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12" r:id="rId3"/>
    <p:sldId id="335" r:id="rId4"/>
    <p:sldId id="296" r:id="rId5"/>
    <p:sldId id="294" r:id="rId6"/>
    <p:sldId id="295" r:id="rId7"/>
    <p:sldId id="297" r:id="rId8"/>
    <p:sldId id="349" r:id="rId9"/>
    <p:sldId id="299" r:id="rId10"/>
    <p:sldId id="300" r:id="rId11"/>
    <p:sldId id="348" r:id="rId12"/>
    <p:sldId id="302" r:id="rId13"/>
    <p:sldId id="303" r:id="rId14"/>
    <p:sldId id="304" r:id="rId15"/>
    <p:sldId id="313" r:id="rId16"/>
    <p:sldId id="305" r:id="rId17"/>
    <p:sldId id="307" r:id="rId18"/>
    <p:sldId id="318" r:id="rId19"/>
    <p:sldId id="319" r:id="rId20"/>
    <p:sldId id="308" r:id="rId21"/>
    <p:sldId id="309" r:id="rId22"/>
    <p:sldId id="310" r:id="rId23"/>
    <p:sldId id="311" r:id="rId24"/>
    <p:sldId id="314" r:id="rId25"/>
    <p:sldId id="354" r:id="rId26"/>
    <p:sldId id="355" r:id="rId27"/>
    <p:sldId id="356" r:id="rId28"/>
    <p:sldId id="357" r:id="rId29"/>
    <p:sldId id="322" r:id="rId30"/>
    <p:sldId id="323" r:id="rId31"/>
    <p:sldId id="324" r:id="rId32"/>
    <p:sldId id="325" r:id="rId33"/>
    <p:sldId id="326" r:id="rId34"/>
    <p:sldId id="329" r:id="rId35"/>
    <p:sldId id="330" r:id="rId36"/>
    <p:sldId id="331" r:id="rId37"/>
    <p:sldId id="333" r:id="rId38"/>
    <p:sldId id="334" r:id="rId39"/>
    <p:sldId id="328" r:id="rId40"/>
    <p:sldId id="336" r:id="rId41"/>
    <p:sldId id="337" r:id="rId42"/>
    <p:sldId id="345" r:id="rId43"/>
    <p:sldId id="340" r:id="rId44"/>
    <p:sldId id="358" r:id="rId45"/>
    <p:sldId id="346" r:id="rId46"/>
    <p:sldId id="342" r:id="rId47"/>
    <p:sldId id="347" r:id="rId48"/>
    <p:sldId id="359" r:id="rId49"/>
    <p:sldId id="344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B050"/>
    <a:srgbClr val="2950A1"/>
    <a:srgbClr val="FF0000"/>
    <a:srgbClr val="274583"/>
    <a:srgbClr val="EFEFEF"/>
    <a:srgbClr val="519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5A3A2-1994-4F34-A7C7-B05B2ADD73AF}" v="4" dt="2023-11-27T13:23:11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Siqueira" userId="9716ffe38dc10277" providerId="LiveId" clId="{1DF5A3A2-1994-4F34-A7C7-B05B2ADD73AF}"/>
    <pc:docChg chg="custSel addSld modSld">
      <pc:chgData name="Paulo Siqueira" userId="9716ffe38dc10277" providerId="LiveId" clId="{1DF5A3A2-1994-4F34-A7C7-B05B2ADD73AF}" dt="2023-11-27T22:48:25.831" v="117" actId="20577"/>
      <pc:docMkLst>
        <pc:docMk/>
      </pc:docMkLst>
      <pc:sldChg chg="modSp mod">
        <pc:chgData name="Paulo Siqueira" userId="9716ffe38dc10277" providerId="LiveId" clId="{1DF5A3A2-1994-4F34-A7C7-B05B2ADD73AF}" dt="2023-11-27T22:48:25.831" v="117" actId="20577"/>
        <pc:sldMkLst>
          <pc:docMk/>
          <pc:sldMk cId="3333909012" sldId="280"/>
        </pc:sldMkLst>
        <pc:spChg chg="mod">
          <ac:chgData name="Paulo Siqueira" userId="9716ffe38dc10277" providerId="LiveId" clId="{1DF5A3A2-1994-4F34-A7C7-B05B2ADD73AF}" dt="2023-11-27T22:48:25.831" v="117" actId="20577"/>
          <ac:spMkLst>
            <pc:docMk/>
            <pc:sldMk cId="3333909012" sldId="280"/>
            <ac:spMk id="5" creationId="{AF20EEE0-7C69-2B26-35C6-1D3A9E32187C}"/>
          </ac:spMkLst>
        </pc:spChg>
      </pc:sldChg>
      <pc:sldChg chg="addSp modSp mod">
        <pc:chgData name="Paulo Siqueira" userId="9716ffe38dc10277" providerId="LiveId" clId="{1DF5A3A2-1994-4F34-A7C7-B05B2ADD73AF}" dt="2023-11-27T12:50:09.088" v="32" actId="27636"/>
        <pc:sldMkLst>
          <pc:docMk/>
          <pc:sldMk cId="4141482475" sldId="304"/>
        </pc:sldMkLst>
        <pc:spChg chg="mod">
          <ac:chgData name="Paulo Siqueira" userId="9716ffe38dc10277" providerId="LiveId" clId="{1DF5A3A2-1994-4F34-A7C7-B05B2ADD73AF}" dt="2023-11-27T12:50:09.088" v="32" actId="27636"/>
          <ac:spMkLst>
            <pc:docMk/>
            <pc:sldMk cId="4141482475" sldId="304"/>
            <ac:spMk id="4" creationId="{0CF9B9A4-1E4E-9453-CEEF-CFAC76D0A6DE}"/>
          </ac:spMkLst>
        </pc:spChg>
        <pc:spChg chg="add mod">
          <ac:chgData name="Paulo Siqueira" userId="9716ffe38dc10277" providerId="LiveId" clId="{1DF5A3A2-1994-4F34-A7C7-B05B2ADD73AF}" dt="2023-11-27T12:50:04.609" v="30" actId="20577"/>
          <ac:spMkLst>
            <pc:docMk/>
            <pc:sldMk cId="4141482475" sldId="304"/>
            <ac:spMk id="5" creationId="{C2754698-AA43-8845-4BFC-C9251CA55541}"/>
          </ac:spMkLst>
        </pc:spChg>
      </pc:sldChg>
      <pc:sldChg chg="addSp modSp mod">
        <pc:chgData name="Paulo Siqueira" userId="9716ffe38dc10277" providerId="LiveId" clId="{1DF5A3A2-1994-4F34-A7C7-B05B2ADD73AF}" dt="2023-11-27T13:23:00.975" v="82" actId="1038"/>
        <pc:sldMkLst>
          <pc:docMk/>
          <pc:sldMk cId="1639831194" sldId="305"/>
        </pc:sldMkLst>
        <pc:spChg chg="mod">
          <ac:chgData name="Paulo Siqueira" userId="9716ffe38dc10277" providerId="LiveId" clId="{1DF5A3A2-1994-4F34-A7C7-B05B2ADD73AF}" dt="2023-11-27T12:50:39.628" v="56" actId="403"/>
          <ac:spMkLst>
            <pc:docMk/>
            <pc:sldMk cId="1639831194" sldId="305"/>
            <ac:spMk id="4" creationId="{D92A9CEC-103E-4101-EA1F-BD31F8483603}"/>
          </ac:spMkLst>
        </pc:spChg>
        <pc:spChg chg="add mod">
          <ac:chgData name="Paulo Siqueira" userId="9716ffe38dc10277" providerId="LiveId" clId="{1DF5A3A2-1994-4F34-A7C7-B05B2ADD73AF}" dt="2023-11-27T13:23:00.975" v="82" actId="1038"/>
          <ac:spMkLst>
            <pc:docMk/>
            <pc:sldMk cId="1639831194" sldId="305"/>
            <ac:spMk id="5" creationId="{C54893EB-CAB4-C6F7-C708-A0EEF69BAAB2}"/>
          </ac:spMkLst>
        </pc:spChg>
      </pc:sldChg>
      <pc:sldChg chg="modSp mod">
        <pc:chgData name="Paulo Siqueira" userId="9716ffe38dc10277" providerId="LiveId" clId="{1DF5A3A2-1994-4F34-A7C7-B05B2ADD73AF}" dt="2023-11-27T13:22:17.876" v="79" actId="20577"/>
        <pc:sldMkLst>
          <pc:docMk/>
          <pc:sldMk cId="492818208" sldId="311"/>
        </pc:sldMkLst>
        <pc:spChg chg="mod">
          <ac:chgData name="Paulo Siqueira" userId="9716ffe38dc10277" providerId="LiveId" clId="{1DF5A3A2-1994-4F34-A7C7-B05B2ADD73AF}" dt="2023-11-27T13:22:17.876" v="79" actId="20577"/>
          <ac:spMkLst>
            <pc:docMk/>
            <pc:sldMk cId="492818208" sldId="311"/>
            <ac:spMk id="4" creationId="{7B9F4D66-105C-85D4-C513-FF69E05E46B8}"/>
          </ac:spMkLst>
        </pc:spChg>
      </pc:sldChg>
      <pc:sldChg chg="addSp delSp modSp mod">
        <pc:chgData name="Paulo Siqueira" userId="9716ffe38dc10277" providerId="LiveId" clId="{1DF5A3A2-1994-4F34-A7C7-B05B2ADD73AF}" dt="2023-11-27T13:23:22.011" v="85" actId="5793"/>
        <pc:sldMkLst>
          <pc:docMk/>
          <pc:sldMk cId="1884014470" sldId="322"/>
        </pc:sldMkLst>
        <pc:spChg chg="mod">
          <ac:chgData name="Paulo Siqueira" userId="9716ffe38dc10277" providerId="LiveId" clId="{1DF5A3A2-1994-4F34-A7C7-B05B2ADD73AF}" dt="2023-11-27T13:23:22.011" v="85" actId="5793"/>
          <ac:spMkLst>
            <pc:docMk/>
            <pc:sldMk cId="1884014470" sldId="322"/>
            <ac:spMk id="4" creationId="{9B94B2D4-0B27-FC2A-9727-93AE824D0E19}"/>
          </ac:spMkLst>
        </pc:spChg>
        <pc:spChg chg="del">
          <ac:chgData name="Paulo Siqueira" userId="9716ffe38dc10277" providerId="LiveId" clId="{1DF5A3A2-1994-4F34-A7C7-B05B2ADD73AF}" dt="2023-11-27T13:23:10.915" v="83" actId="478"/>
          <ac:spMkLst>
            <pc:docMk/>
            <pc:sldMk cId="1884014470" sldId="322"/>
            <ac:spMk id="5" creationId="{95E25F37-4F5B-8C09-02F2-FFEA60D4DAF7}"/>
          </ac:spMkLst>
        </pc:spChg>
        <pc:spChg chg="add mod">
          <ac:chgData name="Paulo Siqueira" userId="9716ffe38dc10277" providerId="LiveId" clId="{1DF5A3A2-1994-4F34-A7C7-B05B2ADD73AF}" dt="2023-11-27T13:23:11.878" v="84"/>
          <ac:spMkLst>
            <pc:docMk/>
            <pc:sldMk cId="1884014470" sldId="322"/>
            <ac:spMk id="7" creationId="{F38C90E8-5F6D-2335-8304-4AC5AA150CE1}"/>
          </ac:spMkLst>
        </pc:spChg>
      </pc:sldChg>
      <pc:sldChg chg="modSp mod">
        <pc:chgData name="Paulo Siqueira" userId="9716ffe38dc10277" providerId="LiveId" clId="{1DF5A3A2-1994-4F34-A7C7-B05B2ADD73AF}" dt="2023-11-27T11:53:30.257" v="18" actId="20577"/>
        <pc:sldMkLst>
          <pc:docMk/>
          <pc:sldMk cId="706410785" sldId="344"/>
        </pc:sldMkLst>
        <pc:spChg chg="mod">
          <ac:chgData name="Paulo Siqueira" userId="9716ffe38dc10277" providerId="LiveId" clId="{1DF5A3A2-1994-4F34-A7C7-B05B2ADD73AF}" dt="2023-11-27T11:53:30.257" v="18" actId="20577"/>
          <ac:spMkLst>
            <pc:docMk/>
            <pc:sldMk cId="706410785" sldId="344"/>
            <ac:spMk id="4" creationId="{1439AE4A-9195-13AB-30AD-12384E444CF6}"/>
          </ac:spMkLst>
        </pc:spChg>
      </pc:sldChg>
      <pc:sldChg chg="modSp add mod">
        <pc:chgData name="Paulo Siqueira" userId="9716ffe38dc10277" providerId="LiveId" clId="{1DF5A3A2-1994-4F34-A7C7-B05B2ADD73AF}" dt="2023-11-27T11:59:03.551" v="25" actId="20577"/>
        <pc:sldMkLst>
          <pc:docMk/>
          <pc:sldMk cId="3140947473" sldId="359"/>
        </pc:sldMkLst>
        <pc:spChg chg="mod">
          <ac:chgData name="Paulo Siqueira" userId="9716ffe38dc10277" providerId="LiveId" clId="{1DF5A3A2-1994-4F34-A7C7-B05B2ADD73AF}" dt="2023-11-27T11:52:43.166" v="11" actId="20577"/>
          <ac:spMkLst>
            <pc:docMk/>
            <pc:sldMk cId="3140947473" sldId="359"/>
            <ac:spMk id="2" creationId="{F0B00D9B-32E8-FD72-DA8A-83CFA277AC1F}"/>
          </ac:spMkLst>
        </pc:spChg>
        <pc:spChg chg="mod">
          <ac:chgData name="Paulo Siqueira" userId="9716ffe38dc10277" providerId="LiveId" clId="{1DF5A3A2-1994-4F34-A7C7-B05B2ADD73AF}" dt="2023-11-27T11:59:03.551" v="25" actId="20577"/>
          <ac:spMkLst>
            <pc:docMk/>
            <pc:sldMk cId="3140947473" sldId="359"/>
            <ac:spMk id="8" creationId="{E40D7945-585D-F342-6488-97316EF09113}"/>
          </ac:spMkLst>
        </pc:spChg>
        <pc:picChg chg="mod">
          <ac:chgData name="Paulo Siqueira" userId="9716ffe38dc10277" providerId="LiveId" clId="{1DF5A3A2-1994-4F34-A7C7-B05B2ADD73AF}" dt="2023-11-27T11:52:47.518" v="13" actId="1035"/>
          <ac:picMkLst>
            <pc:docMk/>
            <pc:sldMk cId="3140947473" sldId="359"/>
            <ac:picMk id="7" creationId="{E5ABF6C1-B62A-88AE-EFC2-7ECC9C4B81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1C62-6C8A-E93D-5238-DC91866A5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9D58A2-E6A4-013A-FD4A-95230A1BB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E7AF00-8361-2A38-8959-54C8338E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148C8-6A9B-08F3-56B3-60CA5902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F36E-044D-7AA0-D7FF-4BBB9897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2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546E3-731C-5DAB-B784-5B32781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8FE9-E3E1-9DD6-CEA3-9F65ECD5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82179-39AC-C404-35C5-B8C46346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6F49AC-D3BD-4433-541C-6D774D9E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FE16-AD09-D34B-BFAA-D220B375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4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0D7F76-9C90-227C-AF15-CD777B7F0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D2473C-0DE2-69C0-967E-952B4586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07C76B-06EE-D47D-6325-B9D7C5E3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F19FDA-1FE1-C417-F80C-1BF98260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57C92-2B07-D1FD-EEF8-BCB7192C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3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5CD29-5A56-B7FF-3DF4-28942FEA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B00EF-12D4-D382-902D-AD41E89D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C31183-8F61-3162-CC57-D1901808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296ADC-F2E7-17D2-CEAF-80DE30A7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6ADF83-BEFC-362A-0B9A-0481C75F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66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BB109-0988-AD28-B319-67D50713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945101-55AD-554F-2FE7-CB7A0CFB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49CCF0-453F-B157-659E-468CA877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7068C-20EE-A558-7E0E-6BAB8710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643B45-6120-C350-2D3B-9BD349CB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1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4DE69-7E7A-E430-C773-F69001A9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4D932A-A58D-ED44-A2DA-1EE14FF90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7B55D9-C6F5-F7D9-6CFA-90053FAB1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83D0F4-3603-CDD3-B42E-3D957F4E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19DE67-36B6-9020-A7EC-5BCB88CC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62F254-59C9-813B-E5EE-3095B81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14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977EF-AC08-7F6C-6EF5-4EBA3475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64E483-C111-D53B-2E36-35F4737C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808838-A7FF-BACC-3B9C-DAA81189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DAC10A-96E1-3216-A198-56B623910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0036E32-2107-812C-5F38-464B17913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E2C853-062B-125D-B87F-9CB7ABD4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FFA323-646B-D1CB-0041-FD3ADD94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F48F2DF-E246-3B4B-EF97-C05142DE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3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8ED43-EAD4-F028-2194-D7BE4DBD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002EAF-F2FF-27CB-4B31-F57C9294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DDBAC0-804A-2836-DB36-8D63347A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875325-9AF6-AE8F-6E42-2EBD67E4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27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A735AD-CC0B-A150-B517-E7C296AE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DF5E0E-371A-3ACB-C240-E85F2411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285FBF-F1D5-B719-FC2E-22AB8D6E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0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03C18-B92B-9602-B39D-600CF6C6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298B83-C484-8661-A65D-9160E2CF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89E917-BDE9-3D03-273F-D96782B4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308149-436A-E6A0-4149-41FEB16F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4145EB-DEC3-533D-9E63-0DB45D39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AAD454-7A74-E1EB-8F74-4D51B14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6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3291A-48D8-4E88-8040-443B3389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E3DB89-B00A-9143-FFE5-DD64B5039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9C97A9-64F9-18D6-99B2-4E9D4E3EA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C3A1-E753-327D-F4CE-9082CE24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3652C2-C255-ED63-99F0-021EE2A4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6CA979-95AF-510E-0892-84B095F9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4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8597E9-55C5-5333-99A9-A8A844BD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D35426-DC7F-7BEC-B61A-9EEA0798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493E0E-C001-9C0D-31A4-7793A50B0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FE44-70A6-44F5-BF7B-6871B83EF5FA}" type="datetimeFigureOut">
              <a:rPr lang="pt-BR" smtClean="0"/>
              <a:t>27/11/2023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DB2B3A-B673-8D9D-E858-40F91DEE0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A14837-4838-839F-F8B4-619FEB1B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4E26-3F0D-4A9B-A5BB-5E226D82C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55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7806F3-F3D0-1905-226E-B64EABB9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222" cy="43992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20EEE0-7C69-2B26-35C6-1D3A9E32187C}"/>
              </a:ext>
            </a:extLst>
          </p:cNvPr>
          <p:cNvSpPr txBox="1"/>
          <p:nvPr/>
        </p:nvSpPr>
        <p:spPr>
          <a:xfrm>
            <a:off x="652097" y="4517327"/>
            <a:ext cx="10916027" cy="2215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Arial Rounded MT Bold" panose="020F0704030504030204" pitchFamily="34" charset="0"/>
              </a:rPr>
              <a:t>SAFEX WEBINAR No.5</a:t>
            </a:r>
          </a:p>
          <a:p>
            <a:pPr algn="ctr"/>
            <a:r>
              <a:rPr lang="en-US" sz="3600" b="1" dirty="0">
                <a:solidFill>
                  <a:srgbClr val="0033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Management of Change  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(examples of incidents by Andy Begg. Presentation by </a:t>
            </a:r>
            <a:r>
              <a:rPr lang="en-US" sz="2400" b="1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Paulo Siqueira)</a:t>
            </a:r>
            <a:endParaRPr lang="en-US" sz="1200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November 27, 2023</a:t>
            </a:r>
            <a:endParaRPr lang="pt-B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0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7886E6-98B8-D864-6B5C-71DDF9149531}"/>
              </a:ext>
            </a:extLst>
          </p:cNvPr>
          <p:cNvSpPr txBox="1">
            <a:spLocks/>
          </p:cNvSpPr>
          <p:nvPr/>
        </p:nvSpPr>
        <p:spPr>
          <a:xfrm>
            <a:off x="455868" y="1188815"/>
            <a:ext cx="11249247" cy="452596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Connecting hose on NG line had de-laminated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Partially blocking flow of NG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Excess NG now forced down the refuse acid line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Line/equipment is not designed for NG (pumps)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First explosion in pump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Excess NG in refuse acid starts to decompose</a:t>
            </a:r>
          </a:p>
          <a:p>
            <a:pPr>
              <a:lnSpc>
                <a:spcPct val="11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Explosion following day.</a:t>
            </a:r>
          </a:p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CCBD50-D9A6-C031-782A-2B2D27DB4248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Main finding</a:t>
            </a:r>
          </a:p>
        </p:txBody>
      </p:sp>
    </p:spTree>
    <p:extLst>
      <p:ext uri="{BB962C8B-B14F-4D97-AF65-F5344CB8AC3E}">
        <p14:creationId xmlns:p14="http://schemas.microsoft.com/office/powerpoint/2010/main" val="8057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96F47463-DAA4-0C4E-18FA-0CB01D00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4" y="1016287"/>
            <a:ext cx="3527426" cy="371146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E7D37645-9FE1-A5A8-D133-DBCC315DB329}"/>
              </a:ext>
            </a:extLst>
          </p:cNvPr>
          <p:cNvSpPr/>
          <p:nvPr/>
        </p:nvSpPr>
        <p:spPr>
          <a:xfrm>
            <a:off x="4221127" y="3239421"/>
            <a:ext cx="4035204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CF7A3BC-A372-DC98-17E3-16DC14A640D7}"/>
              </a:ext>
            </a:extLst>
          </p:cNvPr>
          <p:cNvSpPr/>
          <p:nvPr/>
        </p:nvSpPr>
        <p:spPr>
          <a:xfrm>
            <a:off x="4688958" y="3759754"/>
            <a:ext cx="1569486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E3AEA13-5099-8F7B-9DB3-9BDA1BFD9580}"/>
              </a:ext>
            </a:extLst>
          </p:cNvPr>
          <p:cNvSpPr/>
          <p:nvPr/>
        </p:nvSpPr>
        <p:spPr>
          <a:xfrm rot="5400000">
            <a:off x="5321819" y="4696379"/>
            <a:ext cx="1728788" cy="1444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02730DE-5589-223F-00CF-EF31ECA2CFF8}"/>
              </a:ext>
            </a:extLst>
          </p:cNvPr>
          <p:cNvSpPr/>
          <p:nvPr/>
        </p:nvSpPr>
        <p:spPr>
          <a:xfrm rot="5400000" flipV="1">
            <a:off x="7060871" y="4437545"/>
            <a:ext cx="2250709" cy="1402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0C1E2944-C26F-46BF-BC55-AEC793B4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506" y="5916044"/>
            <a:ext cx="1973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NG line </a:t>
            </a:r>
          </a:p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for processing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D81C1001-305E-1F3D-A517-E5C71F23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936" y="5032839"/>
            <a:ext cx="2620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Refuse acid line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to acid station and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 storage tanks</a:t>
            </a:r>
          </a:p>
        </p:txBody>
      </p:sp>
      <p:sp>
        <p:nvSpPr>
          <p:cNvPr id="26" name="Seta: para Cima 25">
            <a:extLst>
              <a:ext uri="{FF2B5EF4-FFF2-40B4-BE49-F238E27FC236}">
                <a16:creationId xmlns:a16="http://schemas.microsoft.com/office/drawing/2014/main" id="{938FDE2A-6330-0EE7-A484-B2F2C7CFAF15}"/>
              </a:ext>
            </a:extLst>
          </p:cNvPr>
          <p:cNvSpPr/>
          <p:nvPr/>
        </p:nvSpPr>
        <p:spPr>
          <a:xfrm rot="10800000">
            <a:off x="5978942" y="5869172"/>
            <a:ext cx="488839" cy="7392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Cima 26">
            <a:extLst>
              <a:ext uri="{FF2B5EF4-FFF2-40B4-BE49-F238E27FC236}">
                <a16:creationId xmlns:a16="http://schemas.microsoft.com/office/drawing/2014/main" id="{1FB70EDB-25B5-8716-521E-169B4E5116D6}"/>
              </a:ext>
            </a:extLst>
          </p:cNvPr>
          <p:cNvSpPr/>
          <p:nvPr/>
        </p:nvSpPr>
        <p:spPr>
          <a:xfrm rot="10800000">
            <a:off x="7976831" y="5863521"/>
            <a:ext cx="488839" cy="7392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26566532-9CED-F877-C95B-DE80BB7D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630" y="4678938"/>
            <a:ext cx="1518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Centrifuge</a:t>
            </a:r>
          </a:p>
        </p:txBody>
      </p:sp>
      <p:sp>
        <p:nvSpPr>
          <p:cNvPr id="29" name="Balão de Fala: Retângulo com Cantos Arredondados 28">
            <a:extLst>
              <a:ext uri="{FF2B5EF4-FFF2-40B4-BE49-F238E27FC236}">
                <a16:creationId xmlns:a16="http://schemas.microsoft.com/office/drawing/2014/main" id="{A3C032D2-46A7-D096-8F7F-C8E8A02D0B7B}"/>
              </a:ext>
            </a:extLst>
          </p:cNvPr>
          <p:cNvSpPr/>
          <p:nvPr/>
        </p:nvSpPr>
        <p:spPr>
          <a:xfrm>
            <a:off x="5978941" y="1646763"/>
            <a:ext cx="2419925" cy="576160"/>
          </a:xfrm>
          <a:prstGeom prst="wedgeRoundRectCallout">
            <a:avLst>
              <a:gd name="adj1" fmla="val -106915"/>
              <a:gd name="adj2" fmla="val 29347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GB" altLang="pt-BR" sz="2000" b="1">
                <a:solidFill>
                  <a:schemeClr val="tx1"/>
                </a:solidFill>
                <a:latin typeface="Calibri" panose="020F0502020204030204" pitchFamily="34" charset="0"/>
              </a:rPr>
              <a:t>PVC connector hose</a:t>
            </a:r>
            <a:endParaRPr lang="en-GB" alt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098F1EA-864D-6DAD-FBAC-711B3028CDC8}"/>
              </a:ext>
            </a:extLst>
          </p:cNvPr>
          <p:cNvSpPr/>
          <p:nvPr/>
        </p:nvSpPr>
        <p:spPr>
          <a:xfrm>
            <a:off x="3737344" y="3596869"/>
            <a:ext cx="1233377" cy="4864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21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E0708CE-F2ED-8F6C-EE6A-3C39CC7CA236}"/>
              </a:ext>
            </a:extLst>
          </p:cNvPr>
          <p:cNvSpPr txBox="1">
            <a:spLocks/>
          </p:cNvSpPr>
          <p:nvPr/>
        </p:nvSpPr>
        <p:spPr>
          <a:xfrm>
            <a:off x="-1" y="778633"/>
            <a:ext cx="11525693" cy="209642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GB" sz="3200" dirty="0">
                <a:latin typeface="Arial Rounded MT Bold" panose="020F0704030504030204" pitchFamily="34" charset="0"/>
              </a:rPr>
              <a:t>Photos of connecting hose after prolonged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3200" dirty="0">
                <a:latin typeface="Arial Rounded MT Bold" panose="020F0704030504030204" pitchFamily="34" charset="0"/>
              </a:rPr>
              <a:t>contact with refuse acid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666B41-DD2E-323A-CE33-A45B7DEC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4" y="1998651"/>
            <a:ext cx="5587265" cy="38811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A8A7DD0-3CA3-D93A-5CE0-ADF5D20B7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942" y="1998651"/>
            <a:ext cx="5404134" cy="38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6AAD518F-0FA9-4B01-6F61-1CC7597D6A59}"/>
              </a:ext>
            </a:extLst>
          </p:cNvPr>
          <p:cNvSpPr/>
          <p:nvPr/>
        </p:nvSpPr>
        <p:spPr>
          <a:xfrm>
            <a:off x="3772380" y="1865682"/>
            <a:ext cx="554037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56382F-A610-C7E4-0003-7283135F55DC}"/>
              </a:ext>
            </a:extLst>
          </p:cNvPr>
          <p:cNvSpPr/>
          <p:nvPr/>
        </p:nvSpPr>
        <p:spPr>
          <a:xfrm>
            <a:off x="3412017" y="2945182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3ED3CB-690B-13F0-77D5-BB6F729E5BAB}"/>
              </a:ext>
            </a:extLst>
          </p:cNvPr>
          <p:cNvSpPr/>
          <p:nvPr/>
        </p:nvSpPr>
        <p:spPr>
          <a:xfrm>
            <a:off x="3556480" y="2441944"/>
            <a:ext cx="914400" cy="48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2A74F8-BDA0-051D-F8D5-2AAACD62B9CD}"/>
              </a:ext>
            </a:extLst>
          </p:cNvPr>
          <p:cNvSpPr/>
          <p:nvPr/>
        </p:nvSpPr>
        <p:spPr>
          <a:xfrm>
            <a:off x="3988280" y="929057"/>
            <a:ext cx="1222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1797B6F-7830-94D3-0B21-D9D0AF23645B}"/>
              </a:ext>
            </a:extLst>
          </p:cNvPr>
          <p:cNvSpPr/>
          <p:nvPr/>
        </p:nvSpPr>
        <p:spPr>
          <a:xfrm>
            <a:off x="4637567" y="3089644"/>
            <a:ext cx="352742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9F02273-B645-E3ED-5AD5-A31FAA1E77AE}"/>
              </a:ext>
            </a:extLst>
          </p:cNvPr>
          <p:cNvSpPr/>
          <p:nvPr/>
        </p:nvSpPr>
        <p:spPr>
          <a:xfrm>
            <a:off x="5428142" y="3376982"/>
            <a:ext cx="936625" cy="1444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EAD2A52-AF65-A82B-369E-3C8144346F16}"/>
              </a:ext>
            </a:extLst>
          </p:cNvPr>
          <p:cNvSpPr/>
          <p:nvPr/>
        </p:nvSpPr>
        <p:spPr>
          <a:xfrm rot="5400000">
            <a:off x="5428142" y="4313607"/>
            <a:ext cx="1728788" cy="1444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30E204-0C04-BDF7-934C-B58BA8F6E377}"/>
              </a:ext>
            </a:extLst>
          </p:cNvPr>
          <p:cNvSpPr/>
          <p:nvPr/>
        </p:nvSpPr>
        <p:spPr>
          <a:xfrm rot="5400000" flipV="1">
            <a:off x="7048979" y="4061195"/>
            <a:ext cx="2087563" cy="144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4946323-694E-3E51-814A-A8A9A4C5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09" y="5465404"/>
            <a:ext cx="1973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NG line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for processing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18A44A6-DE99-CA31-33A3-851BB739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430" y="5321669"/>
            <a:ext cx="327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Refuse acid line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to storage tanks and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 acid station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E831682-7B3E-E5FA-3890-F5BDE620742C}"/>
              </a:ext>
            </a:extLst>
          </p:cNvPr>
          <p:cNvSpPr/>
          <p:nvPr/>
        </p:nvSpPr>
        <p:spPr>
          <a:xfrm flipH="1">
            <a:off x="4637567" y="3376982"/>
            <a:ext cx="215900" cy="1317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2D1A365B-BA10-79D5-6CA2-A01D3999F71A}"/>
              </a:ext>
            </a:extLst>
          </p:cNvPr>
          <p:cNvSpPr/>
          <p:nvPr/>
        </p:nvSpPr>
        <p:spPr>
          <a:xfrm flipH="1">
            <a:off x="4853467" y="3305544"/>
            <a:ext cx="574675" cy="287338"/>
          </a:xfrm>
          <a:prstGeom prst="rect">
            <a:avLst/>
          </a:prstGeom>
          <a:noFill/>
          <a:ln w="571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3109D89-2FF8-CFD5-A588-EA5F726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37" y="4599135"/>
            <a:ext cx="3021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PVC connector hose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Partially blocked</a:t>
            </a:r>
          </a:p>
        </p:txBody>
      </p: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id="{8A990335-A8D2-2190-1585-C25EFA9E2C07}"/>
              </a:ext>
            </a:extLst>
          </p:cNvPr>
          <p:cNvCxnSpPr>
            <a:cxnSpLocks/>
          </p:cNvCxnSpPr>
          <p:nvPr/>
        </p:nvCxnSpPr>
        <p:spPr>
          <a:xfrm flipV="1">
            <a:off x="4428335" y="3753293"/>
            <a:ext cx="654028" cy="966002"/>
          </a:xfrm>
          <a:prstGeom prst="straightConnector1">
            <a:avLst/>
          </a:prstGeom>
          <a:ln w="666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9">
            <a:extLst>
              <a:ext uri="{FF2B5EF4-FFF2-40B4-BE49-F238E27FC236}">
                <a16:creationId xmlns:a16="http://schemas.microsoft.com/office/drawing/2014/main" id="{70BF44FA-8D3C-521D-7D30-BE49DC7D2B55}"/>
              </a:ext>
            </a:extLst>
          </p:cNvPr>
          <p:cNvSpPr/>
          <p:nvPr/>
        </p:nvSpPr>
        <p:spPr>
          <a:xfrm>
            <a:off x="4853467" y="3326810"/>
            <a:ext cx="574675" cy="215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urved Left Arrow 21">
            <a:extLst>
              <a:ext uri="{FF2B5EF4-FFF2-40B4-BE49-F238E27FC236}">
                <a16:creationId xmlns:a16="http://schemas.microsoft.com/office/drawing/2014/main" id="{1051466B-8149-92DF-E018-F67928152928}"/>
              </a:ext>
            </a:extLst>
          </p:cNvPr>
          <p:cNvSpPr/>
          <p:nvPr/>
        </p:nvSpPr>
        <p:spPr>
          <a:xfrm rot="10968327">
            <a:off x="4002567" y="2961057"/>
            <a:ext cx="646113" cy="561975"/>
          </a:xfrm>
          <a:prstGeom prst="curvedLef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Bent Arrow 29">
            <a:extLst>
              <a:ext uri="{FF2B5EF4-FFF2-40B4-BE49-F238E27FC236}">
                <a16:creationId xmlns:a16="http://schemas.microsoft.com/office/drawing/2014/main" id="{2F07EA0D-E1F0-25C9-120F-E42C0BE54DAF}"/>
              </a:ext>
            </a:extLst>
          </p:cNvPr>
          <p:cNvSpPr/>
          <p:nvPr/>
        </p:nvSpPr>
        <p:spPr>
          <a:xfrm rot="5400000">
            <a:off x="5213036" y="2585613"/>
            <a:ext cx="2447925" cy="3598863"/>
          </a:xfrm>
          <a:prstGeom prst="bentArrow">
            <a:avLst>
              <a:gd name="adj1" fmla="val 694"/>
              <a:gd name="adj2" fmla="val 5158"/>
              <a:gd name="adj3" fmla="val 9127"/>
              <a:gd name="adj4" fmla="val 4375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Seta: para Cima 22">
            <a:extLst>
              <a:ext uri="{FF2B5EF4-FFF2-40B4-BE49-F238E27FC236}">
                <a16:creationId xmlns:a16="http://schemas.microsoft.com/office/drawing/2014/main" id="{8D9D338A-7972-26D6-3195-7F94F1FB0E35}"/>
              </a:ext>
            </a:extLst>
          </p:cNvPr>
          <p:cNvSpPr/>
          <p:nvPr/>
        </p:nvSpPr>
        <p:spPr>
          <a:xfrm rot="10800000">
            <a:off x="5652034" y="4654673"/>
            <a:ext cx="488839" cy="7392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Cima 23">
            <a:extLst>
              <a:ext uri="{FF2B5EF4-FFF2-40B4-BE49-F238E27FC236}">
                <a16:creationId xmlns:a16="http://schemas.microsoft.com/office/drawing/2014/main" id="{718A4E82-47CE-0F95-A6A8-33AEF9FA8BEB}"/>
              </a:ext>
            </a:extLst>
          </p:cNvPr>
          <p:cNvSpPr/>
          <p:nvPr/>
        </p:nvSpPr>
        <p:spPr>
          <a:xfrm rot="10800000">
            <a:off x="8475807" y="4658941"/>
            <a:ext cx="488839" cy="7392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7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F9B9A4-1E4E-9453-CEEF-CFAC76D0A6DE}"/>
              </a:ext>
            </a:extLst>
          </p:cNvPr>
          <p:cNvSpPr txBox="1">
            <a:spLocks/>
          </p:cNvSpPr>
          <p:nvPr/>
        </p:nvSpPr>
        <p:spPr>
          <a:xfrm>
            <a:off x="340966" y="1018035"/>
            <a:ext cx="11546234" cy="51287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Original hose was crystal PVC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Later replaced with local equivalent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Purchasing Dept changed to cheaper source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Quality of new material was not consistent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Plant maintenance looked for alternative -  identified nylon reinforced garden hose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Tested for </a:t>
            </a:r>
            <a:r>
              <a:rPr lang="en-GB" sz="3000" dirty="0" err="1">
                <a:latin typeface="Arial Rounded MT Bold" panose="020F0704030504030204" pitchFamily="34" charset="0"/>
              </a:rPr>
              <a:t>compatability</a:t>
            </a:r>
            <a:r>
              <a:rPr lang="en-GB" sz="3000" dirty="0">
                <a:latin typeface="Arial Rounded MT Bold" panose="020F0704030504030204" pitchFamily="34" charset="0"/>
              </a:rPr>
              <a:t> with NG and OK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Did not test </a:t>
            </a:r>
            <a:r>
              <a:rPr lang="en-GB" sz="3000" dirty="0" err="1">
                <a:latin typeface="Arial Rounded MT Bold" panose="020F0704030504030204" pitchFamily="34" charset="0"/>
              </a:rPr>
              <a:t>compatability</a:t>
            </a:r>
            <a:r>
              <a:rPr lang="en-GB" sz="3000" dirty="0">
                <a:latin typeface="Arial Rounded MT Bold" panose="020F0704030504030204" pitchFamily="34" charset="0"/>
              </a:rPr>
              <a:t> with refuse acid</a:t>
            </a:r>
          </a:p>
          <a:p>
            <a:pPr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Acid reacted with nylon causing delamination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754698-AA43-8845-4BFC-C9251CA55541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414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pic>
        <p:nvPicPr>
          <p:cNvPr id="1026" name="Picture 2" descr="PVC Hose / crystal clear from 2,40 € buy now | SVB">
            <a:extLst>
              <a:ext uri="{FF2B5EF4-FFF2-40B4-BE49-F238E27FC236}">
                <a16:creationId xmlns:a16="http://schemas.microsoft.com/office/drawing/2014/main" id="{2ADA9925-26B9-BC4C-F8BB-DA3E4E5F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59"/>
            <a:ext cx="6771088" cy="48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ation Ltd - 45 years and still going strong! - Thermoplastic / PVC /  PTFE Hose - MISTRAL PVC HOSE 9000 - Clear braided PVC hose reinforced with  a polyester fibre. Safety">
            <a:extLst>
              <a:ext uri="{FF2B5EF4-FFF2-40B4-BE49-F238E27FC236}">
                <a16:creationId xmlns:a16="http://schemas.microsoft.com/office/drawing/2014/main" id="{7BD63312-0210-3332-3753-16B5B731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88" y="827921"/>
            <a:ext cx="5420912" cy="40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6046F90-895B-DD5C-8467-12FCF940692C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6D9B2B-A8A0-8582-239C-85CDF4F6C34D}"/>
              </a:ext>
            </a:extLst>
          </p:cNvPr>
          <p:cNvSpPr txBox="1"/>
          <p:nvPr/>
        </p:nvSpPr>
        <p:spPr>
          <a:xfrm>
            <a:off x="241992" y="3896436"/>
            <a:ext cx="2628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Original hose was crystal PVC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D26A42-AEC3-2DBA-17CC-842DBA110B84}"/>
              </a:ext>
            </a:extLst>
          </p:cNvPr>
          <p:cNvSpPr txBox="1"/>
          <p:nvPr/>
        </p:nvSpPr>
        <p:spPr>
          <a:xfrm>
            <a:off x="8686800" y="4826834"/>
            <a:ext cx="32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Nylon reinforced garden hose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679B2283-4BB3-1507-F23B-14DC15B59BE4}"/>
              </a:ext>
            </a:extLst>
          </p:cNvPr>
          <p:cNvSpPr/>
          <p:nvPr/>
        </p:nvSpPr>
        <p:spPr>
          <a:xfrm>
            <a:off x="4093974" y="5334000"/>
            <a:ext cx="3695700" cy="106838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changed by</a:t>
            </a:r>
          </a:p>
        </p:txBody>
      </p:sp>
    </p:spTree>
    <p:extLst>
      <p:ext uri="{BB962C8B-B14F-4D97-AF65-F5344CB8AC3E}">
        <p14:creationId xmlns:p14="http://schemas.microsoft.com/office/powerpoint/2010/main" val="226073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2A9CEC-103E-4101-EA1F-BD31F8483603}"/>
              </a:ext>
            </a:extLst>
          </p:cNvPr>
          <p:cNvSpPr txBox="1">
            <a:spLocks/>
          </p:cNvSpPr>
          <p:nvPr/>
        </p:nvSpPr>
        <p:spPr>
          <a:xfrm>
            <a:off x="443947" y="1361661"/>
            <a:ext cx="10926417" cy="4525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pt-BR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pt-BR" sz="3200" dirty="0">
                <a:latin typeface="Arial Rounded MT Bold" panose="020F0704030504030204" pitchFamily="34" charset="0"/>
              </a:rPr>
              <a:t>Simple change in supply of a piece of PVC connecting tube</a:t>
            </a:r>
          </a:p>
          <a:p>
            <a:pPr>
              <a:lnSpc>
                <a:spcPct val="150000"/>
              </a:lnSpc>
            </a:pPr>
            <a:r>
              <a:rPr lang="en-GB" altLang="pt-BR" sz="3200" dirty="0">
                <a:latin typeface="Arial Rounded MT Bold" panose="020F0704030504030204" pitchFamily="34" charset="0"/>
              </a:rPr>
              <a:t>Failure to test thoroughly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4893EB-CAB4-C6F7-C708-A0EEF69BAAB2}"/>
              </a:ext>
            </a:extLst>
          </p:cNvPr>
          <p:cNvSpPr txBox="1"/>
          <p:nvPr/>
        </p:nvSpPr>
        <p:spPr>
          <a:xfrm>
            <a:off x="483783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Causes of Incident</a:t>
            </a:r>
          </a:p>
        </p:txBody>
      </p:sp>
    </p:spTree>
    <p:extLst>
      <p:ext uri="{BB962C8B-B14F-4D97-AF65-F5344CB8AC3E}">
        <p14:creationId xmlns:p14="http://schemas.microsoft.com/office/powerpoint/2010/main" val="163983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D15EC6CB-A4F0-06FF-4DA8-299A908D6307}"/>
              </a:ext>
            </a:extLst>
          </p:cNvPr>
          <p:cNvSpPr/>
          <p:nvPr/>
        </p:nvSpPr>
        <p:spPr>
          <a:xfrm>
            <a:off x="3113567" y="2184993"/>
            <a:ext cx="5964865" cy="248801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altLang="pt-BR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Incident  # 2</a:t>
            </a:r>
            <a:endParaRPr lang="en-GB" altLang="pt-BR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0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08BE7AD-E671-6C23-188D-ED9D0F0AFB8F}"/>
              </a:ext>
            </a:extLst>
          </p:cNvPr>
          <p:cNvSpPr txBox="1">
            <a:spLocks noChangeArrowheads="1"/>
          </p:cNvSpPr>
          <p:nvPr/>
        </p:nvSpPr>
        <p:spPr>
          <a:xfrm>
            <a:off x="2247900" y="1172865"/>
            <a:ext cx="7696200" cy="2367777"/>
          </a:xfrm>
          <a:prstGeom prst="rect">
            <a:avLst/>
          </a:prstGeom>
          <a:solidFill>
            <a:srgbClr val="2950A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AU" altLang="pt-BR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altLang="pt-BR" sz="36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Emulsion pilot plant explosion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alt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30th September 1988</a:t>
            </a:r>
          </a:p>
          <a:p>
            <a:pPr marL="0" indent="0" algn="ctr">
              <a:buNone/>
            </a:pPr>
            <a:endParaRPr lang="en-AU" altLang="pt-BR" dirty="0">
              <a:solidFill>
                <a:srgbClr val="FFC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6E72EE-174C-063D-33A4-B6186A897E49}"/>
              </a:ext>
            </a:extLst>
          </p:cNvPr>
          <p:cNvSpPr txBox="1"/>
          <p:nvPr/>
        </p:nvSpPr>
        <p:spPr>
          <a:xfrm>
            <a:off x="1990944" y="4002306"/>
            <a:ext cx="8179096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altLang="pt-BR" sz="28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small changes made to formulation</a:t>
            </a:r>
          </a:p>
          <a:p>
            <a:pPr algn="ctr">
              <a:lnSpc>
                <a:spcPct val="150000"/>
              </a:lnSpc>
            </a:pPr>
            <a:r>
              <a:rPr lang="en-AU" altLang="pt-BR" sz="2800" b="1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Fatalities, 1 </a:t>
            </a:r>
            <a:r>
              <a:rPr lang="en-AU" altLang="pt-BR" sz="28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</a:t>
            </a:r>
          </a:p>
          <a:p>
            <a:pPr algn="ctr">
              <a:lnSpc>
                <a:spcPct val="150000"/>
              </a:lnSpc>
            </a:pPr>
            <a:r>
              <a:rPr lang="en-AU" altLang="pt-BR" sz="28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of facility</a:t>
            </a:r>
          </a:p>
        </p:txBody>
      </p:sp>
    </p:spTree>
    <p:extLst>
      <p:ext uri="{BB962C8B-B14F-4D97-AF65-F5344CB8AC3E}">
        <p14:creationId xmlns:p14="http://schemas.microsoft.com/office/powerpoint/2010/main" val="347839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978884D-2C1F-CB72-08B7-9C9301F34E6C}"/>
              </a:ext>
            </a:extLst>
          </p:cNvPr>
          <p:cNvSpPr txBox="1">
            <a:spLocks noChangeArrowheads="1"/>
          </p:cNvSpPr>
          <p:nvPr/>
        </p:nvSpPr>
        <p:spPr>
          <a:xfrm>
            <a:off x="451884" y="895866"/>
            <a:ext cx="10836101" cy="451883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altLang="pt-BR" sz="2400" dirty="0">
                <a:latin typeface="Arial Rounded MT Bold" panose="020F0704030504030204" pitchFamily="34" charset="0"/>
              </a:rPr>
              <a:t>Process well established in production</a:t>
            </a:r>
          </a:p>
          <a:p>
            <a:pPr>
              <a:lnSpc>
                <a:spcPct val="150000"/>
              </a:lnSpc>
            </a:pPr>
            <a:r>
              <a:rPr lang="en-AU" altLang="pt-BR" sz="2400" dirty="0">
                <a:latin typeface="Arial Rounded MT Bold" panose="020F0704030504030204" pitchFamily="34" charset="0"/>
              </a:rPr>
              <a:t>Basic formulation well proven</a:t>
            </a:r>
          </a:p>
          <a:p>
            <a:pPr>
              <a:lnSpc>
                <a:spcPct val="150000"/>
              </a:lnSpc>
            </a:pPr>
            <a:r>
              <a:rPr lang="en-AU" altLang="pt-BR" sz="2400" dirty="0">
                <a:latin typeface="Arial Rounded MT Bold" panose="020F0704030504030204" pitchFamily="34" charset="0"/>
              </a:rPr>
              <a:t>Ammonium nitrate solution</a:t>
            </a:r>
          </a:p>
          <a:p>
            <a:pPr>
              <a:lnSpc>
                <a:spcPct val="150000"/>
              </a:lnSpc>
            </a:pPr>
            <a:r>
              <a:rPr lang="en-AU" altLang="pt-BR" sz="2400" dirty="0">
                <a:latin typeface="Arial Rounded MT Bold" panose="020F0704030504030204" pitchFamily="34" charset="0"/>
              </a:rPr>
              <a:t>2 stage emulsification</a:t>
            </a:r>
          </a:p>
          <a:p>
            <a:pPr lvl="1">
              <a:lnSpc>
                <a:spcPct val="150000"/>
              </a:lnSpc>
            </a:pPr>
            <a:r>
              <a:rPr lang="en-AU" altLang="pt-BR" dirty="0">
                <a:latin typeface="Arial Rounded MT Bold" panose="020F0704030504030204" pitchFamily="34" charset="0"/>
              </a:rPr>
              <a:t>Rotary mixer for preparation of coarse emulsion</a:t>
            </a:r>
          </a:p>
          <a:p>
            <a:pPr lvl="1">
              <a:lnSpc>
                <a:spcPct val="150000"/>
              </a:lnSpc>
            </a:pPr>
            <a:r>
              <a:rPr lang="en-AU" altLang="pt-BR" dirty="0">
                <a:latin typeface="Arial Rounded MT Bold" panose="020F0704030504030204" pitchFamily="34" charset="0"/>
              </a:rPr>
              <a:t>High Pressure double piston pump – up to 1200 psi - to feed through the static mixer for refinement</a:t>
            </a:r>
          </a:p>
          <a:p>
            <a:pPr>
              <a:lnSpc>
                <a:spcPct val="150000"/>
              </a:lnSpc>
            </a:pPr>
            <a:r>
              <a:rPr lang="en-AU" altLang="pt-BR" sz="2400" dirty="0">
                <a:latin typeface="Arial Rounded MT Bold" panose="020F0704030504030204" pitchFamily="34" charset="0"/>
              </a:rPr>
              <a:t>High pressure pump hydraulically driven double piston constant speed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D49496-E40F-7626-2A02-E5A1AA08D260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7485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04E3B5E-0D8C-CDD0-BDAA-34202E1585C9}"/>
              </a:ext>
            </a:extLst>
          </p:cNvPr>
          <p:cNvSpPr txBox="1">
            <a:spLocks/>
          </p:cNvSpPr>
          <p:nvPr/>
        </p:nvSpPr>
        <p:spPr>
          <a:xfrm>
            <a:off x="1663550" y="1034643"/>
            <a:ext cx="8833884" cy="3760641"/>
          </a:xfrm>
          <a:prstGeom prst="rect">
            <a:avLst/>
          </a:prstGeom>
          <a:noFill/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pt-BR" sz="40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incidents </a:t>
            </a:r>
          </a:p>
          <a:p>
            <a:pPr eaLnBrk="1" hangingPunct="1"/>
            <a:r>
              <a:rPr lang="en-GB" altLang="pt-BR" sz="40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failure in 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t-BR" sz="5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Management of Changes</a:t>
            </a:r>
            <a:endParaRPr lang="en-GB" altLang="pt-BR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6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1441E3E-8EB7-9A24-B4F5-FCB9BC52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6" y="915109"/>
            <a:ext cx="11350422" cy="55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1F40078-8912-2E67-690A-8FBE9BDCBB42}"/>
              </a:ext>
            </a:extLst>
          </p:cNvPr>
          <p:cNvSpPr txBox="1">
            <a:spLocks noChangeArrowheads="1"/>
          </p:cNvSpPr>
          <p:nvPr/>
        </p:nvSpPr>
        <p:spPr>
          <a:xfrm>
            <a:off x="446567" y="1206392"/>
            <a:ext cx="11298866" cy="431353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pt-BR" dirty="0">
                <a:latin typeface="Arial Rounded MT Bold" panose="020F0704030504030204" pitchFamily="34" charset="0"/>
              </a:rPr>
              <a:t>R&amp;D work to try to get smaller droplet size emulsion for better sensitivity and stability</a:t>
            </a:r>
          </a:p>
          <a:p>
            <a:pPr marL="0" indent="0">
              <a:buNone/>
            </a:pPr>
            <a:endParaRPr lang="en-GB" altLang="pt-BR" sz="1000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Standard plant equipment </a:t>
            </a:r>
          </a:p>
          <a:p>
            <a:pPr marL="0" indent="0">
              <a:buNone/>
            </a:pPr>
            <a:endParaRPr lang="en-GB" altLang="pt-BR" sz="1000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Normal formulation base </a:t>
            </a:r>
          </a:p>
          <a:p>
            <a:pPr marL="0" indent="0">
              <a:buNone/>
            </a:pPr>
            <a:endParaRPr lang="en-GB" altLang="pt-BR" sz="1000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Changes  </a:t>
            </a:r>
          </a:p>
          <a:p>
            <a:pPr lvl="1"/>
            <a:r>
              <a:rPr lang="en-GB" altLang="pt-BR" dirty="0">
                <a:latin typeface="Arial Rounded MT Bold" panose="020F0704030504030204" pitchFamily="34" charset="0"/>
              </a:rPr>
              <a:t>Increasing amount of surfactant</a:t>
            </a:r>
          </a:p>
          <a:p>
            <a:pPr lvl="1"/>
            <a:r>
              <a:rPr lang="en-GB" altLang="pt-BR" dirty="0">
                <a:latin typeface="Arial Rounded MT Bold" panose="020F0704030504030204" pitchFamily="34" charset="0"/>
              </a:rPr>
              <a:t>Decreasing amount of water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C37E4B-87DD-1476-EF3B-0085F86310DD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7250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B5AC7-E55E-2B23-0DF4-566D67BBC835}"/>
              </a:ext>
            </a:extLst>
          </p:cNvPr>
          <p:cNvSpPr txBox="1">
            <a:spLocks noChangeArrowheads="1"/>
          </p:cNvSpPr>
          <p:nvPr/>
        </p:nvSpPr>
        <p:spPr>
          <a:xfrm>
            <a:off x="451884" y="1140964"/>
            <a:ext cx="11288232" cy="452618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Coarse emulsion had much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higher viscosity </a:t>
            </a:r>
            <a:r>
              <a:rPr lang="en-GB" altLang="pt-BR" dirty="0">
                <a:latin typeface="Arial Rounded MT Bold" panose="020F0704030504030204" pitchFamily="34" charset="0"/>
              </a:rPr>
              <a:t>than expected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Flow into pump hopper was not fluid –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fell in as lumps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Lumps encapsulated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air voids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Voids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sucked</a:t>
            </a:r>
            <a:r>
              <a:rPr lang="en-GB" altLang="pt-BR" dirty="0">
                <a:latin typeface="Arial Rounded MT Bold" panose="020F0704030504030204" pitchFamily="34" charset="0"/>
              </a:rPr>
              <a:t> into cylinders of pump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Voids were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compressible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High viscosity “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blocked</a:t>
            </a:r>
            <a:r>
              <a:rPr lang="en-GB" altLang="pt-BR" dirty="0">
                <a:latin typeface="Arial Rounded MT Bold" panose="020F0704030504030204" pitchFamily="34" charset="0"/>
              </a:rPr>
              <a:t>” line to static mixer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300EBF-7C3D-EE51-7350-A2265EF4CA8B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Likely scenario</a:t>
            </a:r>
          </a:p>
        </p:txBody>
      </p:sp>
    </p:spTree>
    <p:extLst>
      <p:ext uri="{BB962C8B-B14F-4D97-AF65-F5344CB8AC3E}">
        <p14:creationId xmlns:p14="http://schemas.microsoft.com/office/powerpoint/2010/main" val="418142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9F4D66-105C-85D4-C513-FF69E05E46B8}"/>
              </a:ext>
            </a:extLst>
          </p:cNvPr>
          <p:cNvSpPr txBox="1">
            <a:spLocks noChangeArrowheads="1"/>
          </p:cNvSpPr>
          <p:nvPr/>
        </p:nvSpPr>
        <p:spPr>
          <a:xfrm>
            <a:off x="632637" y="711199"/>
            <a:ext cx="10926726" cy="513670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Pump continued to cycle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Generated mist of oil or oil/emulsion to form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Adiabatic compression of voids raised temperature to 600ºC – contained organic vapour from surfactant/oil mix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“Diesel” ignition of fuel/air mix in cylinder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Bursting the walls of pump.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Product in hopper did not react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FCF387-0790-8DAF-6D37-0057D2FA5815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Likely scenario</a:t>
            </a:r>
          </a:p>
        </p:txBody>
      </p:sp>
    </p:spTree>
    <p:extLst>
      <p:ext uri="{BB962C8B-B14F-4D97-AF65-F5344CB8AC3E}">
        <p14:creationId xmlns:p14="http://schemas.microsoft.com/office/powerpoint/2010/main" val="49281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rapezoid 9">
            <a:extLst>
              <a:ext uri="{FF2B5EF4-FFF2-40B4-BE49-F238E27FC236}">
                <a16:creationId xmlns:a16="http://schemas.microsoft.com/office/drawing/2014/main" id="{74FDC62C-ECAD-9AC7-1E36-5E1A8B05F841}"/>
              </a:ext>
            </a:extLst>
          </p:cNvPr>
          <p:cNvSpPr/>
          <p:nvPr/>
        </p:nvSpPr>
        <p:spPr bwMode="auto">
          <a:xfrm rot="10800000">
            <a:off x="4440860" y="3556488"/>
            <a:ext cx="2232025" cy="1431925"/>
          </a:xfrm>
          <a:prstGeom prst="trapezoid">
            <a:avLst>
              <a:gd name="adj" fmla="val 58983"/>
            </a:avLst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712C726-E314-78C5-B12C-0D2FF3C5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860" y="4996350"/>
            <a:ext cx="2087562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E6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E6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E6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pt-BR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22E0FA3-501E-6F8C-BF96-08E91E5A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422" y="5067788"/>
            <a:ext cx="1225550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rgbClr val="2950A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E6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E6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E6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pt-BR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2B49861-600E-A9C3-0F92-EC9BDFAB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29" y="719136"/>
            <a:ext cx="125588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A741FC73-DA6F-8830-59BE-79ABB45A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066" y="2155494"/>
            <a:ext cx="4601805" cy="29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DE6BE31-0801-77B3-A954-3DE93E02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61" y="2203339"/>
            <a:ext cx="4244381" cy="29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F153BD4-EEDA-A248-EE43-3ED1E0F6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21" y="2171443"/>
            <a:ext cx="4753912" cy="30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8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D3FE37C6-E72A-5926-9538-9F1F9B1A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61" y="2022588"/>
            <a:ext cx="4270677" cy="40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7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B94B2D4-0B27-FC2A-9727-93AE824D0E19}"/>
              </a:ext>
            </a:extLst>
          </p:cNvPr>
          <p:cNvSpPr txBox="1">
            <a:spLocks noChangeArrowheads="1"/>
          </p:cNvSpPr>
          <p:nvPr/>
        </p:nvSpPr>
        <p:spPr>
          <a:xfrm>
            <a:off x="526752" y="1170426"/>
            <a:ext cx="11107479" cy="381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2 small changes made to formulation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Changes had significant effect on viscosity of product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Changed the flow characteristics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Resulted in unanticipated effect in pump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Explosion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8C90E8-5F6D-2335-8304-4AC5AA150CE1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Causes of Incident</a:t>
            </a:r>
          </a:p>
        </p:txBody>
      </p:sp>
    </p:spTree>
    <p:extLst>
      <p:ext uri="{BB962C8B-B14F-4D97-AF65-F5344CB8AC3E}">
        <p14:creationId xmlns:p14="http://schemas.microsoft.com/office/powerpoint/2010/main" val="188401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6C0DC2AB-C7E1-2291-FCD1-1572166958C2}"/>
              </a:ext>
            </a:extLst>
          </p:cNvPr>
          <p:cNvSpPr/>
          <p:nvPr/>
        </p:nvSpPr>
        <p:spPr>
          <a:xfrm>
            <a:off x="3113567" y="2184993"/>
            <a:ext cx="5964865" cy="248801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altLang="pt-BR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Incident  # 1</a:t>
            </a:r>
            <a:endParaRPr lang="en-GB" altLang="pt-BR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1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2A229-00EE-E7BD-01B5-D9CE92A0BD57}"/>
              </a:ext>
            </a:extLst>
          </p:cNvPr>
          <p:cNvSpPr txBox="1">
            <a:spLocks noChangeArrowheads="1"/>
          </p:cNvSpPr>
          <p:nvPr/>
        </p:nvSpPr>
        <p:spPr>
          <a:xfrm>
            <a:off x="649027" y="1350335"/>
            <a:ext cx="10862930" cy="381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Limits set on formulation variations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New specification for volatile content of all fuels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Changes in formulation to be studied before approval.</a:t>
            </a:r>
          </a:p>
          <a:p>
            <a:pPr>
              <a:lnSpc>
                <a:spcPct val="150000"/>
              </a:lnSpc>
            </a:pPr>
            <a:r>
              <a:rPr lang="en-GB" altLang="pt-BR" dirty="0">
                <a:latin typeface="Arial Rounded MT Bold" panose="020F0704030504030204" pitchFamily="34" charset="0"/>
              </a:rPr>
              <a:t>Applied to all R&amp;D activities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1213BF-EEE8-DE5F-D94E-317793471E50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Actions from investigation</a:t>
            </a:r>
          </a:p>
        </p:txBody>
      </p:sp>
    </p:spTree>
    <p:extLst>
      <p:ext uri="{BB962C8B-B14F-4D97-AF65-F5344CB8AC3E}">
        <p14:creationId xmlns:p14="http://schemas.microsoft.com/office/powerpoint/2010/main" val="59371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9D387B38-9895-5D22-5DF9-86AB59A0C4BB}"/>
              </a:ext>
            </a:extLst>
          </p:cNvPr>
          <p:cNvSpPr/>
          <p:nvPr/>
        </p:nvSpPr>
        <p:spPr>
          <a:xfrm>
            <a:off x="3113567" y="2184993"/>
            <a:ext cx="5964865" cy="248801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altLang="pt-BR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Incident  # 3</a:t>
            </a:r>
            <a:endParaRPr lang="en-GB" altLang="pt-BR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7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852E4F7-9B63-6F2D-0F85-BD7EC19420C7}"/>
              </a:ext>
            </a:extLst>
          </p:cNvPr>
          <p:cNvSpPr txBox="1">
            <a:spLocks/>
          </p:cNvSpPr>
          <p:nvPr/>
        </p:nvSpPr>
        <p:spPr>
          <a:xfrm>
            <a:off x="2209800" y="1172865"/>
            <a:ext cx="7772400" cy="2033710"/>
          </a:xfrm>
          <a:prstGeom prst="rect">
            <a:avLst/>
          </a:prstGeom>
          <a:solidFill>
            <a:srgbClr val="2950A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GB" altLang="pt-BR" sz="3600" dirty="0">
                <a:solidFill>
                  <a:srgbClr val="FFC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Fire and Explosion </a:t>
            </a:r>
          </a:p>
          <a:p>
            <a:pPr algn="ctr">
              <a:spcBef>
                <a:spcPts val="1000"/>
              </a:spcBef>
            </a:pPr>
            <a:r>
              <a:rPr lang="en-GB" altLang="pt-BR" sz="3600" dirty="0">
                <a:solidFill>
                  <a:srgbClr val="FFC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in explosives delivery truck</a:t>
            </a:r>
          </a:p>
          <a:p>
            <a:pPr algn="ctr">
              <a:spcBef>
                <a:spcPts val="1000"/>
              </a:spcBef>
            </a:pPr>
            <a:r>
              <a:rPr lang="en-GB" alt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1989 </a:t>
            </a:r>
          </a:p>
          <a:p>
            <a:pPr algn="ctr">
              <a:spcBef>
                <a:spcPts val="1000"/>
              </a:spcBef>
            </a:pPr>
            <a:endParaRPr lang="en-GB" altLang="pt-BR" sz="3600" dirty="0">
              <a:solidFill>
                <a:srgbClr val="FFC000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3BB01A-23DA-D7D0-10D9-DE1FB0EA6450}"/>
              </a:ext>
            </a:extLst>
          </p:cNvPr>
          <p:cNvSpPr txBox="1"/>
          <p:nvPr/>
        </p:nvSpPr>
        <p:spPr>
          <a:xfrm>
            <a:off x="126733" y="3563867"/>
            <a:ext cx="11938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pt-BR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packaging</a:t>
            </a:r>
          </a:p>
          <a:p>
            <a:pPr algn="ctr" eaLnBrk="1" hangingPunct="1"/>
            <a:endParaRPr lang="en-US" altLang="pt-BR" sz="2800" b="1" dirty="0">
              <a:solidFill>
                <a:srgbClr val="29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pt-BR" sz="28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delivery van, with 800 Kgs of explosives caught fire and detonated </a:t>
            </a:r>
          </a:p>
          <a:p>
            <a:pPr algn="ctr" eaLnBrk="1" hangingPunct="1"/>
            <a:endParaRPr lang="en-GB" altLang="pt-BR" sz="2800" b="1" dirty="0">
              <a:solidFill>
                <a:srgbClr val="29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pt-BR" sz="2800" b="1" dirty="0">
                <a:solidFill>
                  <a:srgbClr val="29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was killed and €40 million damages caused</a:t>
            </a:r>
          </a:p>
        </p:txBody>
      </p:sp>
    </p:spTree>
    <p:extLst>
      <p:ext uri="{BB962C8B-B14F-4D97-AF65-F5344CB8AC3E}">
        <p14:creationId xmlns:p14="http://schemas.microsoft.com/office/powerpoint/2010/main" val="3608224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855AA69-4B90-9DBA-188B-6FD182BF8C15}"/>
              </a:ext>
            </a:extLst>
          </p:cNvPr>
          <p:cNvSpPr txBox="1">
            <a:spLocks noChangeArrowheads="1"/>
          </p:cNvSpPr>
          <p:nvPr/>
        </p:nvSpPr>
        <p:spPr>
          <a:xfrm>
            <a:off x="6833189" y="1172865"/>
            <a:ext cx="5358811" cy="43232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NG based explosives </a:t>
            </a:r>
          </a:p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Packaged emulsions</a:t>
            </a:r>
          </a:p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Detonators</a:t>
            </a:r>
          </a:p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One case of “Cerium” </a:t>
            </a:r>
            <a:r>
              <a:rPr lang="en-GB" sz="2600" dirty="0" err="1">
                <a:latin typeface="Arial Rounded MT Bold" panose="020F0704030504030204" pitchFamily="34" charset="0"/>
              </a:rPr>
              <a:t>fuseheads</a:t>
            </a:r>
            <a:endParaRPr lang="en-GB" sz="26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One case of “Vulcan” </a:t>
            </a:r>
            <a:r>
              <a:rPr lang="en-GB" sz="2600" dirty="0" err="1">
                <a:latin typeface="Arial Rounded MT Bold" panose="020F0704030504030204" pitchFamily="34" charset="0"/>
              </a:rPr>
              <a:t>fuseheads</a:t>
            </a:r>
            <a:endParaRPr lang="en-GB" sz="26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GB" sz="2600" dirty="0">
                <a:latin typeface="Arial Rounded MT Bold" panose="020F0704030504030204" pitchFamily="34" charset="0"/>
              </a:rPr>
              <a:t>Detonators and </a:t>
            </a:r>
            <a:r>
              <a:rPr lang="en-GB" sz="2600" dirty="0" err="1">
                <a:latin typeface="Arial Rounded MT Bold" panose="020F0704030504030204" pitchFamily="34" charset="0"/>
              </a:rPr>
              <a:t>Fuseheads</a:t>
            </a:r>
            <a:r>
              <a:rPr lang="en-GB" sz="2600" dirty="0">
                <a:latin typeface="Arial Rounded MT Bold" panose="020F0704030504030204" pitchFamily="34" charset="0"/>
              </a:rPr>
              <a:t> separated from rest of load, but in the same compartment</a:t>
            </a:r>
          </a:p>
        </p:txBody>
      </p:sp>
      <p:pic>
        <p:nvPicPr>
          <p:cNvPr id="5" name="Picture 4" descr="Photo 3">
            <a:extLst>
              <a:ext uri="{FF2B5EF4-FFF2-40B4-BE49-F238E27FC236}">
                <a16:creationId xmlns:a16="http://schemas.microsoft.com/office/drawing/2014/main" id="{0B8C10BF-E8F4-0718-B198-EBB3060C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25" y="905324"/>
            <a:ext cx="6643932" cy="50063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4CDE54-D7F1-438A-A18B-964348AA7548}"/>
              </a:ext>
            </a:extLst>
          </p:cNvPr>
          <p:cNvSpPr txBox="1"/>
          <p:nvPr/>
        </p:nvSpPr>
        <p:spPr>
          <a:xfrm>
            <a:off x="304800" y="5541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Materials in the truck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8CC840-0F86-F9EF-C4EA-B9838A0E9D0A}"/>
              </a:ext>
            </a:extLst>
          </p:cNvPr>
          <p:cNvSpPr txBox="1"/>
          <p:nvPr/>
        </p:nvSpPr>
        <p:spPr>
          <a:xfrm>
            <a:off x="3797126" y="6015119"/>
            <a:ext cx="8283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This was an approved method of transport at the time</a:t>
            </a:r>
          </a:p>
        </p:txBody>
      </p:sp>
    </p:spTree>
    <p:extLst>
      <p:ext uri="{BB962C8B-B14F-4D97-AF65-F5344CB8AC3E}">
        <p14:creationId xmlns:p14="http://schemas.microsoft.com/office/powerpoint/2010/main" val="4076082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B2E95-41FA-B6C1-76C8-1E93874969A9}"/>
              </a:ext>
            </a:extLst>
          </p:cNvPr>
          <p:cNvSpPr txBox="1">
            <a:spLocks/>
          </p:cNvSpPr>
          <p:nvPr/>
        </p:nvSpPr>
        <p:spPr>
          <a:xfrm>
            <a:off x="510363" y="1166018"/>
            <a:ext cx="10930270" cy="4479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Truck was on a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routine</a:t>
            </a:r>
            <a:r>
              <a:rPr lang="en-GB" altLang="pt-BR" dirty="0">
                <a:latin typeface="Arial Rounded MT Bold" panose="020F0704030504030204" pitchFamily="34" charset="0"/>
              </a:rPr>
              <a:t> delivery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Driver took a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wrong turn </a:t>
            </a:r>
            <a:r>
              <a:rPr lang="en-GB" altLang="pt-BR" dirty="0">
                <a:latin typeface="Arial Rounded MT Bold" panose="020F0704030504030204" pitchFamily="34" charset="0"/>
              </a:rPr>
              <a:t>and entered a small industrial estate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Realised his mistake and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drove into a small yard </a:t>
            </a:r>
            <a:r>
              <a:rPr lang="en-GB" altLang="pt-BR" dirty="0">
                <a:latin typeface="Arial Rounded MT Bold" panose="020F0704030504030204" pitchFamily="34" charset="0"/>
              </a:rPr>
              <a:t>to turn round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As he went into the yard he went over a </a:t>
            </a:r>
            <a:r>
              <a:rPr lang="en-GB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speed control bump</a:t>
            </a:r>
          </a:p>
          <a:p>
            <a:pPr>
              <a:lnSpc>
                <a:spcPct val="150000"/>
              </a:lnSpc>
            </a:pPr>
            <a:endParaRPr lang="en-GB" alt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F04759-624A-5A2F-A923-BF80BF85AC1F}"/>
              </a:ext>
            </a:extLst>
          </p:cNvPr>
          <p:cNvSpPr txBox="1"/>
          <p:nvPr/>
        </p:nvSpPr>
        <p:spPr>
          <a:xfrm>
            <a:off x="401378" y="126425"/>
            <a:ext cx="7296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Sequence of events on the day</a:t>
            </a:r>
          </a:p>
        </p:txBody>
      </p:sp>
    </p:spTree>
    <p:extLst>
      <p:ext uri="{BB962C8B-B14F-4D97-AF65-F5344CB8AC3E}">
        <p14:creationId xmlns:p14="http://schemas.microsoft.com/office/powerpoint/2010/main" val="38588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4" descr="Photo 1">
            <a:extLst>
              <a:ext uri="{FF2B5EF4-FFF2-40B4-BE49-F238E27FC236}">
                <a16:creationId xmlns:a16="http://schemas.microsoft.com/office/drawing/2014/main" id="{E53EC47F-2801-EFB0-C1F0-5E34F8B3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639" y="0"/>
            <a:ext cx="8935706" cy="6680611"/>
          </a:xfrm>
          <a:prstGeom prst="rect">
            <a:avLst/>
          </a:prstGeom>
        </p:spPr>
      </p:pic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5DCA75DB-92E6-1501-89D4-BDFA7598DE0F}"/>
              </a:ext>
            </a:extLst>
          </p:cNvPr>
          <p:cNvSpPr/>
          <p:nvPr/>
        </p:nvSpPr>
        <p:spPr>
          <a:xfrm>
            <a:off x="3374193" y="3740451"/>
            <a:ext cx="2906478" cy="2605678"/>
          </a:xfrm>
          <a:custGeom>
            <a:avLst/>
            <a:gdLst>
              <a:gd name="connsiteX0" fmla="*/ 0 w 2906478"/>
              <a:gd name="connsiteY0" fmla="*/ 2605678 h 2605678"/>
              <a:gd name="connsiteX1" fmla="*/ 1651000 w 2906478"/>
              <a:gd name="connsiteY1" fmla="*/ 2440578 h 2605678"/>
              <a:gd name="connsiteX2" fmla="*/ 2260600 w 2906478"/>
              <a:gd name="connsiteY2" fmla="*/ 2199278 h 2605678"/>
              <a:gd name="connsiteX3" fmla="*/ 2286000 w 2906478"/>
              <a:gd name="connsiteY3" fmla="*/ 1640478 h 2605678"/>
              <a:gd name="connsiteX4" fmla="*/ 1981200 w 2906478"/>
              <a:gd name="connsiteY4" fmla="*/ 586378 h 2605678"/>
              <a:gd name="connsiteX5" fmla="*/ 2120900 w 2906478"/>
              <a:gd name="connsiteY5" fmla="*/ 103778 h 2605678"/>
              <a:gd name="connsiteX6" fmla="*/ 2540000 w 2906478"/>
              <a:gd name="connsiteY6" fmla="*/ 2178 h 2605678"/>
              <a:gd name="connsiteX7" fmla="*/ 2794000 w 2906478"/>
              <a:gd name="connsiteY7" fmla="*/ 154578 h 2605678"/>
              <a:gd name="connsiteX8" fmla="*/ 2870200 w 2906478"/>
              <a:gd name="connsiteY8" fmla="*/ 446678 h 2605678"/>
              <a:gd name="connsiteX9" fmla="*/ 2844800 w 2906478"/>
              <a:gd name="connsiteY9" fmla="*/ 827678 h 2605678"/>
              <a:gd name="connsiteX10" fmla="*/ 2171700 w 2906478"/>
              <a:gd name="connsiteY10" fmla="*/ 916578 h 260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6478" h="2605678">
                <a:moveTo>
                  <a:pt x="0" y="2605678"/>
                </a:moveTo>
                <a:cubicBezTo>
                  <a:pt x="637116" y="2556994"/>
                  <a:pt x="1274233" y="2508311"/>
                  <a:pt x="1651000" y="2440578"/>
                </a:cubicBezTo>
                <a:cubicBezTo>
                  <a:pt x="2027767" y="2372845"/>
                  <a:pt x="2154767" y="2332628"/>
                  <a:pt x="2260600" y="2199278"/>
                </a:cubicBezTo>
                <a:cubicBezTo>
                  <a:pt x="2366433" y="2065928"/>
                  <a:pt x="2332567" y="1909295"/>
                  <a:pt x="2286000" y="1640478"/>
                </a:cubicBezTo>
                <a:cubicBezTo>
                  <a:pt x="2239433" y="1371661"/>
                  <a:pt x="2008717" y="842495"/>
                  <a:pt x="1981200" y="586378"/>
                </a:cubicBezTo>
                <a:cubicBezTo>
                  <a:pt x="1953683" y="330261"/>
                  <a:pt x="2027767" y="201145"/>
                  <a:pt x="2120900" y="103778"/>
                </a:cubicBezTo>
                <a:cubicBezTo>
                  <a:pt x="2214033" y="6411"/>
                  <a:pt x="2427817" y="-6289"/>
                  <a:pt x="2540000" y="2178"/>
                </a:cubicBezTo>
                <a:cubicBezTo>
                  <a:pt x="2652183" y="10645"/>
                  <a:pt x="2738967" y="80495"/>
                  <a:pt x="2794000" y="154578"/>
                </a:cubicBezTo>
                <a:cubicBezTo>
                  <a:pt x="2849033" y="228661"/>
                  <a:pt x="2861733" y="334495"/>
                  <a:pt x="2870200" y="446678"/>
                </a:cubicBezTo>
                <a:cubicBezTo>
                  <a:pt x="2878667" y="558861"/>
                  <a:pt x="2961217" y="749361"/>
                  <a:pt x="2844800" y="827678"/>
                </a:cubicBezTo>
                <a:cubicBezTo>
                  <a:pt x="2728383" y="905995"/>
                  <a:pt x="2450041" y="911286"/>
                  <a:pt x="2171700" y="91657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A99046D-DD47-3F21-09F4-887623E93CC5}"/>
              </a:ext>
            </a:extLst>
          </p:cNvPr>
          <p:cNvCxnSpPr>
            <a:cxnSpLocks/>
          </p:cNvCxnSpPr>
          <p:nvPr/>
        </p:nvCxnSpPr>
        <p:spPr>
          <a:xfrm flipV="1">
            <a:off x="3413049" y="6241312"/>
            <a:ext cx="1410586" cy="10481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90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D25D84-734D-8BB8-6699-7F77B405C463}"/>
              </a:ext>
            </a:extLst>
          </p:cNvPr>
          <p:cNvSpPr txBox="1">
            <a:spLocks/>
          </p:cNvSpPr>
          <p:nvPr/>
        </p:nvSpPr>
        <p:spPr>
          <a:xfrm>
            <a:off x="598746" y="995221"/>
            <a:ext cx="11214026" cy="5019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Heard a noise from behind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Stopped vehicle, got out and saw smoke coming from inside the cargo space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Raised the alarm and evacuated the area.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Emergency services called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Area secured 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Firemen advised not to tackle the fire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Everyone exited the yard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Truck exploded after 12 minutes and one fireman killed by piece of shrapnel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63437C-D2CE-387D-8A0C-18C0B0ED367B}"/>
              </a:ext>
            </a:extLst>
          </p:cNvPr>
          <p:cNvSpPr txBox="1"/>
          <p:nvPr/>
        </p:nvSpPr>
        <p:spPr>
          <a:xfrm>
            <a:off x="401378" y="126425"/>
            <a:ext cx="7296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Sequence of events on the day</a:t>
            </a:r>
          </a:p>
        </p:txBody>
      </p:sp>
    </p:spTree>
    <p:extLst>
      <p:ext uri="{BB962C8B-B14F-4D97-AF65-F5344CB8AC3E}">
        <p14:creationId xmlns:p14="http://schemas.microsoft.com/office/powerpoint/2010/main" val="2624468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4" descr="Photo 2">
            <a:extLst>
              <a:ext uri="{FF2B5EF4-FFF2-40B4-BE49-F238E27FC236}">
                <a16:creationId xmlns:a16="http://schemas.microsoft.com/office/drawing/2014/main" id="{D3B017AD-74EF-1A21-4F5A-716785B5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3693" y="133052"/>
            <a:ext cx="8964613" cy="64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75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74DC1-9870-5104-0B9F-21DEF1E331B0}"/>
              </a:ext>
            </a:extLst>
          </p:cNvPr>
          <p:cNvSpPr txBox="1">
            <a:spLocks/>
          </p:cNvSpPr>
          <p:nvPr/>
        </p:nvSpPr>
        <p:spPr>
          <a:xfrm>
            <a:off x="328278" y="917684"/>
            <a:ext cx="1058072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pt-BR" sz="14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Transit of vehicle over </a:t>
            </a:r>
            <a:r>
              <a:rPr lang="en-GB" altLang="pt-BR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speed bump </a:t>
            </a:r>
            <a:r>
              <a:rPr lang="en-GB" altLang="pt-BR" dirty="0">
                <a:latin typeface="Arial Rounded MT Bold" panose="020F0704030504030204" pitchFamily="34" charset="0"/>
              </a:rPr>
              <a:t>initiated sequence of events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 Evidence pointed to </a:t>
            </a:r>
            <a:r>
              <a:rPr lang="en-GB" altLang="pt-BR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fire preceding explosion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Fire spread to detonators </a:t>
            </a:r>
            <a:r>
              <a:rPr lang="en-GB" altLang="pt-BR" dirty="0">
                <a:latin typeface="Arial Rounded MT Bold" panose="020F0704030504030204" pitchFamily="34" charset="0"/>
              </a:rPr>
              <a:t>and rest of cargo</a:t>
            </a:r>
          </a:p>
          <a:p>
            <a:pPr>
              <a:lnSpc>
                <a:spcPct val="150000"/>
              </a:lnSpc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Quickly focussed on the cerium </a:t>
            </a:r>
            <a:r>
              <a:rPr lang="en-GB" altLang="pt-BR" b="1" dirty="0" err="1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fuseheads</a:t>
            </a:r>
            <a:r>
              <a:rPr lang="en-GB" altLang="pt-BR" b="1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as likely cause</a:t>
            </a:r>
          </a:p>
          <a:p>
            <a:endParaRPr lang="en-GB" altLang="pt-BR" dirty="0"/>
          </a:p>
          <a:p>
            <a:endParaRPr lang="en-GB" alt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211933-44E0-0DAB-FF3C-FF74CA51D29A}"/>
              </a:ext>
            </a:extLst>
          </p:cNvPr>
          <p:cNvSpPr txBox="1"/>
          <p:nvPr/>
        </p:nvSpPr>
        <p:spPr>
          <a:xfrm>
            <a:off x="402706" y="43052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381899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D1B4116-6A9D-04C4-29FE-82A24FBD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31" y="851649"/>
            <a:ext cx="6978738" cy="57568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969968-3854-008C-4575-4A1F9604977E}"/>
              </a:ext>
            </a:extLst>
          </p:cNvPr>
          <p:cNvSpPr txBox="1"/>
          <p:nvPr/>
        </p:nvSpPr>
        <p:spPr>
          <a:xfrm>
            <a:off x="304800" y="5541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 dirty="0" err="1">
                <a:solidFill>
                  <a:srgbClr val="800000"/>
                </a:solidFill>
                <a:latin typeface="Arial Rounded MT Bold" panose="020F0704030504030204" pitchFamily="34" charset="0"/>
              </a:rPr>
              <a:t>Fuseheads</a:t>
            </a:r>
            <a:endParaRPr lang="en-GB" sz="36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DC3EA5-F8AE-AD70-8F92-70F6F27617D5}"/>
              </a:ext>
            </a:extLst>
          </p:cNvPr>
          <p:cNvSpPr/>
          <p:nvPr/>
        </p:nvSpPr>
        <p:spPr>
          <a:xfrm>
            <a:off x="2606631" y="851649"/>
            <a:ext cx="6978738" cy="2167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Dobrada 8">
            <a:extLst>
              <a:ext uri="{FF2B5EF4-FFF2-40B4-BE49-F238E27FC236}">
                <a16:creationId xmlns:a16="http://schemas.microsoft.com/office/drawing/2014/main" id="{CB5FF3AF-94EB-40DF-CBC0-ACB0A081320B}"/>
              </a:ext>
            </a:extLst>
          </p:cNvPr>
          <p:cNvSpPr/>
          <p:nvPr/>
        </p:nvSpPr>
        <p:spPr>
          <a:xfrm rot="10800000" flipH="1">
            <a:off x="1084520" y="851649"/>
            <a:ext cx="1158948" cy="1499187"/>
          </a:xfrm>
          <a:prstGeom prst="bentArrow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04E3B5E-0D8C-CDD0-BDAA-34202E1585C9}"/>
              </a:ext>
            </a:extLst>
          </p:cNvPr>
          <p:cNvSpPr txBox="1">
            <a:spLocks/>
          </p:cNvSpPr>
          <p:nvPr/>
        </p:nvSpPr>
        <p:spPr>
          <a:xfrm>
            <a:off x="2209800" y="928946"/>
            <a:ext cx="7772400" cy="2666727"/>
          </a:xfrm>
          <a:prstGeom prst="rect">
            <a:avLst/>
          </a:prstGeom>
          <a:solidFill>
            <a:srgbClr val="2950A1"/>
          </a:solidFill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pt-BR" sz="4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Explosions in </a:t>
            </a:r>
          </a:p>
          <a:p>
            <a:pPr eaLnBrk="1" hangingPunct="1"/>
            <a:r>
              <a:rPr lang="en-GB" altLang="pt-BR" sz="4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Nitroglycerine </a:t>
            </a:r>
          </a:p>
          <a:p>
            <a:pPr eaLnBrk="1" hangingPunct="1"/>
            <a:r>
              <a:rPr lang="en-GB" altLang="pt-BR" sz="4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refuse acid station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A48FB0-4692-AB75-81DF-9098F0828246}"/>
              </a:ext>
            </a:extLst>
          </p:cNvPr>
          <p:cNvSpPr txBox="1"/>
          <p:nvPr/>
        </p:nvSpPr>
        <p:spPr>
          <a:xfrm>
            <a:off x="1815507" y="4254152"/>
            <a:ext cx="8529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pt-BR" sz="3200" dirty="0">
                <a:solidFill>
                  <a:srgbClr val="2950A1"/>
                </a:solidFill>
                <a:latin typeface="Arial Rounded MT Bold" panose="020F0704030504030204" pitchFamily="34" charset="0"/>
              </a:rPr>
              <a:t>Simple change in supply of a piece of PVC connecting tube killed 9 persons</a:t>
            </a:r>
          </a:p>
        </p:txBody>
      </p:sp>
    </p:spTree>
    <p:extLst>
      <p:ext uri="{BB962C8B-B14F-4D97-AF65-F5344CB8AC3E}">
        <p14:creationId xmlns:p14="http://schemas.microsoft.com/office/powerpoint/2010/main" val="2429615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31D54B2-697E-5B48-2A01-ACFA02D9C1A4}"/>
              </a:ext>
            </a:extLst>
          </p:cNvPr>
          <p:cNvSpPr txBox="1">
            <a:spLocks noChangeArrowheads="1"/>
          </p:cNvSpPr>
          <p:nvPr/>
        </p:nvSpPr>
        <p:spPr>
          <a:xfrm>
            <a:off x="446566" y="1172865"/>
            <a:ext cx="10611293" cy="452596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dirty="0">
                <a:latin typeface="Arial Rounded MT Bold" panose="020F0704030504030204" pitchFamily="34" charset="0"/>
              </a:rPr>
              <a:t>Cerium </a:t>
            </a:r>
            <a:r>
              <a:rPr lang="en-US" dirty="0" err="1">
                <a:latin typeface="Arial Rounded MT Bold" panose="020F0704030504030204" pitchFamily="34" charset="0"/>
              </a:rPr>
              <a:t>fuseheads</a:t>
            </a:r>
            <a:r>
              <a:rPr lang="en-US" dirty="0">
                <a:latin typeface="Arial Rounded MT Bold" panose="020F0704030504030204" pitchFamily="34" charset="0"/>
              </a:rPr>
              <a:t> normally used for </a:t>
            </a:r>
          </a:p>
          <a:p>
            <a:pPr marL="265113" indent="-265113">
              <a:lnSpc>
                <a:spcPct val="100000"/>
              </a:lnSpc>
              <a:buNone/>
              <a:defRPr/>
            </a:pPr>
            <a:r>
              <a:rPr lang="en-US" dirty="0">
                <a:latin typeface="Arial Rounded MT Bold" panose="020F0704030504030204" pitchFamily="34" charset="0"/>
              </a:rPr>
              <a:t>  igniting delay elements in detonators</a:t>
            </a:r>
          </a:p>
          <a:p>
            <a:pPr marL="265113" indent="-265113">
              <a:buNone/>
              <a:defRPr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dirty="0">
                <a:latin typeface="Arial Rounded MT Bold" panose="020F0704030504030204" pitchFamily="34" charset="0"/>
              </a:rPr>
              <a:t>They burn with very high temperature</a:t>
            </a:r>
          </a:p>
          <a:p>
            <a:pPr>
              <a:defRPr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dirty="0">
                <a:latin typeface="Arial Rounded MT Bold" panose="020F0704030504030204" pitchFamily="34" charset="0"/>
              </a:rPr>
              <a:t> They are heat and </a:t>
            </a:r>
            <a:r>
              <a:rPr lang="en-US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friction sensitive</a:t>
            </a:r>
          </a:p>
          <a:p>
            <a:pPr>
              <a:defRPr/>
            </a:pPr>
            <a:endParaRPr lang="en-US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GB" dirty="0" err="1">
                <a:latin typeface="Arial Rounded MT Bold" panose="020F0704030504030204" pitchFamily="34" charset="0"/>
              </a:rPr>
              <a:t>Fusehead</a:t>
            </a:r>
            <a:r>
              <a:rPr lang="en-GB" dirty="0">
                <a:latin typeface="Arial Rounded MT Bold" panose="020F0704030504030204" pitchFamily="34" charset="0"/>
              </a:rPr>
              <a:t> composition was examined and found to be </a:t>
            </a:r>
          </a:p>
          <a:p>
            <a:pPr marL="0" indent="0">
              <a:buNone/>
              <a:defRPr/>
            </a:pPr>
            <a:r>
              <a:rPr lang="en-GB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  </a:t>
            </a:r>
            <a:r>
              <a:rPr lang="en-GB" dirty="0">
                <a:solidFill>
                  <a:srgbClr val="80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extremely sensitive both to impact and friction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Mixtures with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rust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(1 %)had a 10 fold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increase in impact sensitivity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2A6CDF-A369-77E3-D1CE-4A951A018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0" y="1283137"/>
            <a:ext cx="2618379" cy="20800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1CB1312-ADDA-69BC-55B8-8E27BB2FE896}"/>
              </a:ext>
            </a:extLst>
          </p:cNvPr>
          <p:cNvSpPr txBox="1"/>
          <p:nvPr/>
        </p:nvSpPr>
        <p:spPr>
          <a:xfrm>
            <a:off x="304800" y="83482"/>
            <a:ext cx="689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Properties of cerium </a:t>
            </a:r>
            <a:r>
              <a:rPr lang="en-US" altLang="pt-BR" sz="3200" dirty="0" err="1">
                <a:solidFill>
                  <a:srgbClr val="800000"/>
                </a:solidFill>
                <a:latin typeface="Arial Rounded MT Bold" panose="020F0704030504030204" pitchFamily="34" charset="0"/>
              </a:rPr>
              <a:t>fuseheads</a:t>
            </a:r>
            <a:endParaRPr lang="en-US" altLang="pt-BR" sz="32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49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B0B843-07BE-D1CF-F665-C056554AF8AF}"/>
              </a:ext>
            </a:extLst>
          </p:cNvPr>
          <p:cNvSpPr txBox="1">
            <a:spLocks/>
          </p:cNvSpPr>
          <p:nvPr/>
        </p:nvSpPr>
        <p:spPr>
          <a:xfrm>
            <a:off x="489098" y="1172865"/>
            <a:ext cx="4986669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Boxes of combs dropped from a height of 1.2 metres exploded in some tests but not others.</a:t>
            </a:r>
          </a:p>
          <a:p>
            <a:pPr marL="0" indent="0">
              <a:buNone/>
              <a:defRPr/>
            </a:pPr>
            <a:endParaRPr lang="en-GB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Ignition trials on one box of cerium combs produced a fireball approximately 2.5 m in diameter, and lasting 0.3 seconds.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50228C-B6CA-430E-60B2-CA958A80174D}"/>
              </a:ext>
            </a:extLst>
          </p:cNvPr>
          <p:cNvSpPr txBox="1"/>
          <p:nvPr/>
        </p:nvSpPr>
        <p:spPr>
          <a:xfrm>
            <a:off x="304800" y="82254"/>
            <a:ext cx="7361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Drop tests on boxes of </a:t>
            </a:r>
            <a:r>
              <a:rPr lang="en-GB" altLang="pt-BR" sz="3200" dirty="0" err="1">
                <a:solidFill>
                  <a:srgbClr val="800000"/>
                </a:solidFill>
                <a:latin typeface="Arial Rounded MT Bold" panose="020F0704030504030204" pitchFamily="34" charset="0"/>
              </a:rPr>
              <a:t>fuseheads</a:t>
            </a:r>
            <a:endParaRPr lang="en-GB" altLang="pt-BR" sz="32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4" descr="Photo 5">
            <a:extLst>
              <a:ext uri="{FF2B5EF4-FFF2-40B4-BE49-F238E27FC236}">
                <a16:creationId xmlns:a16="http://schemas.microsoft.com/office/drawing/2014/main" id="{65C76A65-9DE5-9136-BF0E-39ED0DA0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8085" y="834309"/>
            <a:ext cx="6359115" cy="5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2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68AE9F9-A50D-FCF1-3B76-2C15814CF66F}"/>
              </a:ext>
            </a:extLst>
          </p:cNvPr>
          <p:cNvSpPr txBox="1">
            <a:spLocks/>
          </p:cNvSpPr>
          <p:nvPr/>
        </p:nvSpPr>
        <p:spPr>
          <a:xfrm>
            <a:off x="372140" y="1034336"/>
            <a:ext cx="11515060" cy="49807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pt-BR" dirty="0">
                <a:latin typeface="Arial Rounded MT Bold" panose="020F0704030504030204" pitchFamily="34" charset="0"/>
              </a:rPr>
              <a:t>Normally </a:t>
            </a:r>
            <a:r>
              <a:rPr lang="en-US" altLang="pt-BR" dirty="0" err="1">
                <a:latin typeface="Arial Rounded MT Bold" panose="020F0704030504030204" pitchFamily="34" charset="0"/>
              </a:rPr>
              <a:t>fuseheads</a:t>
            </a:r>
            <a:r>
              <a:rPr lang="en-US" altLang="pt-BR" dirty="0">
                <a:latin typeface="Arial Rounded MT Bold" panose="020F0704030504030204" pitchFamily="34" charset="0"/>
              </a:rPr>
              <a:t> were supplied already cut</a:t>
            </a: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pt-BR" sz="18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altLang="pt-BR" dirty="0">
                <a:latin typeface="Arial Rounded MT Bold" panose="020F0704030504030204" pitchFamily="34" charset="0"/>
              </a:rPr>
              <a:t>Buyers started to pressure the salesman on price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C1E3D-4236-6F96-D0F3-F0985902C634}"/>
              </a:ext>
            </a:extLst>
          </p:cNvPr>
          <p:cNvSpPr txBox="1"/>
          <p:nvPr/>
        </p:nvSpPr>
        <p:spPr>
          <a:xfrm>
            <a:off x="465175" y="110959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Packaging change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1424D9-2DF8-EA91-A70E-38D1BD28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73" y="1636405"/>
            <a:ext cx="8065254" cy="38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9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id="{92346D27-CEE3-9C95-25CB-50A218CD910D}"/>
              </a:ext>
            </a:extLst>
          </p:cNvPr>
          <p:cNvSpPr/>
          <p:nvPr/>
        </p:nvSpPr>
        <p:spPr>
          <a:xfrm>
            <a:off x="439665" y="865039"/>
            <a:ext cx="10543768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  Agreed to a price reduction provided he could supply the </a:t>
            </a:r>
            <a:r>
              <a:rPr lang="en-US" sz="2800" dirty="0" err="1">
                <a:latin typeface="Arial Rounded MT Bold" panose="020F0704030504030204" pitchFamily="34" charset="0"/>
              </a:rPr>
              <a:t>fuseheads</a:t>
            </a:r>
            <a:r>
              <a:rPr lang="en-US" sz="2800" dirty="0">
                <a:latin typeface="Arial Rounded MT Bold" panose="020F0704030504030204" pitchFamily="34" charset="0"/>
              </a:rPr>
              <a:t> in an “uncut” state - </a:t>
            </a:r>
            <a:r>
              <a:rPr lang="en-US" sz="2800" dirty="0" err="1">
                <a:latin typeface="Arial Rounded MT Bold" panose="020F0704030504030204" pitchFamily="34" charset="0"/>
              </a:rPr>
              <a:t>ie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fusehead</a:t>
            </a:r>
            <a:r>
              <a:rPr lang="en-US" sz="2800" dirty="0">
                <a:latin typeface="Arial Rounded MT Bold" panose="020F0704030504030204" pitchFamily="34" charset="0"/>
              </a:rPr>
              <a:t> combs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  Change agreed with production foreman</a:t>
            </a:r>
          </a:p>
        </p:txBody>
      </p:sp>
      <p:pic>
        <p:nvPicPr>
          <p:cNvPr id="5" name="Picture 2" descr="Photo 4">
            <a:extLst>
              <a:ext uri="{FF2B5EF4-FFF2-40B4-BE49-F238E27FC236}">
                <a16:creationId xmlns:a16="http://schemas.microsoft.com/office/drawing/2014/main" id="{9B99CEFF-B6DD-B431-4D51-665E7C32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729747"/>
            <a:ext cx="5040312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89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42A1C43-A4E8-0398-D0E4-ED62AC2C14C3}"/>
              </a:ext>
            </a:extLst>
          </p:cNvPr>
          <p:cNvSpPr txBox="1">
            <a:spLocks noChangeArrowheads="1"/>
          </p:cNvSpPr>
          <p:nvPr/>
        </p:nvSpPr>
        <p:spPr>
          <a:xfrm>
            <a:off x="338912" y="902585"/>
            <a:ext cx="5551526" cy="5244212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US" altLang="pt-BR" sz="34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Original packaging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altLang="pt-BR" sz="9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1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Small square tins, each the </a:t>
            </a:r>
            <a:r>
              <a:rPr lang="en-US" sz="3100" dirty="0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size of a match-box</a:t>
            </a:r>
          </a:p>
          <a:p>
            <a:pPr>
              <a:lnSpc>
                <a:spcPct val="120000"/>
              </a:lnSpc>
              <a:defRPr/>
            </a:pPr>
            <a:r>
              <a:rPr lang="en-US" sz="31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Each one of these tins contained </a:t>
            </a:r>
            <a:r>
              <a:rPr lang="en-US" sz="3100" dirty="0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500 cut </a:t>
            </a:r>
            <a:r>
              <a:rPr lang="en-US" sz="3100" dirty="0" err="1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fuseheads</a:t>
            </a:r>
            <a:r>
              <a:rPr lang="en-US" sz="3100" dirty="0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1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10 of these tins were then placed inside a larger tin</a:t>
            </a:r>
          </a:p>
          <a:p>
            <a:pPr>
              <a:lnSpc>
                <a:spcPct val="120000"/>
              </a:lnSpc>
              <a:defRPr/>
            </a:pPr>
            <a:r>
              <a:rPr lang="en-US" sz="31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5 of these larger tins were then placed inside a wooden box - making </a:t>
            </a:r>
            <a:r>
              <a:rPr lang="en-US" sz="3100" dirty="0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25,000 </a:t>
            </a:r>
            <a:r>
              <a:rPr lang="en-US" sz="3100" dirty="0" err="1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fuseheads</a:t>
            </a:r>
            <a:r>
              <a:rPr lang="en-US" sz="3100" dirty="0">
                <a:solidFill>
                  <a:srgbClr val="003399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 per package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2A1969-853F-EA0F-D42E-45C7FE7D6473}"/>
              </a:ext>
            </a:extLst>
          </p:cNvPr>
          <p:cNvSpPr txBox="1"/>
          <p:nvPr/>
        </p:nvSpPr>
        <p:spPr>
          <a:xfrm>
            <a:off x="379228" y="58149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Changes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2457C9-0C97-7C92-24B1-FFC09175EC4F}"/>
              </a:ext>
            </a:extLst>
          </p:cNvPr>
          <p:cNvSpPr txBox="1">
            <a:spLocks/>
          </p:cNvSpPr>
          <p:nvPr/>
        </p:nvSpPr>
        <p:spPr>
          <a:xfrm>
            <a:off x="6645350" y="902590"/>
            <a:ext cx="5324224" cy="5112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pt-BR" sz="24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New packaging</a:t>
            </a:r>
          </a:p>
          <a:p>
            <a:pPr marL="0" indent="0">
              <a:buNone/>
              <a:defRPr/>
            </a:pPr>
            <a:endParaRPr lang="en-US" altLang="pt-BR" sz="120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altLang="pt-BR" sz="2400" dirty="0">
                <a:latin typeface="Arial Rounded MT Bold" panose="020F0704030504030204" pitchFamily="34" charset="0"/>
              </a:rPr>
              <a:t>Now that he supplying combs. </a:t>
            </a:r>
            <a:r>
              <a:rPr lang="en-US" altLang="pt-BR" sz="24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Small matchbox size tins cannot be used</a:t>
            </a:r>
          </a:p>
          <a:p>
            <a:pPr>
              <a:defRPr/>
            </a:pPr>
            <a:r>
              <a:rPr lang="en-US" altLang="pt-BR" sz="2400" dirty="0">
                <a:latin typeface="Arial Rounded MT Bold" panose="020F0704030504030204" pitchFamily="34" charset="0"/>
              </a:rPr>
              <a:t>So this small tin is left out of the packaging</a:t>
            </a:r>
          </a:p>
          <a:p>
            <a:pPr>
              <a:defRPr/>
            </a:pPr>
            <a:r>
              <a:rPr lang="en-US" altLang="pt-BR" sz="2400" dirty="0">
                <a:latin typeface="Arial Rounded MT Bold" panose="020F0704030504030204" pitchFamily="34" charset="0"/>
              </a:rPr>
              <a:t>The combs are now packed directly into the larger tins                 400 combs in each                       (20 </a:t>
            </a:r>
            <a:r>
              <a:rPr lang="en-US" altLang="pt-BR" sz="2400" dirty="0" err="1">
                <a:latin typeface="Arial Rounded MT Bold" panose="020F0704030504030204" pitchFamily="34" charset="0"/>
              </a:rPr>
              <a:t>fuseheads</a:t>
            </a:r>
            <a:r>
              <a:rPr lang="en-US" altLang="pt-BR" sz="2400" dirty="0">
                <a:latin typeface="Arial Rounded MT Bold" panose="020F0704030504030204" pitchFamily="34" charset="0"/>
              </a:rPr>
              <a:t> per comb)</a:t>
            </a:r>
          </a:p>
          <a:p>
            <a:pPr>
              <a:defRPr/>
            </a:pPr>
            <a:r>
              <a:rPr lang="en-US" altLang="pt-BR" sz="2400" dirty="0">
                <a:latin typeface="Arial Rounded MT Bold" panose="020F0704030504030204" pitchFamily="34" charset="0"/>
              </a:rPr>
              <a:t>2 tins placed in the large wooden box  which now contains </a:t>
            </a:r>
            <a:r>
              <a:rPr lang="en-US" altLang="pt-BR" sz="24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16,000 </a:t>
            </a:r>
            <a:r>
              <a:rPr lang="en-US" altLang="pt-BR" sz="2400" dirty="0" err="1">
                <a:highlight>
                  <a:srgbClr val="FFFF00"/>
                </a:highlight>
                <a:latin typeface="Arial Rounded MT Bold" panose="020F0704030504030204" pitchFamily="34" charset="0"/>
              </a:rPr>
              <a:t>fuseheads</a:t>
            </a:r>
            <a:endParaRPr lang="en-US" altLang="pt-BR" sz="2400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endParaRPr lang="en-US" alt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E51419A-6149-BCD1-4E1F-CE5F59E93D63}"/>
              </a:ext>
            </a:extLst>
          </p:cNvPr>
          <p:cNvCxnSpPr>
            <a:cxnSpLocks/>
          </p:cNvCxnSpPr>
          <p:nvPr/>
        </p:nvCxnSpPr>
        <p:spPr>
          <a:xfrm>
            <a:off x="6117265" y="1043507"/>
            <a:ext cx="0" cy="4774019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8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94ACA1A-B89F-834B-BE9C-EEDB7116090C}"/>
              </a:ext>
            </a:extLst>
          </p:cNvPr>
          <p:cNvSpPr txBox="1">
            <a:spLocks/>
          </p:cNvSpPr>
          <p:nvPr/>
        </p:nvSpPr>
        <p:spPr>
          <a:xfrm>
            <a:off x="457200" y="1041400"/>
            <a:ext cx="11196084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pt-BR" dirty="0">
                <a:latin typeface="Arial Rounded MT Bold" panose="020F0704030504030204" pitchFamily="34" charset="0"/>
              </a:rPr>
              <a:t>The foreman saw no need to consult his superiors on this move, because: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US" altLang="pt-BR" sz="2800" dirty="0">
                <a:latin typeface="Arial Rounded MT Bold" panose="020F0704030504030204" pitchFamily="34" charset="0"/>
              </a:rPr>
              <a:t> The </a:t>
            </a:r>
            <a:r>
              <a:rPr lang="en-US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outside packaging looks exactly the same</a:t>
            </a:r>
          </a:p>
          <a:p>
            <a:pPr marL="228600" lvl="1">
              <a:spcBef>
                <a:spcPts val="1000"/>
              </a:spcBef>
              <a:defRPr/>
            </a:pPr>
            <a:endParaRPr lang="en-US" altLang="pt-BR" sz="1000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en-US" altLang="pt-BR" sz="2800" dirty="0">
                <a:latin typeface="Arial Rounded MT Bold" panose="020F0704030504030204" pitchFamily="34" charset="0"/>
              </a:rPr>
              <a:t> </a:t>
            </a:r>
            <a:r>
              <a:rPr lang="en-US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No new product </a:t>
            </a:r>
            <a:r>
              <a:rPr lang="en-US" altLang="pt-BR" sz="2800" dirty="0">
                <a:latin typeface="Arial Rounded MT Bold" panose="020F0704030504030204" pitchFamily="34" charset="0"/>
              </a:rPr>
              <a:t>has been produced</a:t>
            </a:r>
          </a:p>
          <a:p>
            <a:pPr marL="228600" lvl="1">
              <a:spcBef>
                <a:spcPts val="1000"/>
              </a:spcBef>
              <a:defRPr/>
            </a:pPr>
            <a:endParaRPr lang="en-US" altLang="pt-BR" sz="1000" dirty="0">
              <a:latin typeface="Arial Rounded MT Bold" panose="020F0704030504030204" pitchFamily="34" charset="0"/>
            </a:endParaRPr>
          </a:p>
          <a:p>
            <a:pPr marL="228600" lvl="1">
              <a:spcBef>
                <a:spcPts val="1000"/>
              </a:spcBef>
              <a:defRPr/>
            </a:pPr>
            <a:r>
              <a:rPr lang="en-US" altLang="pt-BR" sz="2800" dirty="0">
                <a:latin typeface="Arial Rounded MT Bold" panose="020F0704030504030204" pitchFamily="34" charset="0"/>
              </a:rPr>
              <a:t> The wooden case </a:t>
            </a:r>
            <a:r>
              <a:rPr lang="en-US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now contains 16,000 </a:t>
            </a:r>
            <a:r>
              <a:rPr lang="en-US" altLang="pt-BR" sz="2800" dirty="0" err="1">
                <a:latin typeface="Arial Rounded MT Bold" panose="020F0704030504030204" pitchFamily="34" charset="0"/>
              </a:rPr>
              <a:t>fuseheads</a:t>
            </a:r>
            <a:r>
              <a:rPr lang="en-US" altLang="pt-BR" sz="2800" dirty="0">
                <a:latin typeface="Arial Rounded MT Bold" panose="020F0704030504030204" pitchFamily="34" charset="0"/>
              </a:rPr>
              <a:t> when </a:t>
            </a:r>
            <a:r>
              <a:rPr lang="en-US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previously it held 25,000 </a:t>
            </a:r>
            <a:r>
              <a:rPr lang="en-US" altLang="pt-BR" sz="2800" dirty="0">
                <a:latin typeface="Arial Rounded MT Bold" panose="020F0704030504030204" pitchFamily="34" charset="0"/>
              </a:rPr>
              <a:t>and in his mind this was sure to be an improvement in safety !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en-US" altLang="pt-BR" sz="10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altLang="pt-BR" dirty="0">
                <a:latin typeface="Arial Rounded MT Bold" panose="020F0704030504030204" pitchFamily="34" charset="0"/>
              </a:rPr>
              <a:t>Supplier of outer tin box had been changed – </a:t>
            </a:r>
            <a:r>
              <a:rPr lang="en-US" altLang="pt-BR" dirty="0">
                <a:highlight>
                  <a:srgbClr val="FFFF00"/>
                </a:highlight>
                <a:latin typeface="Arial Rounded MT Bold" panose="020F0704030504030204" pitchFamily="34" charset="0"/>
              </a:rPr>
              <a:t>new tins had higher levels of rust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0085A8-3288-2E92-496A-BDCBC2677DF3}"/>
              </a:ext>
            </a:extLst>
          </p:cNvPr>
          <p:cNvSpPr txBox="1"/>
          <p:nvPr/>
        </p:nvSpPr>
        <p:spPr>
          <a:xfrm>
            <a:off x="457200" y="15720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Change in packaging</a:t>
            </a:r>
          </a:p>
        </p:txBody>
      </p:sp>
    </p:spTree>
    <p:extLst>
      <p:ext uri="{BB962C8B-B14F-4D97-AF65-F5344CB8AC3E}">
        <p14:creationId xmlns:p14="http://schemas.microsoft.com/office/powerpoint/2010/main" val="232012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41200B3-6EDD-144A-7F45-0A77C4993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0" y="110959"/>
            <a:ext cx="6114256" cy="3428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536B1C-A38A-04B5-7F54-0F7088CC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952" y="1994288"/>
            <a:ext cx="6294898" cy="47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0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1C52AC7-5223-7FF1-132B-DEFA7BC0F655}"/>
              </a:ext>
            </a:extLst>
          </p:cNvPr>
          <p:cNvSpPr/>
          <p:nvPr/>
        </p:nvSpPr>
        <p:spPr>
          <a:xfrm>
            <a:off x="498399" y="4625163"/>
            <a:ext cx="11164186" cy="1212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31E8E7-A75F-4DD1-1AFF-EB32C37233AC}"/>
              </a:ext>
            </a:extLst>
          </p:cNvPr>
          <p:cNvSpPr txBox="1">
            <a:spLocks/>
          </p:cNvSpPr>
          <p:nvPr/>
        </p:nvSpPr>
        <p:spPr>
          <a:xfrm>
            <a:off x="498399" y="1172865"/>
            <a:ext cx="11164186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Apparently very small</a:t>
            </a:r>
          </a:p>
          <a:p>
            <a:pPr>
              <a:defRPr/>
            </a:pPr>
            <a:r>
              <a:rPr lang="en-GB" altLang="pt-BR" dirty="0">
                <a:latin typeface="Arial Rounded MT Bold" panose="020F0704030504030204" pitchFamily="34" charset="0"/>
              </a:rPr>
              <a:t>Considered to be safer as quantity was reduced</a:t>
            </a:r>
          </a:p>
          <a:p>
            <a:pPr marL="0" indent="0">
              <a:buNone/>
              <a:defRPr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But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pt-BR" sz="2800" dirty="0" err="1">
                <a:latin typeface="Arial Rounded MT Bold" panose="020F0704030504030204" pitchFamily="34" charset="0"/>
              </a:rPr>
              <a:t>Fusehead</a:t>
            </a:r>
            <a:r>
              <a:rPr lang="en-GB" altLang="pt-BR" sz="2800" dirty="0">
                <a:latin typeface="Arial Rounded MT Bold" panose="020F0704030504030204" pitchFamily="34" charset="0"/>
              </a:rPr>
              <a:t> combs can generate </a:t>
            </a:r>
            <a:r>
              <a:rPr lang="en-GB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more friction between units </a:t>
            </a:r>
            <a:r>
              <a:rPr lang="en-GB" altLang="pt-BR" sz="2800" dirty="0">
                <a:latin typeface="Arial Rounded MT Bold" panose="020F0704030504030204" pitchFamily="34" charset="0"/>
              </a:rPr>
              <a:t>than when cut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pt-BR" sz="28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Rust increases sensitivity to friction</a:t>
            </a:r>
          </a:p>
          <a:p>
            <a:pPr marL="0" indent="0">
              <a:buNone/>
              <a:defRPr/>
            </a:pPr>
            <a:endParaRPr lang="en-GB" altLang="pt-BR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GB" altLang="pt-BR" sz="32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Result was 2 small changes increased the sensitivity to friction and impact and explosion resulted.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64DAF6-4E41-76B7-D218-0F97217D2325}"/>
              </a:ext>
            </a:extLst>
          </p:cNvPr>
          <p:cNvSpPr txBox="1"/>
          <p:nvPr/>
        </p:nvSpPr>
        <p:spPr>
          <a:xfrm>
            <a:off x="343786" y="648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129650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E5ABF6C1-B62A-88AE-EFC2-7ECC9C4B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43" y="1898650"/>
            <a:ext cx="10120978" cy="23657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0D7945-585D-F342-6488-97316EF09113}"/>
              </a:ext>
            </a:extLst>
          </p:cNvPr>
          <p:cNvSpPr txBox="1"/>
          <p:nvPr/>
        </p:nvSpPr>
        <p:spPr>
          <a:xfrm>
            <a:off x="556126" y="16784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Always Look for Details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3FC823-4DE3-6706-F3FC-E7ED90688AB6}"/>
              </a:ext>
            </a:extLst>
          </p:cNvPr>
          <p:cNvSpPr txBox="1"/>
          <p:nvPr/>
        </p:nvSpPr>
        <p:spPr>
          <a:xfrm>
            <a:off x="766391" y="4971138"/>
            <a:ext cx="1062820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tripped over small rocks. The big ones we see and bypass.</a:t>
            </a:r>
          </a:p>
        </p:txBody>
      </p:sp>
    </p:spTree>
    <p:extLst>
      <p:ext uri="{BB962C8B-B14F-4D97-AF65-F5344CB8AC3E}">
        <p14:creationId xmlns:p14="http://schemas.microsoft.com/office/powerpoint/2010/main" val="3140947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439AE4A-9195-13AB-30AD-12384E444CF6}"/>
              </a:ext>
            </a:extLst>
          </p:cNvPr>
          <p:cNvSpPr/>
          <p:nvPr/>
        </p:nvSpPr>
        <p:spPr>
          <a:xfrm>
            <a:off x="2911990" y="2131827"/>
            <a:ext cx="6337004" cy="2232837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err="1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end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of </a:t>
            </a:r>
            <a:r>
              <a:rPr lang="pt-BR" sz="3600" dirty="0" err="1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presentation</a:t>
            </a:r>
            <a:endParaRPr lang="pt-BR" sz="36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pt-BR" sz="36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4800" dirty="0" err="1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Thank</a:t>
            </a:r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4800" dirty="0" err="1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you</a:t>
            </a:r>
            <a:endParaRPr lang="pt-BR" sz="48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1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571DF8-3974-06EB-0753-A93A8DE25B07}"/>
              </a:ext>
            </a:extLst>
          </p:cNvPr>
          <p:cNvSpPr txBox="1">
            <a:spLocks/>
          </p:cNvSpPr>
          <p:nvPr/>
        </p:nvSpPr>
        <p:spPr>
          <a:xfrm>
            <a:off x="619674" y="1265575"/>
            <a:ext cx="10113560" cy="432684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en-GB" altLang="pt-BR" sz="3200" dirty="0">
                <a:latin typeface="Arial Rounded MT Bold" panose="020F0704030504030204" pitchFamily="34" charset="0"/>
              </a:rPr>
              <a:t>First explosion in refuse acid station </a:t>
            </a:r>
            <a:r>
              <a:rPr lang="en-GB" altLang="pt-BR" sz="3200">
                <a:latin typeface="Arial Rounded MT Bold" panose="020F0704030504030204" pitchFamily="34" charset="0"/>
              </a:rPr>
              <a:t>killed            3 </a:t>
            </a:r>
            <a:r>
              <a:rPr lang="en-GB" altLang="pt-BR" sz="3200" dirty="0">
                <a:latin typeface="Arial Rounded MT Bold" panose="020F0704030504030204" pitchFamily="34" charset="0"/>
              </a:rPr>
              <a:t>persons</a:t>
            </a:r>
          </a:p>
          <a:p>
            <a:pPr marL="361950" indent="-361950">
              <a:buNone/>
            </a:pPr>
            <a:endParaRPr lang="en-GB" altLang="pt-BR" sz="3200" dirty="0">
              <a:latin typeface="Arial Rounded MT Bold" panose="020F0704030504030204" pitchFamily="34" charset="0"/>
            </a:endParaRPr>
          </a:p>
          <a:p>
            <a:pPr marL="361950" indent="-361950"/>
            <a:r>
              <a:rPr lang="en-GB" altLang="pt-BR" sz="3200" dirty="0">
                <a:latin typeface="Arial Rounded MT Bold" panose="020F0704030504030204" pitchFamily="34" charset="0"/>
              </a:rPr>
              <a:t>Following day a second explosion in the refuse acid tanks killed another 6 persons</a:t>
            </a:r>
            <a:r>
              <a:rPr lang="en-GB" altLang="pt-BR" sz="40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5258A2-E3A2-E5D3-E3D2-EA8B0EE78244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The explosions</a:t>
            </a:r>
          </a:p>
        </p:txBody>
      </p:sp>
    </p:spTree>
    <p:extLst>
      <p:ext uri="{BB962C8B-B14F-4D97-AF65-F5344CB8AC3E}">
        <p14:creationId xmlns:p14="http://schemas.microsoft.com/office/powerpoint/2010/main" val="273440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68833-B050-2098-5D57-71DC5FD64304}"/>
              </a:ext>
            </a:extLst>
          </p:cNvPr>
          <p:cNvSpPr txBox="1">
            <a:spLocks/>
          </p:cNvSpPr>
          <p:nvPr/>
        </p:nvSpPr>
        <p:spPr>
          <a:xfrm>
            <a:off x="648586" y="1004451"/>
            <a:ext cx="11238614" cy="484909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pt-BR" sz="700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Glycerine/glycol mix is nitrated with nitric/sulphuric acids, continuous process</a:t>
            </a:r>
          </a:p>
          <a:p>
            <a:pPr marL="0" indent="0">
              <a:buNone/>
            </a:pPr>
            <a:endParaRPr lang="en-GB" altLang="pt-BR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NG and Refuse acid separated using centrifuge</a:t>
            </a:r>
          </a:p>
          <a:p>
            <a:pPr marL="0" indent="0">
              <a:buNone/>
            </a:pPr>
            <a:endParaRPr lang="en-GB" altLang="pt-BR" dirty="0">
              <a:latin typeface="Arial Rounded MT Bold" panose="020F0704030504030204" pitchFamily="34" charset="0"/>
            </a:endParaRPr>
          </a:p>
          <a:p>
            <a:r>
              <a:rPr lang="en-GB" altLang="pt-BR" dirty="0">
                <a:latin typeface="Arial Rounded MT Bold" panose="020F0704030504030204" pitchFamily="34" charset="0"/>
              </a:rPr>
              <a:t>Refuse acid sent to storage tanks for treatment, NG (some residual acid) sent for washing and stabilising</a:t>
            </a:r>
          </a:p>
          <a:p>
            <a:endParaRPr lang="en-GB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D4E173-B8EC-60C8-EFB8-EF5C86C7AF28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83439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st lambrecht ng line 010.jpg">
            <a:extLst>
              <a:ext uri="{FF2B5EF4-FFF2-40B4-BE49-F238E27FC236}">
                <a16:creationId xmlns:a16="http://schemas.microsoft.com/office/drawing/2014/main" id="{1DDC1C35-17D7-DF99-B852-06241C754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3" y="986500"/>
            <a:ext cx="7495953" cy="56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4FF7196-242D-E430-BA25-1AA2A193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8881"/>
            <a:ext cx="196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pt-BR" sz="3200" b="1" dirty="0">
                <a:solidFill>
                  <a:srgbClr val="800000"/>
                </a:solidFill>
                <a:latin typeface="Calibri" panose="020F0502020204030204" pitchFamily="34" charset="0"/>
              </a:rPr>
              <a:t>Centrifuge</a:t>
            </a:r>
          </a:p>
        </p:txBody>
      </p:sp>
    </p:spTree>
    <p:extLst>
      <p:ext uri="{BB962C8B-B14F-4D97-AF65-F5344CB8AC3E}">
        <p14:creationId xmlns:p14="http://schemas.microsoft.com/office/powerpoint/2010/main" val="1501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96F47463-DAA4-0C4E-18FA-0CB01D00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4" y="1016287"/>
            <a:ext cx="3527426" cy="371146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E7D37645-9FE1-A5A8-D133-DBCC315DB329}"/>
              </a:ext>
            </a:extLst>
          </p:cNvPr>
          <p:cNvSpPr/>
          <p:nvPr/>
        </p:nvSpPr>
        <p:spPr>
          <a:xfrm>
            <a:off x="4221127" y="3239421"/>
            <a:ext cx="4035204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CF7A3BC-A372-DC98-17E3-16DC14A640D7}"/>
              </a:ext>
            </a:extLst>
          </p:cNvPr>
          <p:cNvSpPr/>
          <p:nvPr/>
        </p:nvSpPr>
        <p:spPr>
          <a:xfrm>
            <a:off x="4876800" y="3759754"/>
            <a:ext cx="1381644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E3AEA13-5099-8F7B-9DB3-9BDA1BFD9580}"/>
              </a:ext>
            </a:extLst>
          </p:cNvPr>
          <p:cNvSpPr/>
          <p:nvPr/>
        </p:nvSpPr>
        <p:spPr>
          <a:xfrm rot="5400000">
            <a:off x="5321819" y="4696379"/>
            <a:ext cx="1728788" cy="1444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02730DE-5589-223F-00CF-EF31ECA2CFF8}"/>
              </a:ext>
            </a:extLst>
          </p:cNvPr>
          <p:cNvSpPr/>
          <p:nvPr/>
        </p:nvSpPr>
        <p:spPr>
          <a:xfrm rot="5400000" flipV="1">
            <a:off x="7060871" y="4437545"/>
            <a:ext cx="2250709" cy="1402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0C1E2944-C26F-46BF-BC55-AEC793B4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368" y="5217504"/>
            <a:ext cx="1973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NG line </a:t>
            </a:r>
          </a:p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for processing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D81C1001-305E-1F3D-A517-E5C71F23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936" y="5032839"/>
            <a:ext cx="2620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Refuse acid line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to acid station and </a:t>
            </a:r>
          </a:p>
          <a:p>
            <a:pPr eaLnBrk="1" hangingPunct="1"/>
            <a:r>
              <a:rPr lang="en-GB" altLang="pt-BR" sz="2400" b="1" dirty="0">
                <a:latin typeface="Calibri" panose="020F0502020204030204" pitchFamily="34" charset="0"/>
              </a:rPr>
              <a:t> storage tanks</a:t>
            </a:r>
          </a:p>
        </p:txBody>
      </p:sp>
      <p:sp>
        <p:nvSpPr>
          <p:cNvPr id="26" name="Seta: para Cima 25">
            <a:extLst>
              <a:ext uri="{FF2B5EF4-FFF2-40B4-BE49-F238E27FC236}">
                <a16:creationId xmlns:a16="http://schemas.microsoft.com/office/drawing/2014/main" id="{938FDE2A-6330-0EE7-A484-B2F2C7CFAF15}"/>
              </a:ext>
            </a:extLst>
          </p:cNvPr>
          <p:cNvSpPr/>
          <p:nvPr/>
        </p:nvSpPr>
        <p:spPr>
          <a:xfrm rot="10800000">
            <a:off x="5978942" y="5869172"/>
            <a:ext cx="488839" cy="7392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Cima 26">
            <a:extLst>
              <a:ext uri="{FF2B5EF4-FFF2-40B4-BE49-F238E27FC236}">
                <a16:creationId xmlns:a16="http://schemas.microsoft.com/office/drawing/2014/main" id="{1FB70EDB-25B5-8716-521E-169B4E5116D6}"/>
              </a:ext>
            </a:extLst>
          </p:cNvPr>
          <p:cNvSpPr/>
          <p:nvPr/>
        </p:nvSpPr>
        <p:spPr>
          <a:xfrm rot="10800000">
            <a:off x="7976831" y="5863521"/>
            <a:ext cx="488839" cy="7392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26566532-9CED-F877-C95B-DE80BB7D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630" y="4678938"/>
            <a:ext cx="1518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pt-BR" sz="2400" b="1" dirty="0">
                <a:latin typeface="Calibri" panose="020F0502020204030204" pitchFamily="34" charset="0"/>
              </a:rPr>
              <a:t>Centrifuge</a:t>
            </a:r>
          </a:p>
        </p:txBody>
      </p:sp>
    </p:spTree>
    <p:extLst>
      <p:ext uri="{BB962C8B-B14F-4D97-AF65-F5344CB8AC3E}">
        <p14:creationId xmlns:p14="http://schemas.microsoft.com/office/powerpoint/2010/main" val="261856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B00D9B-32E8-FD72-DA8A-83CFA277AC1F}"/>
              </a:ext>
            </a:extLst>
          </p:cNvPr>
          <p:cNvSpPr txBox="1"/>
          <p:nvPr/>
        </p:nvSpPr>
        <p:spPr>
          <a:xfrm>
            <a:off x="4876800" y="2495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8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MOC Webinar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B41557-DA7D-F9A4-EA84-515B418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" y="6015119"/>
            <a:ext cx="1390651" cy="73192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5FE48-A27A-323F-F13D-539D1ABDA13D}"/>
              </a:ext>
            </a:extLst>
          </p:cNvPr>
          <p:cNvCxnSpPr/>
          <p:nvPr/>
        </p:nvCxnSpPr>
        <p:spPr>
          <a:xfrm>
            <a:off x="111225" y="711200"/>
            <a:ext cx="1193853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38FA2-4AEE-10C4-9822-A36E6A792FD1}"/>
              </a:ext>
            </a:extLst>
          </p:cNvPr>
          <p:cNvSpPr txBox="1">
            <a:spLocks/>
          </p:cNvSpPr>
          <p:nvPr/>
        </p:nvSpPr>
        <p:spPr>
          <a:xfrm>
            <a:off x="501614" y="1172865"/>
            <a:ext cx="11385586" cy="4525962"/>
          </a:xfrm>
          <a:prstGeom prst="rect">
            <a:avLst/>
          </a:prstGeom>
          <a:noFill/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Evidence of increased NG in refuse acid the day prior to first explosion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Liquid NG collected in pipelines and pump in station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Detonation in pump shortly after starting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Unknown quantity of NG in the refuse acid storage tank</a:t>
            </a:r>
          </a:p>
          <a:p>
            <a:pPr>
              <a:lnSpc>
                <a:spcPct val="150000"/>
              </a:lnSpc>
              <a:defRPr/>
            </a:pPr>
            <a:r>
              <a:rPr lang="en-GB" sz="3000" dirty="0">
                <a:latin typeface="Arial Rounded MT Bold" panose="020F0704030504030204" pitchFamily="34" charset="0"/>
              </a:rPr>
              <a:t>Decomposed over time and detonated the following day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577A16-FCF7-FF8A-6F9C-1BE0490867E7}"/>
              </a:ext>
            </a:extLst>
          </p:cNvPr>
          <p:cNvSpPr txBox="1"/>
          <p:nvPr/>
        </p:nvSpPr>
        <p:spPr>
          <a:xfrm>
            <a:off x="451884" y="6243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pt-BR" sz="360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1908888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1371</Words>
  <Application>Microsoft Office PowerPoint</Application>
  <PresentationFormat>Widescreen</PresentationFormat>
  <Paragraphs>284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Arial Rounded MT Bold</vt:lpstr>
      <vt:lpstr>Calibri</vt:lpstr>
      <vt:lpstr>Calibri Light</vt:lpstr>
      <vt:lpstr>Times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Management of Changes</dc:subject>
  <dc:creator>Paulo Siqueira</dc:creator>
  <dc:description>Examples of Incidents chared by Andy Begg</dc:description>
  <cp:lastModifiedBy>Paulo Siqueira</cp:lastModifiedBy>
  <cp:revision>8</cp:revision>
  <dcterms:created xsi:type="dcterms:W3CDTF">2023-02-08T19:13:28Z</dcterms:created>
  <dcterms:modified xsi:type="dcterms:W3CDTF">2023-11-27T22:48:26Z</dcterms:modified>
</cp:coreProperties>
</file>