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826" r:id="rId2"/>
    <p:sldId id="346" r:id="rId3"/>
    <p:sldId id="257" r:id="rId4"/>
    <p:sldId id="349" r:id="rId5"/>
    <p:sldId id="350" r:id="rId6"/>
    <p:sldId id="352" r:id="rId7"/>
    <p:sldId id="259" r:id="rId8"/>
    <p:sldId id="353" r:id="rId9"/>
    <p:sldId id="818" r:id="rId10"/>
    <p:sldId id="515" r:id="rId11"/>
    <p:sldId id="354" r:id="rId12"/>
    <p:sldId id="261" r:id="rId13"/>
    <p:sldId id="357" r:id="rId14"/>
    <p:sldId id="821" r:id="rId15"/>
    <p:sldId id="358" r:id="rId16"/>
    <p:sldId id="324" r:id="rId17"/>
    <p:sldId id="310" r:id="rId18"/>
    <p:sldId id="325" r:id="rId19"/>
    <p:sldId id="341" r:id="rId20"/>
    <p:sldId id="340" r:id="rId21"/>
    <p:sldId id="294" r:id="rId22"/>
    <p:sldId id="264" r:id="rId23"/>
    <p:sldId id="336" r:id="rId24"/>
    <p:sldId id="274" r:id="rId25"/>
    <p:sldId id="312" r:id="rId26"/>
    <p:sldId id="820" r:id="rId27"/>
    <p:sldId id="313" r:id="rId28"/>
    <p:sldId id="337" r:id="rId29"/>
    <p:sldId id="316" r:id="rId30"/>
    <p:sldId id="317" r:id="rId31"/>
    <p:sldId id="299" r:id="rId32"/>
    <p:sldId id="300" r:id="rId33"/>
    <p:sldId id="328" r:id="rId34"/>
    <p:sldId id="359" r:id="rId35"/>
    <p:sldId id="329" r:id="rId36"/>
    <p:sldId id="330" r:id="rId37"/>
    <p:sldId id="331" r:id="rId38"/>
    <p:sldId id="342" r:id="rId39"/>
    <p:sldId id="708" r:id="rId40"/>
    <p:sldId id="360" r:id="rId41"/>
    <p:sldId id="351" r:id="rId42"/>
    <p:sldId id="825" r:id="rId43"/>
    <p:sldId id="823" r:id="rId44"/>
    <p:sldId id="34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5644" autoAdjust="0"/>
  </p:normalViewPr>
  <p:slideViewPr>
    <p:cSldViewPr snapToGrid="0">
      <p:cViewPr varScale="1">
        <p:scale>
          <a:sx n="55" d="100"/>
          <a:sy n="55" d="100"/>
        </p:scale>
        <p:origin x="83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09F9D-C58D-4CA7-BECB-CEA16DF630B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EED8B10-A6BE-4B7D-89CE-21FADD8C4CD8}">
      <dgm:prSet phldrT="[Text]" custT="1"/>
      <dgm:spPr>
        <a:solidFill>
          <a:schemeClr val="accent2"/>
        </a:solidFill>
      </dgm:spPr>
      <dgm:t>
        <a:bodyPr/>
        <a:lstStyle/>
        <a:p>
          <a:r>
            <a:rPr lang="en-CA" sz="1600" dirty="0"/>
            <a:t>Maintenance and other </a:t>
          </a:r>
        </a:p>
        <a:p>
          <a:r>
            <a:rPr lang="en-CA" sz="1600" dirty="0"/>
            <a:t>43%</a:t>
          </a:r>
          <a:endParaRPr lang="en-US" sz="1600" dirty="0"/>
        </a:p>
      </dgm:t>
    </dgm:pt>
    <dgm:pt modelId="{8D6DB33E-B87F-4E51-BE5D-5B04F5797352}" type="parTrans" cxnId="{44C775CC-202A-4CEC-94D2-230ED8094BD1}">
      <dgm:prSet/>
      <dgm:spPr/>
      <dgm:t>
        <a:bodyPr/>
        <a:lstStyle/>
        <a:p>
          <a:endParaRPr lang="en-US" sz="2800"/>
        </a:p>
      </dgm:t>
    </dgm:pt>
    <dgm:pt modelId="{91DB1036-E654-42FA-BE58-5FCDE2F0DA41}" type="sibTrans" cxnId="{44C775CC-202A-4CEC-94D2-230ED8094BD1}">
      <dgm:prSet/>
      <dgm:spPr/>
      <dgm:t>
        <a:bodyPr/>
        <a:lstStyle/>
        <a:p>
          <a:endParaRPr lang="en-US" sz="2800"/>
        </a:p>
      </dgm:t>
    </dgm:pt>
    <dgm:pt modelId="{EB45E66D-3C35-493B-80F4-26EE5131EBAB}" type="asst">
      <dgm:prSet phldrT="[Text]" custT="1"/>
      <dgm:spPr/>
      <dgm:t>
        <a:bodyPr/>
        <a:lstStyle/>
        <a:p>
          <a:r>
            <a:rPr lang="en-CA" sz="1600" dirty="0"/>
            <a:t>Operations</a:t>
          </a:r>
        </a:p>
        <a:p>
          <a:r>
            <a:rPr lang="en-CA" sz="1600" dirty="0"/>
            <a:t>55% </a:t>
          </a:r>
          <a:endParaRPr lang="en-US" sz="1600" dirty="0"/>
        </a:p>
      </dgm:t>
    </dgm:pt>
    <dgm:pt modelId="{CD11D854-9069-40A5-9D01-88B62117831C}" type="parTrans" cxnId="{9E98E3E2-47E4-4709-A464-DE612E59FBD8}">
      <dgm:prSet/>
      <dgm:spPr/>
      <dgm:t>
        <a:bodyPr/>
        <a:lstStyle/>
        <a:p>
          <a:endParaRPr lang="en-US" sz="2800"/>
        </a:p>
      </dgm:t>
    </dgm:pt>
    <dgm:pt modelId="{902F3DF1-7A46-42F2-BAB1-BAD32231C516}" type="sibTrans" cxnId="{9E98E3E2-47E4-4709-A464-DE612E59FBD8}">
      <dgm:prSet/>
      <dgm:spPr/>
      <dgm:t>
        <a:bodyPr/>
        <a:lstStyle/>
        <a:p>
          <a:endParaRPr lang="en-US" sz="2800"/>
        </a:p>
      </dgm:t>
    </dgm:pt>
    <dgm:pt modelId="{CD5F310B-2815-4E4B-860B-405EA1FD7866}" type="asst">
      <dgm:prSet phldrT="[Text]" custT="1"/>
      <dgm:spPr>
        <a:solidFill>
          <a:schemeClr val="accent1">
            <a:lumMod val="75000"/>
          </a:schemeClr>
        </a:solidFill>
      </dgm:spPr>
      <dgm:t>
        <a:bodyPr/>
        <a:lstStyle/>
        <a:p>
          <a:r>
            <a:rPr lang="en-CA" sz="1100" dirty="0"/>
            <a:t>Nitrator related incidents</a:t>
          </a:r>
        </a:p>
        <a:p>
          <a:r>
            <a:rPr lang="en-CA" sz="1100" dirty="0"/>
            <a:t>45%</a:t>
          </a:r>
          <a:endParaRPr lang="en-US" sz="1100" dirty="0"/>
        </a:p>
      </dgm:t>
    </dgm:pt>
    <dgm:pt modelId="{7A2C3C72-A950-4D9A-81D6-806E5087F36D}" type="parTrans" cxnId="{17A501CA-7493-4062-9A30-124074A05786}">
      <dgm:prSet custT="1"/>
      <dgm:spPr/>
      <dgm:t>
        <a:bodyPr/>
        <a:lstStyle/>
        <a:p>
          <a:endParaRPr lang="en-US" sz="900"/>
        </a:p>
      </dgm:t>
    </dgm:pt>
    <dgm:pt modelId="{A6633BD3-A78F-4ACA-BA09-47843D9CC00B}" type="sibTrans" cxnId="{17A501CA-7493-4062-9A30-124074A05786}">
      <dgm:prSet/>
      <dgm:spPr/>
      <dgm:t>
        <a:bodyPr/>
        <a:lstStyle/>
        <a:p>
          <a:endParaRPr lang="en-US" sz="2800"/>
        </a:p>
      </dgm:t>
    </dgm:pt>
    <dgm:pt modelId="{87332E7B-2D01-4FE5-827E-D1673DB7C5C2}" type="asst">
      <dgm:prSet phldrT="[Text]" custT="1"/>
      <dgm:spPr>
        <a:solidFill>
          <a:schemeClr val="accent1">
            <a:lumMod val="75000"/>
          </a:schemeClr>
        </a:solidFill>
      </dgm:spPr>
      <dgm:t>
        <a:bodyPr/>
        <a:lstStyle/>
        <a:p>
          <a:r>
            <a:rPr lang="en-CA" sz="1100" dirty="0"/>
            <a:t>Decomposition of acidic PETN </a:t>
          </a:r>
        </a:p>
        <a:p>
          <a:r>
            <a:rPr lang="en-CA" sz="1100" dirty="0"/>
            <a:t>25%</a:t>
          </a:r>
          <a:endParaRPr lang="en-US" sz="1100" dirty="0"/>
        </a:p>
      </dgm:t>
    </dgm:pt>
    <dgm:pt modelId="{D263EFF8-EC03-4048-86B9-0BA875349A97}" type="parTrans" cxnId="{EBA4D1CB-5688-4939-A64D-06338112024C}">
      <dgm:prSet custT="1"/>
      <dgm:spPr/>
      <dgm:t>
        <a:bodyPr/>
        <a:lstStyle/>
        <a:p>
          <a:endParaRPr lang="en-US" sz="900"/>
        </a:p>
      </dgm:t>
    </dgm:pt>
    <dgm:pt modelId="{E8E04B85-4FB6-4747-BD7E-7AB3FC0E6C89}" type="sibTrans" cxnId="{EBA4D1CB-5688-4939-A64D-06338112024C}">
      <dgm:prSet/>
      <dgm:spPr/>
      <dgm:t>
        <a:bodyPr/>
        <a:lstStyle/>
        <a:p>
          <a:endParaRPr lang="en-US" sz="2800"/>
        </a:p>
      </dgm:t>
    </dgm:pt>
    <dgm:pt modelId="{6CB587EC-C402-47BE-900B-ED890FEB21FB}" type="asst">
      <dgm:prSet phldrT="[Text]" custT="1"/>
      <dgm:spPr>
        <a:solidFill>
          <a:schemeClr val="accent2">
            <a:lumMod val="40000"/>
            <a:lumOff val="60000"/>
          </a:schemeClr>
        </a:solidFill>
      </dgm:spPr>
      <dgm:t>
        <a:bodyPr/>
        <a:lstStyle/>
        <a:p>
          <a:r>
            <a:rPr lang="en-CA" sz="1100" dirty="0">
              <a:solidFill>
                <a:schemeClr val="tx1"/>
              </a:solidFill>
            </a:rPr>
            <a:t>Clearing of clogged pipes – 20%</a:t>
          </a:r>
          <a:endParaRPr lang="en-US" sz="1100" dirty="0">
            <a:solidFill>
              <a:schemeClr val="tx1"/>
            </a:solidFill>
          </a:endParaRPr>
        </a:p>
      </dgm:t>
    </dgm:pt>
    <dgm:pt modelId="{1EC7FF2B-7BEC-4C8F-B505-A540C0F0381A}" type="parTrans" cxnId="{22204439-7E23-4FCE-94D6-81D42BF3575B}">
      <dgm:prSet custT="1"/>
      <dgm:spPr/>
      <dgm:t>
        <a:bodyPr/>
        <a:lstStyle/>
        <a:p>
          <a:endParaRPr lang="en-US" sz="900"/>
        </a:p>
      </dgm:t>
    </dgm:pt>
    <dgm:pt modelId="{E9826864-1C21-4A3D-BECD-7DF3DFC25943}" type="sibTrans" cxnId="{22204439-7E23-4FCE-94D6-81D42BF3575B}">
      <dgm:prSet/>
      <dgm:spPr/>
      <dgm:t>
        <a:bodyPr/>
        <a:lstStyle/>
        <a:p>
          <a:endParaRPr lang="en-US" sz="2800"/>
        </a:p>
      </dgm:t>
    </dgm:pt>
    <dgm:pt modelId="{34BDA4F1-12BD-497F-B434-B69488FB342D}" type="asst">
      <dgm:prSet phldrT="[Text]" custT="1"/>
      <dgm:spPr>
        <a:solidFill>
          <a:schemeClr val="accent2">
            <a:lumMod val="40000"/>
            <a:lumOff val="60000"/>
          </a:schemeClr>
        </a:solidFill>
      </dgm:spPr>
      <dgm:t>
        <a:bodyPr/>
        <a:lstStyle/>
        <a:p>
          <a:r>
            <a:rPr lang="en-CA" sz="1100" dirty="0">
              <a:solidFill>
                <a:schemeClr val="tx1"/>
              </a:solidFill>
            </a:rPr>
            <a:t>Decontamination or usage of incorrect tools</a:t>
          </a:r>
        </a:p>
      </dgm:t>
    </dgm:pt>
    <dgm:pt modelId="{458A14F0-43D4-411A-941F-777D6F228BBC}" type="parTrans" cxnId="{A8A1BF66-F821-4443-ACE1-2DE7A642E342}">
      <dgm:prSet custT="1"/>
      <dgm:spPr/>
      <dgm:t>
        <a:bodyPr/>
        <a:lstStyle/>
        <a:p>
          <a:endParaRPr lang="en-US" sz="900"/>
        </a:p>
      </dgm:t>
    </dgm:pt>
    <dgm:pt modelId="{29DAA436-C0AB-44CD-AA5C-EC6BDC5ED63C}" type="sibTrans" cxnId="{A8A1BF66-F821-4443-ACE1-2DE7A642E342}">
      <dgm:prSet/>
      <dgm:spPr/>
      <dgm:t>
        <a:bodyPr/>
        <a:lstStyle/>
        <a:p>
          <a:endParaRPr lang="en-US" sz="2800"/>
        </a:p>
      </dgm:t>
    </dgm:pt>
    <dgm:pt modelId="{D4F992AD-1020-48DB-A937-FEDB4AB65FB5}" type="asst">
      <dgm:prSet phldrT="[Text]" custT="1"/>
      <dgm:spPr>
        <a:solidFill>
          <a:schemeClr val="accent1">
            <a:lumMod val="75000"/>
          </a:schemeClr>
        </a:solidFill>
      </dgm:spPr>
      <dgm:t>
        <a:bodyPr/>
        <a:lstStyle/>
        <a:p>
          <a:r>
            <a:rPr lang="en-CA" sz="1100" dirty="0"/>
            <a:t>Plant design </a:t>
          </a:r>
        </a:p>
        <a:p>
          <a:r>
            <a:rPr lang="en-CA" sz="1100" dirty="0"/>
            <a:t>30% </a:t>
          </a:r>
          <a:endParaRPr lang="en-US" sz="1100" dirty="0"/>
        </a:p>
      </dgm:t>
    </dgm:pt>
    <dgm:pt modelId="{F4772C89-6068-459D-9D07-961E5EB03C5B}" type="parTrans" cxnId="{0FFDEA5F-5634-4002-9B14-13298049E859}">
      <dgm:prSet custT="1"/>
      <dgm:spPr/>
      <dgm:t>
        <a:bodyPr/>
        <a:lstStyle/>
        <a:p>
          <a:endParaRPr lang="en-US" sz="900"/>
        </a:p>
      </dgm:t>
    </dgm:pt>
    <dgm:pt modelId="{9EE1459E-A851-432A-950A-6B22B2A07970}" type="sibTrans" cxnId="{0FFDEA5F-5634-4002-9B14-13298049E859}">
      <dgm:prSet/>
      <dgm:spPr/>
      <dgm:t>
        <a:bodyPr/>
        <a:lstStyle/>
        <a:p>
          <a:endParaRPr lang="en-US" sz="2800"/>
        </a:p>
      </dgm:t>
    </dgm:pt>
    <dgm:pt modelId="{55D21870-DC78-4CA7-8670-1E218C7C5A6D}" type="asst">
      <dgm:prSet phldrT="[Text]" custT="1"/>
      <dgm:spPr>
        <a:solidFill>
          <a:schemeClr val="accent2">
            <a:lumMod val="20000"/>
            <a:lumOff val="80000"/>
          </a:schemeClr>
        </a:solidFill>
      </dgm:spPr>
      <dgm:t>
        <a:bodyPr/>
        <a:lstStyle/>
        <a:p>
          <a:r>
            <a:rPr lang="en-CA" sz="1100" dirty="0">
              <a:solidFill>
                <a:schemeClr val="tx1"/>
              </a:solidFill>
            </a:rPr>
            <a:t>Nuts/ bolts explosions</a:t>
          </a:r>
        </a:p>
      </dgm:t>
    </dgm:pt>
    <dgm:pt modelId="{E1B4D05A-D8A7-40CB-9BFD-B0442B254B61}" type="parTrans" cxnId="{2260EB07-0539-456E-9014-C23CF780E3CC}">
      <dgm:prSet custT="1"/>
      <dgm:spPr/>
      <dgm:t>
        <a:bodyPr/>
        <a:lstStyle/>
        <a:p>
          <a:endParaRPr lang="en-US" sz="900"/>
        </a:p>
      </dgm:t>
    </dgm:pt>
    <dgm:pt modelId="{7E8157C3-EE5C-4126-869A-0F71B795B9EB}" type="sibTrans" cxnId="{2260EB07-0539-456E-9014-C23CF780E3CC}">
      <dgm:prSet/>
      <dgm:spPr/>
      <dgm:t>
        <a:bodyPr/>
        <a:lstStyle/>
        <a:p>
          <a:endParaRPr lang="en-US" sz="2800"/>
        </a:p>
      </dgm:t>
    </dgm:pt>
    <dgm:pt modelId="{76FAA715-9685-45BC-AA76-35AD26946CC7}" type="asst">
      <dgm:prSet phldrT="[Text]" custT="1"/>
      <dgm:spPr>
        <a:solidFill>
          <a:schemeClr val="accent2">
            <a:lumMod val="20000"/>
            <a:lumOff val="80000"/>
          </a:schemeClr>
        </a:solidFill>
      </dgm:spPr>
      <dgm:t>
        <a:bodyPr/>
        <a:lstStyle/>
        <a:p>
          <a:r>
            <a:rPr lang="en-CA" sz="1100" dirty="0">
              <a:solidFill>
                <a:schemeClr val="tx1"/>
              </a:solidFill>
            </a:rPr>
            <a:t>Disposal of contaminated material</a:t>
          </a:r>
        </a:p>
      </dgm:t>
    </dgm:pt>
    <dgm:pt modelId="{B4996089-4AE7-41E8-AD5A-30A491DFB00F}" type="parTrans" cxnId="{1284D9F4-68FA-460F-B7A1-363A35BECE37}">
      <dgm:prSet custT="1"/>
      <dgm:spPr/>
      <dgm:t>
        <a:bodyPr/>
        <a:lstStyle/>
        <a:p>
          <a:endParaRPr lang="en-US" sz="900"/>
        </a:p>
      </dgm:t>
    </dgm:pt>
    <dgm:pt modelId="{B86DA57F-A5A8-47F8-95D3-5EACF0215BD9}" type="sibTrans" cxnId="{1284D9F4-68FA-460F-B7A1-363A35BECE37}">
      <dgm:prSet/>
      <dgm:spPr/>
      <dgm:t>
        <a:bodyPr/>
        <a:lstStyle/>
        <a:p>
          <a:endParaRPr lang="en-US" sz="2800"/>
        </a:p>
      </dgm:t>
    </dgm:pt>
    <dgm:pt modelId="{620A5DF5-3220-4F09-9066-75F91255CE95}" type="asst">
      <dgm:prSet phldrT="[Text]" custT="1"/>
      <dgm:spPr>
        <a:solidFill>
          <a:schemeClr val="accent2">
            <a:lumMod val="20000"/>
            <a:lumOff val="80000"/>
          </a:schemeClr>
        </a:solidFill>
      </dgm:spPr>
      <dgm:t>
        <a:bodyPr/>
        <a:lstStyle/>
        <a:p>
          <a:r>
            <a:rPr lang="en-CA" sz="1100" dirty="0">
              <a:solidFill>
                <a:schemeClr val="tx1"/>
              </a:solidFill>
            </a:rPr>
            <a:t>Hot work</a:t>
          </a:r>
        </a:p>
      </dgm:t>
    </dgm:pt>
    <dgm:pt modelId="{31DD9D2D-65BE-4D18-AD09-F07BFBE5197A}" type="parTrans" cxnId="{1FCB698A-F6E7-436A-8259-14D2786977C9}">
      <dgm:prSet custT="1"/>
      <dgm:spPr/>
      <dgm:t>
        <a:bodyPr/>
        <a:lstStyle/>
        <a:p>
          <a:endParaRPr lang="en-US" sz="900"/>
        </a:p>
      </dgm:t>
    </dgm:pt>
    <dgm:pt modelId="{55FCE891-6D9B-4C8C-99C0-3E7209B88AEE}" type="sibTrans" cxnId="{1FCB698A-F6E7-436A-8259-14D2786977C9}">
      <dgm:prSet/>
      <dgm:spPr/>
      <dgm:t>
        <a:bodyPr/>
        <a:lstStyle/>
        <a:p>
          <a:endParaRPr lang="en-US" sz="2800"/>
        </a:p>
      </dgm:t>
    </dgm:pt>
    <dgm:pt modelId="{714646B8-E2C6-4E9D-B836-EA86EABD5948}" type="asst">
      <dgm:prSet phldrT="[Text]" custT="1"/>
      <dgm:spPr>
        <a:solidFill>
          <a:schemeClr val="accent1">
            <a:lumMod val="40000"/>
            <a:lumOff val="60000"/>
          </a:schemeClr>
        </a:solidFill>
      </dgm:spPr>
      <dgm:t>
        <a:bodyPr/>
        <a:lstStyle/>
        <a:p>
          <a:r>
            <a:rPr lang="en-CA" sz="1100" dirty="0">
              <a:solidFill>
                <a:schemeClr val="tx1"/>
              </a:solidFill>
            </a:rPr>
            <a:t>PETN in dangerous acidic range</a:t>
          </a:r>
          <a:endParaRPr lang="en-US" sz="1100" dirty="0">
            <a:solidFill>
              <a:schemeClr val="tx1"/>
            </a:solidFill>
          </a:endParaRPr>
        </a:p>
      </dgm:t>
    </dgm:pt>
    <dgm:pt modelId="{02626AB4-70B8-4B20-ABD0-737C2CDE2403}" type="parTrans" cxnId="{6A69FCDC-5CFB-42DB-A6A0-23CFA0D38593}">
      <dgm:prSet custT="1"/>
      <dgm:spPr/>
      <dgm:t>
        <a:bodyPr/>
        <a:lstStyle/>
        <a:p>
          <a:endParaRPr lang="en-US" sz="900"/>
        </a:p>
      </dgm:t>
    </dgm:pt>
    <dgm:pt modelId="{21694022-657F-4E45-B390-5C37D1EFA8A9}" type="sibTrans" cxnId="{6A69FCDC-5CFB-42DB-A6A0-23CFA0D38593}">
      <dgm:prSet/>
      <dgm:spPr/>
      <dgm:t>
        <a:bodyPr/>
        <a:lstStyle/>
        <a:p>
          <a:endParaRPr lang="en-US" sz="2800"/>
        </a:p>
      </dgm:t>
    </dgm:pt>
    <dgm:pt modelId="{984C968B-A557-4E1E-B771-50105A02D013}" type="asst">
      <dgm:prSet phldrT="[Text]" custT="1"/>
      <dgm:spPr>
        <a:solidFill>
          <a:schemeClr val="accent1">
            <a:lumMod val="40000"/>
            <a:lumOff val="60000"/>
          </a:schemeClr>
        </a:solidFill>
      </dgm:spPr>
      <dgm:t>
        <a:bodyPr/>
        <a:lstStyle/>
        <a:p>
          <a:r>
            <a:rPr lang="en-CA" sz="1100" dirty="0">
              <a:solidFill>
                <a:schemeClr val="tx1"/>
              </a:solidFill>
            </a:rPr>
            <a:t>Nitration rate</a:t>
          </a:r>
          <a:endParaRPr lang="en-US" sz="1100" dirty="0">
            <a:solidFill>
              <a:schemeClr val="tx1"/>
            </a:solidFill>
          </a:endParaRPr>
        </a:p>
      </dgm:t>
    </dgm:pt>
    <dgm:pt modelId="{64204859-F8F3-4347-84DD-D7C65BE74184}" type="parTrans" cxnId="{B9B2BCC0-00E8-4A18-90C1-868E0828869F}">
      <dgm:prSet custT="1"/>
      <dgm:spPr/>
      <dgm:t>
        <a:bodyPr/>
        <a:lstStyle/>
        <a:p>
          <a:endParaRPr lang="en-US" sz="900"/>
        </a:p>
      </dgm:t>
    </dgm:pt>
    <dgm:pt modelId="{F587149B-FD9A-40A2-833C-C5CB91BD618C}" type="sibTrans" cxnId="{B9B2BCC0-00E8-4A18-90C1-868E0828869F}">
      <dgm:prSet/>
      <dgm:spPr/>
      <dgm:t>
        <a:bodyPr/>
        <a:lstStyle/>
        <a:p>
          <a:endParaRPr lang="en-US" sz="2800"/>
        </a:p>
      </dgm:t>
    </dgm:pt>
    <dgm:pt modelId="{62939975-BCE8-4B03-A924-FD013B319FD1}" type="asst">
      <dgm:prSet phldrT="[Text]" custT="1"/>
      <dgm:spPr>
        <a:solidFill>
          <a:schemeClr val="accent1">
            <a:lumMod val="40000"/>
            <a:lumOff val="60000"/>
          </a:schemeClr>
        </a:solidFill>
      </dgm:spPr>
      <dgm:t>
        <a:bodyPr/>
        <a:lstStyle/>
        <a:p>
          <a:r>
            <a:rPr lang="en-CA" sz="1100" dirty="0">
              <a:solidFill>
                <a:schemeClr val="tx1"/>
              </a:solidFill>
            </a:rPr>
            <a:t>PETN acidic</a:t>
          </a:r>
          <a:endParaRPr lang="en-US" sz="1100" dirty="0">
            <a:solidFill>
              <a:schemeClr val="tx1"/>
            </a:solidFill>
          </a:endParaRPr>
        </a:p>
      </dgm:t>
    </dgm:pt>
    <dgm:pt modelId="{0D178CBA-0491-4AE3-9426-1FEAD090880C}" type="parTrans" cxnId="{A8FC3814-76F1-4E5C-9C87-2E85A6F8464D}">
      <dgm:prSet custT="1"/>
      <dgm:spPr/>
      <dgm:t>
        <a:bodyPr/>
        <a:lstStyle/>
        <a:p>
          <a:endParaRPr lang="en-US" sz="900"/>
        </a:p>
      </dgm:t>
    </dgm:pt>
    <dgm:pt modelId="{A2CE284D-6975-4BC8-A545-18AF0D34EA71}" type="sibTrans" cxnId="{A8FC3814-76F1-4E5C-9C87-2E85A6F8464D}">
      <dgm:prSet/>
      <dgm:spPr/>
      <dgm:t>
        <a:bodyPr/>
        <a:lstStyle/>
        <a:p>
          <a:endParaRPr lang="en-US" sz="2800"/>
        </a:p>
      </dgm:t>
    </dgm:pt>
    <dgm:pt modelId="{A72F86BB-5F6D-4B5E-907A-8007AEB02B35}" type="asst">
      <dgm:prSet phldrT="[Text]" custT="1"/>
      <dgm:spPr>
        <a:solidFill>
          <a:schemeClr val="accent1">
            <a:lumMod val="40000"/>
            <a:lumOff val="60000"/>
          </a:schemeClr>
        </a:solidFill>
      </dgm:spPr>
      <dgm:t>
        <a:bodyPr/>
        <a:lstStyle/>
        <a:p>
          <a:r>
            <a:rPr lang="en-CA" sz="1100" dirty="0">
              <a:solidFill>
                <a:schemeClr val="tx1"/>
              </a:solidFill>
            </a:rPr>
            <a:t>Incorrect raw material specification</a:t>
          </a:r>
          <a:endParaRPr lang="en-US" sz="1100" dirty="0">
            <a:solidFill>
              <a:schemeClr val="tx1"/>
            </a:solidFill>
          </a:endParaRPr>
        </a:p>
      </dgm:t>
    </dgm:pt>
    <dgm:pt modelId="{3673F6F0-17D4-40DF-9F3E-C22CC8A472AC}" type="parTrans" cxnId="{8D38DE39-94FF-40F1-9D9E-D475D7B24F9C}">
      <dgm:prSet custT="1"/>
      <dgm:spPr/>
      <dgm:t>
        <a:bodyPr/>
        <a:lstStyle/>
        <a:p>
          <a:endParaRPr lang="en-US" sz="900"/>
        </a:p>
      </dgm:t>
    </dgm:pt>
    <dgm:pt modelId="{E6069EBE-27B7-408E-B237-81D1E6D79A21}" type="sibTrans" cxnId="{8D38DE39-94FF-40F1-9D9E-D475D7B24F9C}">
      <dgm:prSet/>
      <dgm:spPr/>
      <dgm:t>
        <a:bodyPr/>
        <a:lstStyle/>
        <a:p>
          <a:endParaRPr lang="en-US" sz="2800"/>
        </a:p>
      </dgm:t>
    </dgm:pt>
    <dgm:pt modelId="{2E6588A7-792E-43E9-9F9B-58A959E02170}" type="asst">
      <dgm:prSet phldrT="[Text]" custT="1"/>
      <dgm:spPr>
        <a:solidFill>
          <a:schemeClr val="accent1">
            <a:lumMod val="40000"/>
            <a:lumOff val="60000"/>
          </a:schemeClr>
        </a:solidFill>
      </dgm:spPr>
      <dgm:t>
        <a:bodyPr/>
        <a:lstStyle/>
        <a:p>
          <a:r>
            <a:rPr lang="en-CA" sz="1100" dirty="0">
              <a:solidFill>
                <a:schemeClr val="tx1"/>
              </a:solidFill>
            </a:rPr>
            <a:t>Ball valves</a:t>
          </a:r>
          <a:endParaRPr lang="en-US" sz="1100" dirty="0">
            <a:solidFill>
              <a:schemeClr val="tx1"/>
            </a:solidFill>
          </a:endParaRPr>
        </a:p>
      </dgm:t>
    </dgm:pt>
    <dgm:pt modelId="{8CBCBDEA-F61E-44B2-A311-96D75A7AF534}" type="parTrans" cxnId="{398EC5F1-8A2A-4548-AA22-E1E46B6A5340}">
      <dgm:prSet custT="1"/>
      <dgm:spPr/>
      <dgm:t>
        <a:bodyPr/>
        <a:lstStyle/>
        <a:p>
          <a:endParaRPr lang="en-US" sz="900"/>
        </a:p>
      </dgm:t>
    </dgm:pt>
    <dgm:pt modelId="{8D729599-D764-4C58-BDE8-06172E495EA7}" type="sibTrans" cxnId="{398EC5F1-8A2A-4548-AA22-E1E46B6A5340}">
      <dgm:prSet/>
      <dgm:spPr/>
      <dgm:t>
        <a:bodyPr/>
        <a:lstStyle/>
        <a:p>
          <a:endParaRPr lang="en-US" sz="2800"/>
        </a:p>
      </dgm:t>
    </dgm:pt>
    <dgm:pt modelId="{EB5A62CA-C8B4-4451-AE2C-E2E1B4C646A7}" type="asst">
      <dgm:prSet phldrT="[Text]" custT="1"/>
      <dgm:spPr>
        <a:solidFill>
          <a:schemeClr val="accent1">
            <a:lumMod val="40000"/>
            <a:lumOff val="60000"/>
          </a:schemeClr>
        </a:solidFill>
      </dgm:spPr>
      <dgm:t>
        <a:bodyPr/>
        <a:lstStyle/>
        <a:p>
          <a:r>
            <a:rPr lang="en-CA" sz="1100" dirty="0">
              <a:solidFill>
                <a:schemeClr val="tx1"/>
              </a:solidFill>
            </a:rPr>
            <a:t>Trapped Material</a:t>
          </a:r>
          <a:endParaRPr lang="en-US" sz="1100" dirty="0">
            <a:solidFill>
              <a:schemeClr val="tx1"/>
            </a:solidFill>
          </a:endParaRPr>
        </a:p>
      </dgm:t>
    </dgm:pt>
    <dgm:pt modelId="{0E099E80-B317-4099-A22F-307A04949304}" type="parTrans" cxnId="{EE13B31E-6D3F-460A-8FBA-570668F4DAA1}">
      <dgm:prSet custT="1"/>
      <dgm:spPr/>
      <dgm:t>
        <a:bodyPr/>
        <a:lstStyle/>
        <a:p>
          <a:endParaRPr lang="en-US" sz="900"/>
        </a:p>
      </dgm:t>
    </dgm:pt>
    <dgm:pt modelId="{181F786F-F778-4988-A152-06159B70A602}" type="sibTrans" cxnId="{EE13B31E-6D3F-460A-8FBA-570668F4DAA1}">
      <dgm:prSet/>
      <dgm:spPr/>
      <dgm:t>
        <a:bodyPr/>
        <a:lstStyle/>
        <a:p>
          <a:endParaRPr lang="en-US" sz="2800"/>
        </a:p>
      </dgm:t>
    </dgm:pt>
    <dgm:pt modelId="{41CA79ED-9E27-42DB-826F-6470C647F493}" type="asst">
      <dgm:prSet phldrT="[Text]" custT="1"/>
      <dgm:spPr>
        <a:solidFill>
          <a:schemeClr val="accent1">
            <a:lumMod val="40000"/>
            <a:lumOff val="60000"/>
          </a:schemeClr>
        </a:solidFill>
      </dgm:spPr>
      <dgm:t>
        <a:bodyPr/>
        <a:lstStyle/>
        <a:p>
          <a:r>
            <a:rPr lang="en-CA" sz="1100" dirty="0">
              <a:solidFill>
                <a:schemeClr val="tx1"/>
              </a:solidFill>
            </a:rPr>
            <a:t>Metal friction</a:t>
          </a:r>
          <a:endParaRPr lang="en-US" sz="1100" dirty="0">
            <a:solidFill>
              <a:schemeClr val="tx1"/>
            </a:solidFill>
          </a:endParaRPr>
        </a:p>
      </dgm:t>
    </dgm:pt>
    <dgm:pt modelId="{077EB3B6-4D07-4C90-BFEF-F2E5CF2CE4F9}" type="parTrans" cxnId="{C84E3407-94A0-4977-8D5F-89DFAEBA8FDC}">
      <dgm:prSet custT="1"/>
      <dgm:spPr/>
      <dgm:t>
        <a:bodyPr/>
        <a:lstStyle/>
        <a:p>
          <a:endParaRPr lang="en-US" sz="900"/>
        </a:p>
      </dgm:t>
    </dgm:pt>
    <dgm:pt modelId="{05D4FB94-7307-4B9D-B740-BE1AD7F542E4}" type="sibTrans" cxnId="{C84E3407-94A0-4977-8D5F-89DFAEBA8FDC}">
      <dgm:prSet/>
      <dgm:spPr/>
      <dgm:t>
        <a:bodyPr/>
        <a:lstStyle/>
        <a:p>
          <a:endParaRPr lang="en-US" sz="2800"/>
        </a:p>
      </dgm:t>
    </dgm:pt>
    <dgm:pt modelId="{BC0A86F7-AC73-4A03-9387-07F21A40B0E1}" type="pres">
      <dgm:prSet presAssocID="{68609F9D-C58D-4CA7-BECB-CEA16DF630B2}" presName="Name0" presStyleCnt="0">
        <dgm:presLayoutVars>
          <dgm:chPref val="1"/>
          <dgm:dir/>
          <dgm:animOne val="branch"/>
          <dgm:animLvl val="lvl"/>
          <dgm:resizeHandles val="exact"/>
        </dgm:presLayoutVars>
      </dgm:prSet>
      <dgm:spPr/>
      <dgm:t>
        <a:bodyPr/>
        <a:lstStyle/>
        <a:p>
          <a:endParaRPr lang="en-US"/>
        </a:p>
      </dgm:t>
    </dgm:pt>
    <dgm:pt modelId="{7F292246-A94E-4DD3-B833-23B8A1CFE6BE}" type="pres">
      <dgm:prSet presAssocID="{1EED8B10-A6BE-4B7D-89CE-21FADD8C4CD8}" presName="root1" presStyleCnt="0"/>
      <dgm:spPr/>
    </dgm:pt>
    <dgm:pt modelId="{9E47BE47-7B63-4048-AD9F-5E4EF92627F5}" type="pres">
      <dgm:prSet presAssocID="{1EED8B10-A6BE-4B7D-89CE-21FADD8C4CD8}" presName="LevelOneTextNode" presStyleLbl="node0" presStyleIdx="0" presStyleCnt="2" custScaleX="240662" custScaleY="80708">
        <dgm:presLayoutVars>
          <dgm:chPref val="3"/>
        </dgm:presLayoutVars>
      </dgm:prSet>
      <dgm:spPr/>
      <dgm:t>
        <a:bodyPr/>
        <a:lstStyle/>
        <a:p>
          <a:endParaRPr lang="en-US"/>
        </a:p>
      </dgm:t>
    </dgm:pt>
    <dgm:pt modelId="{7F684A10-E9C4-41FA-970C-8CEA2F4A6770}" type="pres">
      <dgm:prSet presAssocID="{1EED8B10-A6BE-4B7D-89CE-21FADD8C4CD8}" presName="level2hierChild" presStyleCnt="0"/>
      <dgm:spPr/>
    </dgm:pt>
    <dgm:pt modelId="{CCA62F50-1475-4C51-9FA9-3DC4B4393780}" type="pres">
      <dgm:prSet presAssocID="{1EC7FF2B-7BEC-4C8F-B505-A540C0F0381A}" presName="conn2-1" presStyleLbl="parChTrans1D2" presStyleIdx="0" presStyleCnt="5"/>
      <dgm:spPr/>
      <dgm:t>
        <a:bodyPr/>
        <a:lstStyle/>
        <a:p>
          <a:endParaRPr lang="en-US"/>
        </a:p>
      </dgm:t>
    </dgm:pt>
    <dgm:pt modelId="{D467ACFE-C43C-46D8-A43D-742DD98F7CF9}" type="pres">
      <dgm:prSet presAssocID="{1EC7FF2B-7BEC-4C8F-B505-A540C0F0381A}" presName="connTx" presStyleLbl="parChTrans1D2" presStyleIdx="0" presStyleCnt="5"/>
      <dgm:spPr/>
      <dgm:t>
        <a:bodyPr/>
        <a:lstStyle/>
        <a:p>
          <a:endParaRPr lang="en-US"/>
        </a:p>
      </dgm:t>
    </dgm:pt>
    <dgm:pt modelId="{A45D0E18-96B5-4381-B7E7-936B0F9C0688}" type="pres">
      <dgm:prSet presAssocID="{6CB587EC-C402-47BE-900B-ED890FEB21FB}" presName="root2" presStyleCnt="0"/>
      <dgm:spPr/>
    </dgm:pt>
    <dgm:pt modelId="{12ADCA73-8577-4B1B-B5ED-A87447A4D331}" type="pres">
      <dgm:prSet presAssocID="{6CB587EC-C402-47BE-900B-ED890FEB21FB}" presName="LevelTwoTextNode" presStyleLbl="asst1" presStyleIdx="0" presStyleCnt="5" custScaleX="128034" custScaleY="147165">
        <dgm:presLayoutVars>
          <dgm:chPref val="3"/>
        </dgm:presLayoutVars>
      </dgm:prSet>
      <dgm:spPr/>
      <dgm:t>
        <a:bodyPr/>
        <a:lstStyle/>
        <a:p>
          <a:endParaRPr lang="en-US"/>
        </a:p>
      </dgm:t>
    </dgm:pt>
    <dgm:pt modelId="{6C20941B-D2F4-46DD-95C4-C414A3504265}" type="pres">
      <dgm:prSet presAssocID="{6CB587EC-C402-47BE-900B-ED890FEB21FB}" presName="level3hierChild" presStyleCnt="0"/>
      <dgm:spPr/>
    </dgm:pt>
    <dgm:pt modelId="{CEEE288A-764C-453D-838B-65D386E799AF}" type="pres">
      <dgm:prSet presAssocID="{458A14F0-43D4-411A-941F-777D6F228BBC}" presName="conn2-1" presStyleLbl="parChTrans1D2" presStyleIdx="1" presStyleCnt="5"/>
      <dgm:spPr/>
      <dgm:t>
        <a:bodyPr/>
        <a:lstStyle/>
        <a:p>
          <a:endParaRPr lang="en-US"/>
        </a:p>
      </dgm:t>
    </dgm:pt>
    <dgm:pt modelId="{8DC22511-2F09-49A5-A7CB-D0174642DB44}" type="pres">
      <dgm:prSet presAssocID="{458A14F0-43D4-411A-941F-777D6F228BBC}" presName="connTx" presStyleLbl="parChTrans1D2" presStyleIdx="1" presStyleCnt="5"/>
      <dgm:spPr/>
      <dgm:t>
        <a:bodyPr/>
        <a:lstStyle/>
        <a:p>
          <a:endParaRPr lang="en-US"/>
        </a:p>
      </dgm:t>
    </dgm:pt>
    <dgm:pt modelId="{E5E2E17E-8517-4183-93DB-38D150A00161}" type="pres">
      <dgm:prSet presAssocID="{34BDA4F1-12BD-497F-B434-B69488FB342D}" presName="root2" presStyleCnt="0"/>
      <dgm:spPr/>
    </dgm:pt>
    <dgm:pt modelId="{7DFEF12F-10F9-43AB-9BD2-1FCB40076AF9}" type="pres">
      <dgm:prSet presAssocID="{34BDA4F1-12BD-497F-B434-B69488FB342D}" presName="LevelTwoTextNode" presStyleLbl="asst1" presStyleIdx="1" presStyleCnt="5" custScaleX="128034" custScaleY="166560">
        <dgm:presLayoutVars>
          <dgm:chPref val="3"/>
        </dgm:presLayoutVars>
      </dgm:prSet>
      <dgm:spPr/>
      <dgm:t>
        <a:bodyPr/>
        <a:lstStyle/>
        <a:p>
          <a:endParaRPr lang="en-US"/>
        </a:p>
      </dgm:t>
    </dgm:pt>
    <dgm:pt modelId="{5C9FD1C4-C01A-4F2F-A592-E6BE027BB915}" type="pres">
      <dgm:prSet presAssocID="{34BDA4F1-12BD-497F-B434-B69488FB342D}" presName="level3hierChild" presStyleCnt="0"/>
      <dgm:spPr/>
    </dgm:pt>
    <dgm:pt modelId="{DE384C4D-407A-4300-B335-57335B5EE0C1}" type="pres">
      <dgm:prSet presAssocID="{E1B4D05A-D8A7-40CB-9BFD-B0442B254B61}" presName="conn2-1" presStyleLbl="parChTrans1D3" presStyleIdx="0" presStyleCnt="10"/>
      <dgm:spPr/>
      <dgm:t>
        <a:bodyPr/>
        <a:lstStyle/>
        <a:p>
          <a:endParaRPr lang="en-US"/>
        </a:p>
      </dgm:t>
    </dgm:pt>
    <dgm:pt modelId="{6DFB441C-822F-4B93-9AD2-5F1796549A3D}" type="pres">
      <dgm:prSet presAssocID="{E1B4D05A-D8A7-40CB-9BFD-B0442B254B61}" presName="connTx" presStyleLbl="parChTrans1D3" presStyleIdx="0" presStyleCnt="10"/>
      <dgm:spPr/>
      <dgm:t>
        <a:bodyPr/>
        <a:lstStyle/>
        <a:p>
          <a:endParaRPr lang="en-US"/>
        </a:p>
      </dgm:t>
    </dgm:pt>
    <dgm:pt modelId="{D4AE2BC4-1912-4D63-9766-9923837D337C}" type="pres">
      <dgm:prSet presAssocID="{55D21870-DC78-4CA7-8670-1E218C7C5A6D}" presName="root2" presStyleCnt="0"/>
      <dgm:spPr/>
    </dgm:pt>
    <dgm:pt modelId="{F4EC463A-99DC-45A5-BC8F-C466028EB455}" type="pres">
      <dgm:prSet presAssocID="{55D21870-DC78-4CA7-8670-1E218C7C5A6D}" presName="LevelTwoTextNode" presStyleLbl="asst1" presStyleIdx="2" presStyleCnt="5" custScaleX="131128">
        <dgm:presLayoutVars>
          <dgm:chPref val="3"/>
        </dgm:presLayoutVars>
      </dgm:prSet>
      <dgm:spPr/>
      <dgm:t>
        <a:bodyPr/>
        <a:lstStyle/>
        <a:p>
          <a:endParaRPr lang="en-US"/>
        </a:p>
      </dgm:t>
    </dgm:pt>
    <dgm:pt modelId="{030A82D6-2103-484A-BBBF-34AC3AB54EA0}" type="pres">
      <dgm:prSet presAssocID="{55D21870-DC78-4CA7-8670-1E218C7C5A6D}" presName="level3hierChild" presStyleCnt="0"/>
      <dgm:spPr/>
    </dgm:pt>
    <dgm:pt modelId="{90BA7603-E0DD-4192-AFB4-1ED130917F17}" type="pres">
      <dgm:prSet presAssocID="{B4996089-4AE7-41E8-AD5A-30A491DFB00F}" presName="conn2-1" presStyleLbl="parChTrans1D3" presStyleIdx="1" presStyleCnt="10"/>
      <dgm:spPr/>
      <dgm:t>
        <a:bodyPr/>
        <a:lstStyle/>
        <a:p>
          <a:endParaRPr lang="en-US"/>
        </a:p>
      </dgm:t>
    </dgm:pt>
    <dgm:pt modelId="{63716543-EAF0-47EA-8B15-32792460C368}" type="pres">
      <dgm:prSet presAssocID="{B4996089-4AE7-41E8-AD5A-30A491DFB00F}" presName="connTx" presStyleLbl="parChTrans1D3" presStyleIdx="1" presStyleCnt="10"/>
      <dgm:spPr/>
      <dgm:t>
        <a:bodyPr/>
        <a:lstStyle/>
        <a:p>
          <a:endParaRPr lang="en-US"/>
        </a:p>
      </dgm:t>
    </dgm:pt>
    <dgm:pt modelId="{948D69BF-B5AA-4EF7-A721-488ACCD2641B}" type="pres">
      <dgm:prSet presAssocID="{76FAA715-9685-45BC-AA76-35AD26946CC7}" presName="root2" presStyleCnt="0"/>
      <dgm:spPr/>
    </dgm:pt>
    <dgm:pt modelId="{AC95C5A5-0C85-45B6-9F91-7173E7A1270A}" type="pres">
      <dgm:prSet presAssocID="{76FAA715-9685-45BC-AA76-35AD26946CC7}" presName="LevelTwoTextNode" presStyleLbl="asst1" presStyleIdx="3" presStyleCnt="5" custScaleX="131128">
        <dgm:presLayoutVars>
          <dgm:chPref val="3"/>
        </dgm:presLayoutVars>
      </dgm:prSet>
      <dgm:spPr/>
      <dgm:t>
        <a:bodyPr/>
        <a:lstStyle/>
        <a:p>
          <a:endParaRPr lang="en-US"/>
        </a:p>
      </dgm:t>
    </dgm:pt>
    <dgm:pt modelId="{100575C8-4695-4BB4-B7A4-15C7C7E34866}" type="pres">
      <dgm:prSet presAssocID="{76FAA715-9685-45BC-AA76-35AD26946CC7}" presName="level3hierChild" presStyleCnt="0"/>
      <dgm:spPr/>
    </dgm:pt>
    <dgm:pt modelId="{EAAA1EC4-70A9-4E8A-A294-B3790F4A34E6}" type="pres">
      <dgm:prSet presAssocID="{31DD9D2D-65BE-4D18-AD09-F07BFBE5197A}" presName="conn2-1" presStyleLbl="parChTrans1D3" presStyleIdx="2" presStyleCnt="10"/>
      <dgm:spPr/>
      <dgm:t>
        <a:bodyPr/>
        <a:lstStyle/>
        <a:p>
          <a:endParaRPr lang="en-US"/>
        </a:p>
      </dgm:t>
    </dgm:pt>
    <dgm:pt modelId="{73C56E9E-D494-4737-925A-538BDDDD67FE}" type="pres">
      <dgm:prSet presAssocID="{31DD9D2D-65BE-4D18-AD09-F07BFBE5197A}" presName="connTx" presStyleLbl="parChTrans1D3" presStyleIdx="2" presStyleCnt="10"/>
      <dgm:spPr/>
      <dgm:t>
        <a:bodyPr/>
        <a:lstStyle/>
        <a:p>
          <a:endParaRPr lang="en-US"/>
        </a:p>
      </dgm:t>
    </dgm:pt>
    <dgm:pt modelId="{A64B5A16-5EF7-4413-82A6-0B00C0D76CA9}" type="pres">
      <dgm:prSet presAssocID="{620A5DF5-3220-4F09-9066-75F91255CE95}" presName="root2" presStyleCnt="0"/>
      <dgm:spPr/>
    </dgm:pt>
    <dgm:pt modelId="{917937A0-7C3E-435D-9BDE-C6D05D6ED3CF}" type="pres">
      <dgm:prSet presAssocID="{620A5DF5-3220-4F09-9066-75F91255CE95}" presName="LevelTwoTextNode" presStyleLbl="asst1" presStyleIdx="4" presStyleCnt="5" custScaleX="131128">
        <dgm:presLayoutVars>
          <dgm:chPref val="3"/>
        </dgm:presLayoutVars>
      </dgm:prSet>
      <dgm:spPr/>
      <dgm:t>
        <a:bodyPr/>
        <a:lstStyle/>
        <a:p>
          <a:endParaRPr lang="en-US"/>
        </a:p>
      </dgm:t>
    </dgm:pt>
    <dgm:pt modelId="{9314AAAD-DE71-4D70-922A-9F389AC594B7}" type="pres">
      <dgm:prSet presAssocID="{620A5DF5-3220-4F09-9066-75F91255CE95}" presName="level3hierChild" presStyleCnt="0"/>
      <dgm:spPr/>
    </dgm:pt>
    <dgm:pt modelId="{C74A4559-7016-4FA2-BC14-5154E7B119C5}" type="pres">
      <dgm:prSet presAssocID="{EB45E66D-3C35-493B-80F4-26EE5131EBAB}" presName="root1" presStyleCnt="0"/>
      <dgm:spPr/>
    </dgm:pt>
    <dgm:pt modelId="{A4EBC45C-05BE-4801-96A4-7D9E2F08AB84}" type="pres">
      <dgm:prSet presAssocID="{EB45E66D-3C35-493B-80F4-26EE5131EBAB}" presName="LevelOneTextNode" presStyleLbl="node0" presStyleIdx="1" presStyleCnt="2" custScaleX="252610" custScaleY="82547">
        <dgm:presLayoutVars>
          <dgm:chPref val="3"/>
        </dgm:presLayoutVars>
      </dgm:prSet>
      <dgm:spPr/>
      <dgm:t>
        <a:bodyPr/>
        <a:lstStyle/>
        <a:p>
          <a:endParaRPr lang="en-US"/>
        </a:p>
      </dgm:t>
    </dgm:pt>
    <dgm:pt modelId="{634AC12A-FBA5-4568-AB60-1C5F1F05F63B}" type="pres">
      <dgm:prSet presAssocID="{EB45E66D-3C35-493B-80F4-26EE5131EBAB}" presName="level2hierChild" presStyleCnt="0"/>
      <dgm:spPr/>
    </dgm:pt>
    <dgm:pt modelId="{B426138B-ED91-4718-B36C-FEA88B5BE522}" type="pres">
      <dgm:prSet presAssocID="{D263EFF8-EC03-4048-86B9-0BA875349A97}" presName="conn2-1" presStyleLbl="parChTrans1D2" presStyleIdx="2" presStyleCnt="5"/>
      <dgm:spPr/>
      <dgm:t>
        <a:bodyPr/>
        <a:lstStyle/>
        <a:p>
          <a:endParaRPr lang="en-US"/>
        </a:p>
      </dgm:t>
    </dgm:pt>
    <dgm:pt modelId="{9B204835-4611-49F8-9AEF-7A878A1DFAC7}" type="pres">
      <dgm:prSet presAssocID="{D263EFF8-EC03-4048-86B9-0BA875349A97}" presName="connTx" presStyleLbl="parChTrans1D2" presStyleIdx="2" presStyleCnt="5"/>
      <dgm:spPr/>
      <dgm:t>
        <a:bodyPr/>
        <a:lstStyle/>
        <a:p>
          <a:endParaRPr lang="en-US"/>
        </a:p>
      </dgm:t>
    </dgm:pt>
    <dgm:pt modelId="{EBD57600-F684-44E1-A486-94B236773EC4}" type="pres">
      <dgm:prSet presAssocID="{87332E7B-2D01-4FE5-827E-D1673DB7C5C2}" presName="root2" presStyleCnt="0"/>
      <dgm:spPr/>
    </dgm:pt>
    <dgm:pt modelId="{BC66597C-E3BB-402B-9A0D-02FF3BBA3162}" type="pres">
      <dgm:prSet presAssocID="{87332E7B-2D01-4FE5-827E-D1673DB7C5C2}" presName="LevelTwoTextNode" presStyleLbl="asst0" presStyleIdx="0" presStyleCnt="10" custScaleX="128034" custScaleY="218956">
        <dgm:presLayoutVars>
          <dgm:chPref val="3"/>
        </dgm:presLayoutVars>
      </dgm:prSet>
      <dgm:spPr/>
      <dgm:t>
        <a:bodyPr/>
        <a:lstStyle/>
        <a:p>
          <a:endParaRPr lang="en-US"/>
        </a:p>
      </dgm:t>
    </dgm:pt>
    <dgm:pt modelId="{86D3A63E-A549-4660-AF07-A0AD58DA01BB}" type="pres">
      <dgm:prSet presAssocID="{87332E7B-2D01-4FE5-827E-D1673DB7C5C2}" presName="level3hierChild" presStyleCnt="0"/>
      <dgm:spPr/>
    </dgm:pt>
    <dgm:pt modelId="{64D324FF-27D8-4B1A-98D7-93DC4B768DAA}" type="pres">
      <dgm:prSet presAssocID="{02626AB4-70B8-4B20-ABD0-737C2CDE2403}" presName="conn2-1" presStyleLbl="parChTrans1D3" presStyleIdx="3" presStyleCnt="10"/>
      <dgm:spPr/>
      <dgm:t>
        <a:bodyPr/>
        <a:lstStyle/>
        <a:p>
          <a:endParaRPr lang="en-US"/>
        </a:p>
      </dgm:t>
    </dgm:pt>
    <dgm:pt modelId="{67C9399C-7937-4B95-B9EA-9092E3867282}" type="pres">
      <dgm:prSet presAssocID="{02626AB4-70B8-4B20-ABD0-737C2CDE2403}" presName="connTx" presStyleLbl="parChTrans1D3" presStyleIdx="3" presStyleCnt="10"/>
      <dgm:spPr/>
      <dgm:t>
        <a:bodyPr/>
        <a:lstStyle/>
        <a:p>
          <a:endParaRPr lang="en-US"/>
        </a:p>
      </dgm:t>
    </dgm:pt>
    <dgm:pt modelId="{8DE9B9A3-18B9-4183-8F56-D5C5F98C8DEB}" type="pres">
      <dgm:prSet presAssocID="{714646B8-E2C6-4E9D-B836-EA86EABD5948}" presName="root2" presStyleCnt="0"/>
      <dgm:spPr/>
    </dgm:pt>
    <dgm:pt modelId="{26DBB104-CD49-409E-9E4D-28761B144337}" type="pres">
      <dgm:prSet presAssocID="{714646B8-E2C6-4E9D-B836-EA86EABD5948}" presName="LevelTwoTextNode" presStyleLbl="asst0" presStyleIdx="1" presStyleCnt="10" custScaleX="131128">
        <dgm:presLayoutVars>
          <dgm:chPref val="3"/>
        </dgm:presLayoutVars>
      </dgm:prSet>
      <dgm:spPr/>
      <dgm:t>
        <a:bodyPr/>
        <a:lstStyle/>
        <a:p>
          <a:endParaRPr lang="en-US"/>
        </a:p>
      </dgm:t>
    </dgm:pt>
    <dgm:pt modelId="{13E8B09E-AD19-4C90-9BA2-FA5F04DDD5C6}" type="pres">
      <dgm:prSet presAssocID="{714646B8-E2C6-4E9D-B836-EA86EABD5948}" presName="level3hierChild" presStyleCnt="0"/>
      <dgm:spPr/>
    </dgm:pt>
    <dgm:pt modelId="{AF4FEACD-E8C5-481B-8D98-C8B82DE7959F}" type="pres">
      <dgm:prSet presAssocID="{7A2C3C72-A950-4D9A-81D6-806E5087F36D}" presName="conn2-1" presStyleLbl="parChTrans1D2" presStyleIdx="3" presStyleCnt="5"/>
      <dgm:spPr/>
      <dgm:t>
        <a:bodyPr/>
        <a:lstStyle/>
        <a:p>
          <a:endParaRPr lang="en-US"/>
        </a:p>
      </dgm:t>
    </dgm:pt>
    <dgm:pt modelId="{1294BC6F-7DEE-483B-A376-49DCFF3DE81E}" type="pres">
      <dgm:prSet presAssocID="{7A2C3C72-A950-4D9A-81D6-806E5087F36D}" presName="connTx" presStyleLbl="parChTrans1D2" presStyleIdx="3" presStyleCnt="5"/>
      <dgm:spPr/>
      <dgm:t>
        <a:bodyPr/>
        <a:lstStyle/>
        <a:p>
          <a:endParaRPr lang="en-US"/>
        </a:p>
      </dgm:t>
    </dgm:pt>
    <dgm:pt modelId="{3C3F451B-C223-47E1-9B7E-DD333D8865A5}" type="pres">
      <dgm:prSet presAssocID="{CD5F310B-2815-4E4B-860B-405EA1FD7866}" presName="root2" presStyleCnt="0"/>
      <dgm:spPr/>
    </dgm:pt>
    <dgm:pt modelId="{43D54BC5-536F-4CE5-BDCF-E3EAC420F24B}" type="pres">
      <dgm:prSet presAssocID="{CD5F310B-2815-4E4B-860B-405EA1FD7866}" presName="LevelTwoTextNode" presStyleLbl="asst0" presStyleIdx="2" presStyleCnt="10" custScaleX="128034" custScaleY="157638">
        <dgm:presLayoutVars>
          <dgm:chPref val="3"/>
        </dgm:presLayoutVars>
      </dgm:prSet>
      <dgm:spPr/>
      <dgm:t>
        <a:bodyPr/>
        <a:lstStyle/>
        <a:p>
          <a:endParaRPr lang="en-US"/>
        </a:p>
      </dgm:t>
    </dgm:pt>
    <dgm:pt modelId="{EFEB42D7-5222-4E55-A672-7FEF16CE5FD3}" type="pres">
      <dgm:prSet presAssocID="{CD5F310B-2815-4E4B-860B-405EA1FD7866}" presName="level3hierChild" presStyleCnt="0"/>
      <dgm:spPr/>
    </dgm:pt>
    <dgm:pt modelId="{E4EDFCDF-5E15-44CB-A194-C936F635FDD2}" type="pres">
      <dgm:prSet presAssocID="{64204859-F8F3-4347-84DD-D7C65BE74184}" presName="conn2-1" presStyleLbl="parChTrans1D3" presStyleIdx="4" presStyleCnt="10"/>
      <dgm:spPr/>
      <dgm:t>
        <a:bodyPr/>
        <a:lstStyle/>
        <a:p>
          <a:endParaRPr lang="en-US"/>
        </a:p>
      </dgm:t>
    </dgm:pt>
    <dgm:pt modelId="{F0FC80CC-3351-41CE-8C7C-E94173DA9014}" type="pres">
      <dgm:prSet presAssocID="{64204859-F8F3-4347-84DD-D7C65BE74184}" presName="connTx" presStyleLbl="parChTrans1D3" presStyleIdx="4" presStyleCnt="10"/>
      <dgm:spPr/>
      <dgm:t>
        <a:bodyPr/>
        <a:lstStyle/>
        <a:p>
          <a:endParaRPr lang="en-US"/>
        </a:p>
      </dgm:t>
    </dgm:pt>
    <dgm:pt modelId="{D45C1A06-C964-45D6-A6E1-16BFE31D235B}" type="pres">
      <dgm:prSet presAssocID="{984C968B-A557-4E1E-B771-50105A02D013}" presName="root2" presStyleCnt="0"/>
      <dgm:spPr/>
    </dgm:pt>
    <dgm:pt modelId="{0C392722-8D44-4F9C-A73B-E2E85347D12E}" type="pres">
      <dgm:prSet presAssocID="{984C968B-A557-4E1E-B771-50105A02D013}" presName="LevelTwoTextNode" presStyleLbl="asst0" presStyleIdx="3" presStyleCnt="10" custScaleX="131128">
        <dgm:presLayoutVars>
          <dgm:chPref val="3"/>
        </dgm:presLayoutVars>
      </dgm:prSet>
      <dgm:spPr/>
      <dgm:t>
        <a:bodyPr/>
        <a:lstStyle/>
        <a:p>
          <a:endParaRPr lang="en-US"/>
        </a:p>
      </dgm:t>
    </dgm:pt>
    <dgm:pt modelId="{6828EFB1-818A-4F44-8CDE-677071828F5A}" type="pres">
      <dgm:prSet presAssocID="{984C968B-A557-4E1E-B771-50105A02D013}" presName="level3hierChild" presStyleCnt="0"/>
      <dgm:spPr/>
    </dgm:pt>
    <dgm:pt modelId="{55E4A110-CE6F-4A7F-B1F8-78BF86346516}" type="pres">
      <dgm:prSet presAssocID="{0D178CBA-0491-4AE3-9426-1FEAD090880C}" presName="conn2-1" presStyleLbl="parChTrans1D3" presStyleIdx="5" presStyleCnt="10"/>
      <dgm:spPr/>
      <dgm:t>
        <a:bodyPr/>
        <a:lstStyle/>
        <a:p>
          <a:endParaRPr lang="en-US"/>
        </a:p>
      </dgm:t>
    </dgm:pt>
    <dgm:pt modelId="{11965106-EC72-4B65-A017-8107D135C136}" type="pres">
      <dgm:prSet presAssocID="{0D178CBA-0491-4AE3-9426-1FEAD090880C}" presName="connTx" presStyleLbl="parChTrans1D3" presStyleIdx="5" presStyleCnt="10"/>
      <dgm:spPr/>
      <dgm:t>
        <a:bodyPr/>
        <a:lstStyle/>
        <a:p>
          <a:endParaRPr lang="en-US"/>
        </a:p>
      </dgm:t>
    </dgm:pt>
    <dgm:pt modelId="{57437997-E637-42DF-8B5C-25893851E33C}" type="pres">
      <dgm:prSet presAssocID="{62939975-BCE8-4B03-A924-FD013B319FD1}" presName="root2" presStyleCnt="0"/>
      <dgm:spPr/>
    </dgm:pt>
    <dgm:pt modelId="{0BBBCFEB-8B66-442B-BC13-44BE472BDC8A}" type="pres">
      <dgm:prSet presAssocID="{62939975-BCE8-4B03-A924-FD013B319FD1}" presName="LevelTwoTextNode" presStyleLbl="asst0" presStyleIdx="4" presStyleCnt="10" custScaleX="131128">
        <dgm:presLayoutVars>
          <dgm:chPref val="3"/>
        </dgm:presLayoutVars>
      </dgm:prSet>
      <dgm:spPr/>
      <dgm:t>
        <a:bodyPr/>
        <a:lstStyle/>
        <a:p>
          <a:endParaRPr lang="en-US"/>
        </a:p>
      </dgm:t>
    </dgm:pt>
    <dgm:pt modelId="{01EACA0E-6B27-423C-AFBC-3CC6DFB21D46}" type="pres">
      <dgm:prSet presAssocID="{62939975-BCE8-4B03-A924-FD013B319FD1}" presName="level3hierChild" presStyleCnt="0"/>
      <dgm:spPr/>
    </dgm:pt>
    <dgm:pt modelId="{E7AAD702-8410-4827-A405-20C51F511D71}" type="pres">
      <dgm:prSet presAssocID="{3673F6F0-17D4-40DF-9F3E-C22CC8A472AC}" presName="conn2-1" presStyleLbl="parChTrans1D3" presStyleIdx="6" presStyleCnt="10"/>
      <dgm:spPr/>
      <dgm:t>
        <a:bodyPr/>
        <a:lstStyle/>
        <a:p>
          <a:endParaRPr lang="en-US"/>
        </a:p>
      </dgm:t>
    </dgm:pt>
    <dgm:pt modelId="{944EF1FF-A0CD-454A-9C3D-7A1F6C35B17D}" type="pres">
      <dgm:prSet presAssocID="{3673F6F0-17D4-40DF-9F3E-C22CC8A472AC}" presName="connTx" presStyleLbl="parChTrans1D3" presStyleIdx="6" presStyleCnt="10"/>
      <dgm:spPr/>
      <dgm:t>
        <a:bodyPr/>
        <a:lstStyle/>
        <a:p>
          <a:endParaRPr lang="en-US"/>
        </a:p>
      </dgm:t>
    </dgm:pt>
    <dgm:pt modelId="{24399EB1-F1BB-4266-A956-CE668789890C}" type="pres">
      <dgm:prSet presAssocID="{A72F86BB-5F6D-4B5E-907A-8007AEB02B35}" presName="root2" presStyleCnt="0"/>
      <dgm:spPr/>
    </dgm:pt>
    <dgm:pt modelId="{E5A178FF-FC4B-457B-816B-5ABF2171D5C0}" type="pres">
      <dgm:prSet presAssocID="{A72F86BB-5F6D-4B5E-907A-8007AEB02B35}" presName="LevelTwoTextNode" presStyleLbl="asst0" presStyleIdx="5" presStyleCnt="10" custScaleX="131128">
        <dgm:presLayoutVars>
          <dgm:chPref val="3"/>
        </dgm:presLayoutVars>
      </dgm:prSet>
      <dgm:spPr/>
      <dgm:t>
        <a:bodyPr/>
        <a:lstStyle/>
        <a:p>
          <a:endParaRPr lang="en-US"/>
        </a:p>
      </dgm:t>
    </dgm:pt>
    <dgm:pt modelId="{7F21D826-C899-4CA4-8814-D4AAECBFC0A6}" type="pres">
      <dgm:prSet presAssocID="{A72F86BB-5F6D-4B5E-907A-8007AEB02B35}" presName="level3hierChild" presStyleCnt="0"/>
      <dgm:spPr/>
    </dgm:pt>
    <dgm:pt modelId="{6BCD2A13-1F72-4B39-B848-62E29B3B2197}" type="pres">
      <dgm:prSet presAssocID="{F4772C89-6068-459D-9D07-961E5EB03C5B}" presName="conn2-1" presStyleLbl="parChTrans1D2" presStyleIdx="4" presStyleCnt="5"/>
      <dgm:spPr/>
      <dgm:t>
        <a:bodyPr/>
        <a:lstStyle/>
        <a:p>
          <a:endParaRPr lang="en-US"/>
        </a:p>
      </dgm:t>
    </dgm:pt>
    <dgm:pt modelId="{EE1D3AF3-4CBE-4DA3-BF89-01687C1E7DE4}" type="pres">
      <dgm:prSet presAssocID="{F4772C89-6068-459D-9D07-961E5EB03C5B}" presName="connTx" presStyleLbl="parChTrans1D2" presStyleIdx="4" presStyleCnt="5"/>
      <dgm:spPr/>
      <dgm:t>
        <a:bodyPr/>
        <a:lstStyle/>
        <a:p>
          <a:endParaRPr lang="en-US"/>
        </a:p>
      </dgm:t>
    </dgm:pt>
    <dgm:pt modelId="{54C0C68C-C087-409D-8E8C-DA00CC7CB30F}" type="pres">
      <dgm:prSet presAssocID="{D4F992AD-1020-48DB-A937-FEDB4AB65FB5}" presName="root2" presStyleCnt="0"/>
      <dgm:spPr/>
    </dgm:pt>
    <dgm:pt modelId="{74822C1D-4418-4F7F-AE05-127C06C09572}" type="pres">
      <dgm:prSet presAssocID="{D4F992AD-1020-48DB-A937-FEDB4AB65FB5}" presName="LevelTwoTextNode" presStyleLbl="asst0" presStyleIdx="6" presStyleCnt="10" custScaleX="128034" custScaleY="153753">
        <dgm:presLayoutVars>
          <dgm:chPref val="3"/>
        </dgm:presLayoutVars>
      </dgm:prSet>
      <dgm:spPr/>
      <dgm:t>
        <a:bodyPr/>
        <a:lstStyle/>
        <a:p>
          <a:endParaRPr lang="en-US"/>
        </a:p>
      </dgm:t>
    </dgm:pt>
    <dgm:pt modelId="{8D259C90-D7E9-45C1-8FD8-F532E3CAA81B}" type="pres">
      <dgm:prSet presAssocID="{D4F992AD-1020-48DB-A937-FEDB4AB65FB5}" presName="level3hierChild" presStyleCnt="0"/>
      <dgm:spPr/>
    </dgm:pt>
    <dgm:pt modelId="{4509FC28-ADA8-473C-92FF-4398C49220E6}" type="pres">
      <dgm:prSet presAssocID="{8CBCBDEA-F61E-44B2-A311-96D75A7AF534}" presName="conn2-1" presStyleLbl="parChTrans1D3" presStyleIdx="7" presStyleCnt="10"/>
      <dgm:spPr/>
      <dgm:t>
        <a:bodyPr/>
        <a:lstStyle/>
        <a:p>
          <a:endParaRPr lang="en-US"/>
        </a:p>
      </dgm:t>
    </dgm:pt>
    <dgm:pt modelId="{87DAE000-0B57-4F48-A81E-3D7DED0B38EA}" type="pres">
      <dgm:prSet presAssocID="{8CBCBDEA-F61E-44B2-A311-96D75A7AF534}" presName="connTx" presStyleLbl="parChTrans1D3" presStyleIdx="7" presStyleCnt="10"/>
      <dgm:spPr/>
      <dgm:t>
        <a:bodyPr/>
        <a:lstStyle/>
        <a:p>
          <a:endParaRPr lang="en-US"/>
        </a:p>
      </dgm:t>
    </dgm:pt>
    <dgm:pt modelId="{1B0A54D3-7A21-40B0-8B4E-F2A286DE45F8}" type="pres">
      <dgm:prSet presAssocID="{2E6588A7-792E-43E9-9F9B-58A959E02170}" presName="root2" presStyleCnt="0"/>
      <dgm:spPr/>
    </dgm:pt>
    <dgm:pt modelId="{04357603-E968-4DDE-8EAA-2C94F1EA53A2}" type="pres">
      <dgm:prSet presAssocID="{2E6588A7-792E-43E9-9F9B-58A959E02170}" presName="LevelTwoTextNode" presStyleLbl="asst0" presStyleIdx="7" presStyleCnt="10" custScaleX="131128">
        <dgm:presLayoutVars>
          <dgm:chPref val="3"/>
        </dgm:presLayoutVars>
      </dgm:prSet>
      <dgm:spPr/>
      <dgm:t>
        <a:bodyPr/>
        <a:lstStyle/>
        <a:p>
          <a:endParaRPr lang="en-US"/>
        </a:p>
      </dgm:t>
    </dgm:pt>
    <dgm:pt modelId="{240961C9-4C24-4D62-BB1C-0A26C7295D99}" type="pres">
      <dgm:prSet presAssocID="{2E6588A7-792E-43E9-9F9B-58A959E02170}" presName="level3hierChild" presStyleCnt="0"/>
      <dgm:spPr/>
    </dgm:pt>
    <dgm:pt modelId="{6169D2EE-0C44-475D-926D-29F8080A0EFD}" type="pres">
      <dgm:prSet presAssocID="{0E099E80-B317-4099-A22F-307A04949304}" presName="conn2-1" presStyleLbl="parChTrans1D3" presStyleIdx="8" presStyleCnt="10"/>
      <dgm:spPr/>
      <dgm:t>
        <a:bodyPr/>
        <a:lstStyle/>
        <a:p>
          <a:endParaRPr lang="en-US"/>
        </a:p>
      </dgm:t>
    </dgm:pt>
    <dgm:pt modelId="{0129DEFA-174C-468C-B0B5-09400D0F1ED1}" type="pres">
      <dgm:prSet presAssocID="{0E099E80-B317-4099-A22F-307A04949304}" presName="connTx" presStyleLbl="parChTrans1D3" presStyleIdx="8" presStyleCnt="10"/>
      <dgm:spPr/>
      <dgm:t>
        <a:bodyPr/>
        <a:lstStyle/>
        <a:p>
          <a:endParaRPr lang="en-US"/>
        </a:p>
      </dgm:t>
    </dgm:pt>
    <dgm:pt modelId="{29D48553-1621-4F5D-9A16-4701CC5CDA93}" type="pres">
      <dgm:prSet presAssocID="{EB5A62CA-C8B4-4451-AE2C-E2E1B4C646A7}" presName="root2" presStyleCnt="0"/>
      <dgm:spPr/>
    </dgm:pt>
    <dgm:pt modelId="{5FA3A3E7-9C01-48B6-83EA-CE9B8CE2B7F5}" type="pres">
      <dgm:prSet presAssocID="{EB5A62CA-C8B4-4451-AE2C-E2E1B4C646A7}" presName="LevelTwoTextNode" presStyleLbl="asst0" presStyleIdx="8" presStyleCnt="10" custScaleX="131128">
        <dgm:presLayoutVars>
          <dgm:chPref val="3"/>
        </dgm:presLayoutVars>
      </dgm:prSet>
      <dgm:spPr/>
      <dgm:t>
        <a:bodyPr/>
        <a:lstStyle/>
        <a:p>
          <a:endParaRPr lang="en-US"/>
        </a:p>
      </dgm:t>
    </dgm:pt>
    <dgm:pt modelId="{9978896F-0CEC-457C-9B1F-7E1BC8995642}" type="pres">
      <dgm:prSet presAssocID="{EB5A62CA-C8B4-4451-AE2C-E2E1B4C646A7}" presName="level3hierChild" presStyleCnt="0"/>
      <dgm:spPr/>
    </dgm:pt>
    <dgm:pt modelId="{839322FF-8542-4721-8300-D1D6B630A149}" type="pres">
      <dgm:prSet presAssocID="{077EB3B6-4D07-4C90-BFEF-F2E5CF2CE4F9}" presName="conn2-1" presStyleLbl="parChTrans1D3" presStyleIdx="9" presStyleCnt="10"/>
      <dgm:spPr/>
      <dgm:t>
        <a:bodyPr/>
        <a:lstStyle/>
        <a:p>
          <a:endParaRPr lang="en-US"/>
        </a:p>
      </dgm:t>
    </dgm:pt>
    <dgm:pt modelId="{5E013A26-87CD-4E2E-9A06-867FBA8C3F61}" type="pres">
      <dgm:prSet presAssocID="{077EB3B6-4D07-4C90-BFEF-F2E5CF2CE4F9}" presName="connTx" presStyleLbl="parChTrans1D3" presStyleIdx="9" presStyleCnt="10"/>
      <dgm:spPr/>
      <dgm:t>
        <a:bodyPr/>
        <a:lstStyle/>
        <a:p>
          <a:endParaRPr lang="en-US"/>
        </a:p>
      </dgm:t>
    </dgm:pt>
    <dgm:pt modelId="{BDA2BDFA-1C7D-4D07-B608-313CA5513396}" type="pres">
      <dgm:prSet presAssocID="{41CA79ED-9E27-42DB-826F-6470C647F493}" presName="root2" presStyleCnt="0"/>
      <dgm:spPr/>
    </dgm:pt>
    <dgm:pt modelId="{D2D3671A-8FC4-4D44-8CF3-8391141A5E99}" type="pres">
      <dgm:prSet presAssocID="{41CA79ED-9E27-42DB-826F-6470C647F493}" presName="LevelTwoTextNode" presStyleLbl="asst0" presStyleIdx="9" presStyleCnt="10" custScaleX="131128">
        <dgm:presLayoutVars>
          <dgm:chPref val="3"/>
        </dgm:presLayoutVars>
      </dgm:prSet>
      <dgm:spPr/>
      <dgm:t>
        <a:bodyPr/>
        <a:lstStyle/>
        <a:p>
          <a:endParaRPr lang="en-US"/>
        </a:p>
      </dgm:t>
    </dgm:pt>
    <dgm:pt modelId="{ABE5F23B-1225-4F77-9B3B-12AB8E340D45}" type="pres">
      <dgm:prSet presAssocID="{41CA79ED-9E27-42DB-826F-6470C647F493}" presName="level3hierChild" presStyleCnt="0"/>
      <dgm:spPr/>
    </dgm:pt>
  </dgm:ptLst>
  <dgm:cxnLst>
    <dgm:cxn modelId="{42CE79CB-955C-4F6A-BE37-35FA6DF99C02}" type="presOf" srcId="{3673F6F0-17D4-40DF-9F3E-C22CC8A472AC}" destId="{944EF1FF-A0CD-454A-9C3D-7A1F6C35B17D}" srcOrd="1" destOrd="0" presId="urn:microsoft.com/office/officeart/2008/layout/HorizontalMultiLevelHierarchy"/>
    <dgm:cxn modelId="{2260EB07-0539-456E-9014-C23CF780E3CC}" srcId="{34BDA4F1-12BD-497F-B434-B69488FB342D}" destId="{55D21870-DC78-4CA7-8670-1E218C7C5A6D}" srcOrd="0" destOrd="0" parTransId="{E1B4D05A-D8A7-40CB-9BFD-B0442B254B61}" sibTransId="{7E8157C3-EE5C-4126-869A-0F71B795B9EB}"/>
    <dgm:cxn modelId="{A8FC3814-76F1-4E5C-9C87-2E85A6F8464D}" srcId="{CD5F310B-2815-4E4B-860B-405EA1FD7866}" destId="{62939975-BCE8-4B03-A924-FD013B319FD1}" srcOrd="1" destOrd="0" parTransId="{0D178CBA-0491-4AE3-9426-1FEAD090880C}" sibTransId="{A2CE284D-6975-4BC8-A545-18AF0D34EA71}"/>
    <dgm:cxn modelId="{9E98E3E2-47E4-4709-A464-DE612E59FBD8}" srcId="{68609F9D-C58D-4CA7-BECB-CEA16DF630B2}" destId="{EB45E66D-3C35-493B-80F4-26EE5131EBAB}" srcOrd="1" destOrd="0" parTransId="{CD11D854-9069-40A5-9D01-88B62117831C}" sibTransId="{902F3DF1-7A46-42F2-BAB1-BAD32231C516}"/>
    <dgm:cxn modelId="{ED911AE1-953B-4F38-A47C-87D8437F8542}" type="presOf" srcId="{F4772C89-6068-459D-9D07-961E5EB03C5B}" destId="{EE1D3AF3-4CBE-4DA3-BF89-01687C1E7DE4}" srcOrd="1" destOrd="0" presId="urn:microsoft.com/office/officeart/2008/layout/HorizontalMultiLevelHierarchy"/>
    <dgm:cxn modelId="{9C5F1E06-A4C4-4730-A9A8-7EFD13ECC99C}" type="presOf" srcId="{7A2C3C72-A950-4D9A-81D6-806E5087F36D}" destId="{1294BC6F-7DEE-483B-A376-49DCFF3DE81E}" srcOrd="1" destOrd="0" presId="urn:microsoft.com/office/officeart/2008/layout/HorizontalMultiLevelHierarchy"/>
    <dgm:cxn modelId="{0D053D55-7A88-4C14-BBA1-695A23304CCD}" type="presOf" srcId="{31DD9D2D-65BE-4D18-AD09-F07BFBE5197A}" destId="{73C56E9E-D494-4737-925A-538BDDDD67FE}" srcOrd="1" destOrd="0" presId="urn:microsoft.com/office/officeart/2008/layout/HorizontalMultiLevelHierarchy"/>
    <dgm:cxn modelId="{BAEFF4F5-8AA7-40BD-B632-8C5E06D95DB4}" type="presOf" srcId="{0E099E80-B317-4099-A22F-307A04949304}" destId="{6169D2EE-0C44-475D-926D-29F8080A0EFD}" srcOrd="0" destOrd="0" presId="urn:microsoft.com/office/officeart/2008/layout/HorizontalMultiLevelHierarchy"/>
    <dgm:cxn modelId="{96DD30BA-93C5-4C8E-B231-A3858C307D3B}" type="presOf" srcId="{1EED8B10-A6BE-4B7D-89CE-21FADD8C4CD8}" destId="{9E47BE47-7B63-4048-AD9F-5E4EF92627F5}" srcOrd="0" destOrd="0" presId="urn:microsoft.com/office/officeart/2008/layout/HorizontalMultiLevelHierarchy"/>
    <dgm:cxn modelId="{2F99E552-E2A5-428A-B6E9-027637E012C7}" type="presOf" srcId="{E1B4D05A-D8A7-40CB-9BFD-B0442B254B61}" destId="{6DFB441C-822F-4B93-9AD2-5F1796549A3D}" srcOrd="1" destOrd="0" presId="urn:microsoft.com/office/officeart/2008/layout/HorizontalMultiLevelHierarchy"/>
    <dgm:cxn modelId="{296EFCE0-E437-4B11-980D-5E5F8E58FDC9}" type="presOf" srcId="{31DD9D2D-65BE-4D18-AD09-F07BFBE5197A}" destId="{EAAA1EC4-70A9-4E8A-A294-B3790F4A34E6}" srcOrd="0" destOrd="0" presId="urn:microsoft.com/office/officeart/2008/layout/HorizontalMultiLevelHierarchy"/>
    <dgm:cxn modelId="{4032EF32-5199-499C-8F55-C5EB3106D572}" type="presOf" srcId="{620A5DF5-3220-4F09-9066-75F91255CE95}" destId="{917937A0-7C3E-435D-9BDE-C6D05D6ED3CF}" srcOrd="0" destOrd="0" presId="urn:microsoft.com/office/officeart/2008/layout/HorizontalMultiLevelHierarchy"/>
    <dgm:cxn modelId="{17A501CA-7493-4062-9A30-124074A05786}" srcId="{EB45E66D-3C35-493B-80F4-26EE5131EBAB}" destId="{CD5F310B-2815-4E4B-860B-405EA1FD7866}" srcOrd="1" destOrd="0" parTransId="{7A2C3C72-A950-4D9A-81D6-806E5087F36D}" sibTransId="{A6633BD3-A78F-4ACA-BA09-47843D9CC00B}"/>
    <dgm:cxn modelId="{1A53FB41-B16F-4329-B66C-EC74AEA1A3E2}" type="presOf" srcId="{02626AB4-70B8-4B20-ABD0-737C2CDE2403}" destId="{64D324FF-27D8-4B1A-98D7-93DC4B768DAA}" srcOrd="0" destOrd="0" presId="urn:microsoft.com/office/officeart/2008/layout/HorizontalMultiLevelHierarchy"/>
    <dgm:cxn modelId="{A8A1BF66-F821-4443-ACE1-2DE7A642E342}" srcId="{1EED8B10-A6BE-4B7D-89CE-21FADD8C4CD8}" destId="{34BDA4F1-12BD-497F-B434-B69488FB342D}" srcOrd="1" destOrd="0" parTransId="{458A14F0-43D4-411A-941F-777D6F228BBC}" sibTransId="{29DAA436-C0AB-44CD-AA5C-EC6BDC5ED63C}"/>
    <dgm:cxn modelId="{8E239C7F-D17A-4984-A146-F80535644A93}" type="presOf" srcId="{A72F86BB-5F6D-4B5E-907A-8007AEB02B35}" destId="{E5A178FF-FC4B-457B-816B-5ABF2171D5C0}" srcOrd="0" destOrd="0" presId="urn:microsoft.com/office/officeart/2008/layout/HorizontalMultiLevelHierarchy"/>
    <dgm:cxn modelId="{FC9D6CF5-C38B-4265-B359-79E2A1B5D4AD}" type="presOf" srcId="{87332E7B-2D01-4FE5-827E-D1673DB7C5C2}" destId="{BC66597C-E3BB-402B-9A0D-02FF3BBA3162}" srcOrd="0" destOrd="0" presId="urn:microsoft.com/office/officeart/2008/layout/HorizontalMultiLevelHierarchy"/>
    <dgm:cxn modelId="{D83BCC24-4CA4-4FAE-B1EF-3FCC2EC8E308}" type="presOf" srcId="{F4772C89-6068-459D-9D07-961E5EB03C5B}" destId="{6BCD2A13-1F72-4B39-B848-62E29B3B2197}" srcOrd="0" destOrd="0" presId="urn:microsoft.com/office/officeart/2008/layout/HorizontalMultiLevelHierarchy"/>
    <dgm:cxn modelId="{C0A2CCBF-7164-44E8-95BF-445794D74118}" type="presOf" srcId="{714646B8-E2C6-4E9D-B836-EA86EABD5948}" destId="{26DBB104-CD49-409E-9E4D-28761B144337}" srcOrd="0" destOrd="0" presId="urn:microsoft.com/office/officeart/2008/layout/HorizontalMultiLevelHierarchy"/>
    <dgm:cxn modelId="{1284D9F4-68FA-460F-B7A1-363A35BECE37}" srcId="{34BDA4F1-12BD-497F-B434-B69488FB342D}" destId="{76FAA715-9685-45BC-AA76-35AD26946CC7}" srcOrd="1" destOrd="0" parTransId="{B4996089-4AE7-41E8-AD5A-30A491DFB00F}" sibTransId="{B86DA57F-A5A8-47F8-95D3-5EACF0215BD9}"/>
    <dgm:cxn modelId="{44128CAD-2D95-41E8-B6A4-FCED91F2D859}" type="presOf" srcId="{0D178CBA-0491-4AE3-9426-1FEAD090880C}" destId="{11965106-EC72-4B65-A017-8107D135C136}" srcOrd="1" destOrd="0" presId="urn:microsoft.com/office/officeart/2008/layout/HorizontalMultiLevelHierarchy"/>
    <dgm:cxn modelId="{0BA451E6-D21B-45CE-B422-48CD65B7E5AF}" type="presOf" srcId="{64204859-F8F3-4347-84DD-D7C65BE74184}" destId="{F0FC80CC-3351-41CE-8C7C-E94173DA9014}" srcOrd="1" destOrd="0" presId="urn:microsoft.com/office/officeart/2008/layout/HorizontalMultiLevelHierarchy"/>
    <dgm:cxn modelId="{955A5BFC-2D87-45D4-8917-A26AEA4ADBA6}" type="presOf" srcId="{D263EFF8-EC03-4048-86B9-0BA875349A97}" destId="{B426138B-ED91-4718-B36C-FEA88B5BE522}" srcOrd="0" destOrd="0" presId="urn:microsoft.com/office/officeart/2008/layout/HorizontalMultiLevelHierarchy"/>
    <dgm:cxn modelId="{004244B6-413F-4D44-A608-B3DA9C9B1B67}" type="presOf" srcId="{458A14F0-43D4-411A-941F-777D6F228BBC}" destId="{8DC22511-2F09-49A5-A7CB-D0174642DB44}" srcOrd="1" destOrd="0" presId="urn:microsoft.com/office/officeart/2008/layout/HorizontalMultiLevelHierarchy"/>
    <dgm:cxn modelId="{22204439-7E23-4FCE-94D6-81D42BF3575B}" srcId="{1EED8B10-A6BE-4B7D-89CE-21FADD8C4CD8}" destId="{6CB587EC-C402-47BE-900B-ED890FEB21FB}" srcOrd="0" destOrd="0" parTransId="{1EC7FF2B-7BEC-4C8F-B505-A540C0F0381A}" sibTransId="{E9826864-1C21-4A3D-BECD-7DF3DFC25943}"/>
    <dgm:cxn modelId="{C84E3407-94A0-4977-8D5F-89DFAEBA8FDC}" srcId="{D4F992AD-1020-48DB-A937-FEDB4AB65FB5}" destId="{41CA79ED-9E27-42DB-826F-6470C647F493}" srcOrd="2" destOrd="0" parTransId="{077EB3B6-4D07-4C90-BFEF-F2E5CF2CE4F9}" sibTransId="{05D4FB94-7307-4B9D-B740-BE1AD7F542E4}"/>
    <dgm:cxn modelId="{2EB164EC-79A0-4FDD-802F-98DA2A1A0F3B}" type="presOf" srcId="{CD5F310B-2815-4E4B-860B-405EA1FD7866}" destId="{43D54BC5-536F-4CE5-BDCF-E3EAC420F24B}" srcOrd="0" destOrd="0" presId="urn:microsoft.com/office/officeart/2008/layout/HorizontalMultiLevelHierarchy"/>
    <dgm:cxn modelId="{FB71D441-10CB-4DDD-8904-49794D40BAFC}" type="presOf" srcId="{7A2C3C72-A950-4D9A-81D6-806E5087F36D}" destId="{AF4FEACD-E8C5-481B-8D98-C8B82DE7959F}" srcOrd="0" destOrd="0" presId="urn:microsoft.com/office/officeart/2008/layout/HorizontalMultiLevelHierarchy"/>
    <dgm:cxn modelId="{F361A08F-A8C2-4E2B-93BB-8B3A4DAE7A2D}" type="presOf" srcId="{EB45E66D-3C35-493B-80F4-26EE5131EBAB}" destId="{A4EBC45C-05BE-4801-96A4-7D9E2F08AB84}" srcOrd="0" destOrd="0" presId="urn:microsoft.com/office/officeart/2008/layout/HorizontalMultiLevelHierarchy"/>
    <dgm:cxn modelId="{DE716338-7A2F-4AD5-85A0-0D54D1E164D1}" type="presOf" srcId="{55D21870-DC78-4CA7-8670-1E218C7C5A6D}" destId="{F4EC463A-99DC-45A5-BC8F-C466028EB455}" srcOrd="0" destOrd="0" presId="urn:microsoft.com/office/officeart/2008/layout/HorizontalMultiLevelHierarchy"/>
    <dgm:cxn modelId="{8A2F18B8-C165-4F76-8597-538378E31085}" type="presOf" srcId="{E1B4D05A-D8A7-40CB-9BFD-B0442B254B61}" destId="{DE384C4D-407A-4300-B335-57335B5EE0C1}" srcOrd="0" destOrd="0" presId="urn:microsoft.com/office/officeart/2008/layout/HorizontalMultiLevelHierarchy"/>
    <dgm:cxn modelId="{85F1EAF1-AF98-4795-8076-E03557694A27}" type="presOf" srcId="{077EB3B6-4D07-4C90-BFEF-F2E5CF2CE4F9}" destId="{839322FF-8542-4721-8300-D1D6B630A149}" srcOrd="0" destOrd="0" presId="urn:microsoft.com/office/officeart/2008/layout/HorizontalMultiLevelHierarchy"/>
    <dgm:cxn modelId="{41343AA0-4793-42C2-9046-63543AA45CE5}" type="presOf" srcId="{64204859-F8F3-4347-84DD-D7C65BE74184}" destId="{E4EDFCDF-5E15-44CB-A194-C936F635FDD2}" srcOrd="0" destOrd="0" presId="urn:microsoft.com/office/officeart/2008/layout/HorizontalMultiLevelHierarchy"/>
    <dgm:cxn modelId="{6A69FCDC-5CFB-42DB-A6A0-23CFA0D38593}" srcId="{87332E7B-2D01-4FE5-827E-D1673DB7C5C2}" destId="{714646B8-E2C6-4E9D-B836-EA86EABD5948}" srcOrd="0" destOrd="0" parTransId="{02626AB4-70B8-4B20-ABD0-737C2CDE2403}" sibTransId="{21694022-657F-4E45-B390-5C37D1EFA8A9}"/>
    <dgm:cxn modelId="{27197263-3AE6-4593-AB8B-017F7D12E1B1}" type="presOf" srcId="{8CBCBDEA-F61E-44B2-A311-96D75A7AF534}" destId="{4509FC28-ADA8-473C-92FF-4398C49220E6}" srcOrd="0" destOrd="0" presId="urn:microsoft.com/office/officeart/2008/layout/HorizontalMultiLevelHierarchy"/>
    <dgm:cxn modelId="{4A8AA472-63A4-4B3A-87BE-7FA54F07D17B}" type="presOf" srcId="{76FAA715-9685-45BC-AA76-35AD26946CC7}" destId="{AC95C5A5-0C85-45B6-9F91-7173E7A1270A}" srcOrd="0" destOrd="0" presId="urn:microsoft.com/office/officeart/2008/layout/HorizontalMultiLevelHierarchy"/>
    <dgm:cxn modelId="{1EEDEE1E-C330-4E71-97F0-63DECC8B644D}" type="presOf" srcId="{68609F9D-C58D-4CA7-BECB-CEA16DF630B2}" destId="{BC0A86F7-AC73-4A03-9387-07F21A40B0E1}" srcOrd="0" destOrd="0" presId="urn:microsoft.com/office/officeart/2008/layout/HorizontalMultiLevelHierarchy"/>
    <dgm:cxn modelId="{0FFDEA5F-5634-4002-9B14-13298049E859}" srcId="{EB45E66D-3C35-493B-80F4-26EE5131EBAB}" destId="{D4F992AD-1020-48DB-A937-FEDB4AB65FB5}" srcOrd="2" destOrd="0" parTransId="{F4772C89-6068-459D-9D07-961E5EB03C5B}" sibTransId="{9EE1459E-A851-432A-950A-6B22B2A07970}"/>
    <dgm:cxn modelId="{8D38DE39-94FF-40F1-9D9E-D475D7B24F9C}" srcId="{CD5F310B-2815-4E4B-860B-405EA1FD7866}" destId="{A72F86BB-5F6D-4B5E-907A-8007AEB02B35}" srcOrd="2" destOrd="0" parTransId="{3673F6F0-17D4-40DF-9F3E-C22CC8A472AC}" sibTransId="{E6069EBE-27B7-408E-B237-81D1E6D79A21}"/>
    <dgm:cxn modelId="{BA9AADEE-C7D9-4B46-9E1C-CDD4C9CA0F8E}" type="presOf" srcId="{458A14F0-43D4-411A-941F-777D6F228BBC}" destId="{CEEE288A-764C-453D-838B-65D386E799AF}" srcOrd="0" destOrd="0" presId="urn:microsoft.com/office/officeart/2008/layout/HorizontalMultiLevelHierarchy"/>
    <dgm:cxn modelId="{C9E4838F-75A3-45D4-A284-F5914330D58D}" type="presOf" srcId="{6CB587EC-C402-47BE-900B-ED890FEB21FB}" destId="{12ADCA73-8577-4B1B-B5ED-A87447A4D331}" srcOrd="0" destOrd="0" presId="urn:microsoft.com/office/officeart/2008/layout/HorizontalMultiLevelHierarchy"/>
    <dgm:cxn modelId="{1B91F866-E17D-4F32-8E6E-226DE84F178E}" type="presOf" srcId="{D263EFF8-EC03-4048-86B9-0BA875349A97}" destId="{9B204835-4611-49F8-9AEF-7A878A1DFAC7}" srcOrd="1" destOrd="0" presId="urn:microsoft.com/office/officeart/2008/layout/HorizontalMultiLevelHierarchy"/>
    <dgm:cxn modelId="{5583472B-D755-45DE-A32D-504FCED1887E}" type="presOf" srcId="{41CA79ED-9E27-42DB-826F-6470C647F493}" destId="{D2D3671A-8FC4-4D44-8CF3-8391141A5E99}" srcOrd="0" destOrd="0" presId="urn:microsoft.com/office/officeart/2008/layout/HorizontalMultiLevelHierarchy"/>
    <dgm:cxn modelId="{50CA386F-EC69-4874-B053-C27B0BD306FB}" type="presOf" srcId="{984C968B-A557-4E1E-B771-50105A02D013}" destId="{0C392722-8D44-4F9C-A73B-E2E85347D12E}" srcOrd="0" destOrd="0" presId="urn:microsoft.com/office/officeart/2008/layout/HorizontalMultiLevelHierarchy"/>
    <dgm:cxn modelId="{B9B2BCC0-00E8-4A18-90C1-868E0828869F}" srcId="{CD5F310B-2815-4E4B-860B-405EA1FD7866}" destId="{984C968B-A557-4E1E-B771-50105A02D013}" srcOrd="0" destOrd="0" parTransId="{64204859-F8F3-4347-84DD-D7C65BE74184}" sibTransId="{F587149B-FD9A-40A2-833C-C5CB91BD618C}"/>
    <dgm:cxn modelId="{7E0D2714-ADB1-4D48-AF5D-AC6D07669775}" type="presOf" srcId="{077EB3B6-4D07-4C90-BFEF-F2E5CF2CE4F9}" destId="{5E013A26-87CD-4E2E-9A06-867FBA8C3F61}" srcOrd="1" destOrd="0" presId="urn:microsoft.com/office/officeart/2008/layout/HorizontalMultiLevelHierarchy"/>
    <dgm:cxn modelId="{EBA4D1CB-5688-4939-A64D-06338112024C}" srcId="{EB45E66D-3C35-493B-80F4-26EE5131EBAB}" destId="{87332E7B-2D01-4FE5-827E-D1673DB7C5C2}" srcOrd="0" destOrd="0" parTransId="{D263EFF8-EC03-4048-86B9-0BA875349A97}" sibTransId="{E8E04B85-4FB6-4747-BD7E-7AB3FC0E6C89}"/>
    <dgm:cxn modelId="{DC318D03-C946-41DE-B20A-E44B327AAB23}" type="presOf" srcId="{34BDA4F1-12BD-497F-B434-B69488FB342D}" destId="{7DFEF12F-10F9-43AB-9BD2-1FCB40076AF9}" srcOrd="0" destOrd="0" presId="urn:microsoft.com/office/officeart/2008/layout/HorizontalMultiLevelHierarchy"/>
    <dgm:cxn modelId="{D009F0D4-13CE-49DE-8ACF-DA9966E8DFE9}" type="presOf" srcId="{3673F6F0-17D4-40DF-9F3E-C22CC8A472AC}" destId="{E7AAD702-8410-4827-A405-20C51F511D71}" srcOrd="0" destOrd="0" presId="urn:microsoft.com/office/officeart/2008/layout/HorizontalMultiLevelHierarchy"/>
    <dgm:cxn modelId="{01B62D5A-7EAD-409E-BCBE-C8E1EC3B24AA}" type="presOf" srcId="{2E6588A7-792E-43E9-9F9B-58A959E02170}" destId="{04357603-E968-4DDE-8EAA-2C94F1EA53A2}" srcOrd="0" destOrd="0" presId="urn:microsoft.com/office/officeart/2008/layout/HorizontalMultiLevelHierarchy"/>
    <dgm:cxn modelId="{79831897-121E-47EF-A00F-481D6874D1E6}" type="presOf" srcId="{02626AB4-70B8-4B20-ABD0-737C2CDE2403}" destId="{67C9399C-7937-4B95-B9EA-9092E3867282}" srcOrd="1" destOrd="0" presId="urn:microsoft.com/office/officeart/2008/layout/HorizontalMultiLevelHierarchy"/>
    <dgm:cxn modelId="{1FCB698A-F6E7-436A-8259-14D2786977C9}" srcId="{34BDA4F1-12BD-497F-B434-B69488FB342D}" destId="{620A5DF5-3220-4F09-9066-75F91255CE95}" srcOrd="2" destOrd="0" parTransId="{31DD9D2D-65BE-4D18-AD09-F07BFBE5197A}" sibTransId="{55FCE891-6D9B-4C8C-99C0-3E7209B88AEE}"/>
    <dgm:cxn modelId="{398EC5F1-8A2A-4548-AA22-E1E46B6A5340}" srcId="{D4F992AD-1020-48DB-A937-FEDB4AB65FB5}" destId="{2E6588A7-792E-43E9-9F9B-58A959E02170}" srcOrd="0" destOrd="0" parTransId="{8CBCBDEA-F61E-44B2-A311-96D75A7AF534}" sibTransId="{8D729599-D764-4C58-BDE8-06172E495EA7}"/>
    <dgm:cxn modelId="{A98D5866-D871-4A06-A12E-29606EE339FC}" type="presOf" srcId="{0D178CBA-0491-4AE3-9426-1FEAD090880C}" destId="{55E4A110-CE6F-4A7F-B1F8-78BF86346516}" srcOrd="0" destOrd="0" presId="urn:microsoft.com/office/officeart/2008/layout/HorizontalMultiLevelHierarchy"/>
    <dgm:cxn modelId="{4C1D6CF0-DDEC-4E20-8ED3-0B32D0384A29}" type="presOf" srcId="{D4F992AD-1020-48DB-A937-FEDB4AB65FB5}" destId="{74822C1D-4418-4F7F-AE05-127C06C09572}" srcOrd="0" destOrd="0" presId="urn:microsoft.com/office/officeart/2008/layout/HorizontalMultiLevelHierarchy"/>
    <dgm:cxn modelId="{D5324F91-AB09-47BA-B14E-8A2739F65534}" type="presOf" srcId="{1EC7FF2B-7BEC-4C8F-B505-A540C0F0381A}" destId="{CCA62F50-1475-4C51-9FA9-3DC4B4393780}" srcOrd="0" destOrd="0" presId="urn:microsoft.com/office/officeart/2008/layout/HorizontalMultiLevelHierarchy"/>
    <dgm:cxn modelId="{DB0E9416-3561-44FE-A21F-3063782914AE}" type="presOf" srcId="{8CBCBDEA-F61E-44B2-A311-96D75A7AF534}" destId="{87DAE000-0B57-4F48-A81E-3D7DED0B38EA}" srcOrd="1" destOrd="0" presId="urn:microsoft.com/office/officeart/2008/layout/HorizontalMultiLevelHierarchy"/>
    <dgm:cxn modelId="{8F4AD7E5-50C7-4246-82ED-8AB1816BAC2C}" type="presOf" srcId="{1EC7FF2B-7BEC-4C8F-B505-A540C0F0381A}" destId="{D467ACFE-C43C-46D8-A43D-742DD98F7CF9}" srcOrd="1" destOrd="0" presId="urn:microsoft.com/office/officeart/2008/layout/HorizontalMultiLevelHierarchy"/>
    <dgm:cxn modelId="{FE9CAE56-2ADF-40EF-B7FA-B8F99A28C878}" type="presOf" srcId="{EB5A62CA-C8B4-4451-AE2C-E2E1B4C646A7}" destId="{5FA3A3E7-9C01-48B6-83EA-CE9B8CE2B7F5}" srcOrd="0" destOrd="0" presId="urn:microsoft.com/office/officeart/2008/layout/HorizontalMultiLevelHierarchy"/>
    <dgm:cxn modelId="{268F1004-CD22-4AC2-836A-5C847E2159F6}" type="presOf" srcId="{0E099E80-B317-4099-A22F-307A04949304}" destId="{0129DEFA-174C-468C-B0B5-09400D0F1ED1}" srcOrd="1" destOrd="0" presId="urn:microsoft.com/office/officeart/2008/layout/HorizontalMultiLevelHierarchy"/>
    <dgm:cxn modelId="{44C775CC-202A-4CEC-94D2-230ED8094BD1}" srcId="{68609F9D-C58D-4CA7-BECB-CEA16DF630B2}" destId="{1EED8B10-A6BE-4B7D-89CE-21FADD8C4CD8}" srcOrd="0" destOrd="0" parTransId="{8D6DB33E-B87F-4E51-BE5D-5B04F5797352}" sibTransId="{91DB1036-E654-42FA-BE58-5FCDE2F0DA41}"/>
    <dgm:cxn modelId="{EE13B31E-6D3F-460A-8FBA-570668F4DAA1}" srcId="{D4F992AD-1020-48DB-A937-FEDB4AB65FB5}" destId="{EB5A62CA-C8B4-4451-AE2C-E2E1B4C646A7}" srcOrd="1" destOrd="0" parTransId="{0E099E80-B317-4099-A22F-307A04949304}" sibTransId="{181F786F-F778-4988-A152-06159B70A602}"/>
    <dgm:cxn modelId="{B40AF0ED-3800-40EC-8C67-C68B99ACB909}" type="presOf" srcId="{B4996089-4AE7-41E8-AD5A-30A491DFB00F}" destId="{90BA7603-E0DD-4192-AFB4-1ED130917F17}" srcOrd="0" destOrd="0" presId="urn:microsoft.com/office/officeart/2008/layout/HorizontalMultiLevelHierarchy"/>
    <dgm:cxn modelId="{44DCD07B-0850-45FD-A6EB-399B5A9E49E7}" type="presOf" srcId="{B4996089-4AE7-41E8-AD5A-30A491DFB00F}" destId="{63716543-EAF0-47EA-8B15-32792460C368}" srcOrd="1" destOrd="0" presId="urn:microsoft.com/office/officeart/2008/layout/HorizontalMultiLevelHierarchy"/>
    <dgm:cxn modelId="{809B29D6-8CC1-402C-9D41-5EA1EC72FF5A}" type="presOf" srcId="{62939975-BCE8-4B03-A924-FD013B319FD1}" destId="{0BBBCFEB-8B66-442B-BC13-44BE472BDC8A}" srcOrd="0" destOrd="0" presId="urn:microsoft.com/office/officeart/2008/layout/HorizontalMultiLevelHierarchy"/>
    <dgm:cxn modelId="{97E1F0B3-DA21-4C81-B499-DA77EA0A5E84}" type="presParOf" srcId="{BC0A86F7-AC73-4A03-9387-07F21A40B0E1}" destId="{7F292246-A94E-4DD3-B833-23B8A1CFE6BE}" srcOrd="0" destOrd="0" presId="urn:microsoft.com/office/officeart/2008/layout/HorizontalMultiLevelHierarchy"/>
    <dgm:cxn modelId="{E9C362EC-53CB-4D82-B427-729D6154C65E}" type="presParOf" srcId="{7F292246-A94E-4DD3-B833-23B8A1CFE6BE}" destId="{9E47BE47-7B63-4048-AD9F-5E4EF92627F5}" srcOrd="0" destOrd="0" presId="urn:microsoft.com/office/officeart/2008/layout/HorizontalMultiLevelHierarchy"/>
    <dgm:cxn modelId="{4497434C-D6C8-4D9E-B8AA-36575403CE05}" type="presParOf" srcId="{7F292246-A94E-4DD3-B833-23B8A1CFE6BE}" destId="{7F684A10-E9C4-41FA-970C-8CEA2F4A6770}" srcOrd="1" destOrd="0" presId="urn:microsoft.com/office/officeart/2008/layout/HorizontalMultiLevelHierarchy"/>
    <dgm:cxn modelId="{C23517D9-CD46-4E20-A487-ABFEA2DE7E83}" type="presParOf" srcId="{7F684A10-E9C4-41FA-970C-8CEA2F4A6770}" destId="{CCA62F50-1475-4C51-9FA9-3DC4B4393780}" srcOrd="0" destOrd="0" presId="urn:microsoft.com/office/officeart/2008/layout/HorizontalMultiLevelHierarchy"/>
    <dgm:cxn modelId="{3D10E59D-8E5B-4B29-AA4E-A1A92D1BCB0D}" type="presParOf" srcId="{CCA62F50-1475-4C51-9FA9-3DC4B4393780}" destId="{D467ACFE-C43C-46D8-A43D-742DD98F7CF9}" srcOrd="0" destOrd="0" presId="urn:microsoft.com/office/officeart/2008/layout/HorizontalMultiLevelHierarchy"/>
    <dgm:cxn modelId="{ED5706B4-ECBB-4EBD-814F-F5B93109488F}" type="presParOf" srcId="{7F684A10-E9C4-41FA-970C-8CEA2F4A6770}" destId="{A45D0E18-96B5-4381-B7E7-936B0F9C0688}" srcOrd="1" destOrd="0" presId="urn:microsoft.com/office/officeart/2008/layout/HorizontalMultiLevelHierarchy"/>
    <dgm:cxn modelId="{5610373E-FC72-4E41-98FB-29E4AC0C83D2}" type="presParOf" srcId="{A45D0E18-96B5-4381-B7E7-936B0F9C0688}" destId="{12ADCA73-8577-4B1B-B5ED-A87447A4D331}" srcOrd="0" destOrd="0" presId="urn:microsoft.com/office/officeart/2008/layout/HorizontalMultiLevelHierarchy"/>
    <dgm:cxn modelId="{E901F508-7736-45D4-B994-297F420AD04F}" type="presParOf" srcId="{A45D0E18-96B5-4381-B7E7-936B0F9C0688}" destId="{6C20941B-D2F4-46DD-95C4-C414A3504265}" srcOrd="1" destOrd="0" presId="urn:microsoft.com/office/officeart/2008/layout/HorizontalMultiLevelHierarchy"/>
    <dgm:cxn modelId="{82263C6F-935A-44E7-8927-7AFAB33AF6E9}" type="presParOf" srcId="{7F684A10-E9C4-41FA-970C-8CEA2F4A6770}" destId="{CEEE288A-764C-453D-838B-65D386E799AF}" srcOrd="2" destOrd="0" presId="urn:microsoft.com/office/officeart/2008/layout/HorizontalMultiLevelHierarchy"/>
    <dgm:cxn modelId="{96591872-82A1-40B9-92FC-6908B226377C}" type="presParOf" srcId="{CEEE288A-764C-453D-838B-65D386E799AF}" destId="{8DC22511-2F09-49A5-A7CB-D0174642DB44}" srcOrd="0" destOrd="0" presId="urn:microsoft.com/office/officeart/2008/layout/HorizontalMultiLevelHierarchy"/>
    <dgm:cxn modelId="{EB792586-BA4F-4DE2-BCA4-98B95A9EC8BF}" type="presParOf" srcId="{7F684A10-E9C4-41FA-970C-8CEA2F4A6770}" destId="{E5E2E17E-8517-4183-93DB-38D150A00161}" srcOrd="3" destOrd="0" presId="urn:microsoft.com/office/officeart/2008/layout/HorizontalMultiLevelHierarchy"/>
    <dgm:cxn modelId="{6058F37A-3773-41BB-A85B-6A6F43E7F057}" type="presParOf" srcId="{E5E2E17E-8517-4183-93DB-38D150A00161}" destId="{7DFEF12F-10F9-43AB-9BD2-1FCB40076AF9}" srcOrd="0" destOrd="0" presId="urn:microsoft.com/office/officeart/2008/layout/HorizontalMultiLevelHierarchy"/>
    <dgm:cxn modelId="{D05EF405-DB9D-4957-A092-B8D31884DE4F}" type="presParOf" srcId="{E5E2E17E-8517-4183-93DB-38D150A00161}" destId="{5C9FD1C4-C01A-4F2F-A592-E6BE027BB915}" srcOrd="1" destOrd="0" presId="urn:microsoft.com/office/officeart/2008/layout/HorizontalMultiLevelHierarchy"/>
    <dgm:cxn modelId="{DE0372A6-968B-4FCA-B424-C76DAF7E334F}" type="presParOf" srcId="{5C9FD1C4-C01A-4F2F-A592-E6BE027BB915}" destId="{DE384C4D-407A-4300-B335-57335B5EE0C1}" srcOrd="0" destOrd="0" presId="urn:microsoft.com/office/officeart/2008/layout/HorizontalMultiLevelHierarchy"/>
    <dgm:cxn modelId="{69737187-CFD4-4020-B5E1-1F94CBF75538}" type="presParOf" srcId="{DE384C4D-407A-4300-B335-57335B5EE0C1}" destId="{6DFB441C-822F-4B93-9AD2-5F1796549A3D}" srcOrd="0" destOrd="0" presId="urn:microsoft.com/office/officeart/2008/layout/HorizontalMultiLevelHierarchy"/>
    <dgm:cxn modelId="{82D55194-DD7C-46CE-A4F2-C1729D7A4BDC}" type="presParOf" srcId="{5C9FD1C4-C01A-4F2F-A592-E6BE027BB915}" destId="{D4AE2BC4-1912-4D63-9766-9923837D337C}" srcOrd="1" destOrd="0" presId="urn:microsoft.com/office/officeart/2008/layout/HorizontalMultiLevelHierarchy"/>
    <dgm:cxn modelId="{ED3CFFE7-96A8-49B3-9692-FEB12607E527}" type="presParOf" srcId="{D4AE2BC4-1912-4D63-9766-9923837D337C}" destId="{F4EC463A-99DC-45A5-BC8F-C466028EB455}" srcOrd="0" destOrd="0" presId="urn:microsoft.com/office/officeart/2008/layout/HorizontalMultiLevelHierarchy"/>
    <dgm:cxn modelId="{34945E18-6C7B-4873-8BF2-8AA46D6E7DDD}" type="presParOf" srcId="{D4AE2BC4-1912-4D63-9766-9923837D337C}" destId="{030A82D6-2103-484A-BBBF-34AC3AB54EA0}" srcOrd="1" destOrd="0" presId="urn:microsoft.com/office/officeart/2008/layout/HorizontalMultiLevelHierarchy"/>
    <dgm:cxn modelId="{F705E993-FBF1-4C89-A750-1C1A8CFDC425}" type="presParOf" srcId="{5C9FD1C4-C01A-4F2F-A592-E6BE027BB915}" destId="{90BA7603-E0DD-4192-AFB4-1ED130917F17}" srcOrd="2" destOrd="0" presId="urn:microsoft.com/office/officeart/2008/layout/HorizontalMultiLevelHierarchy"/>
    <dgm:cxn modelId="{F02D4D21-F503-49FE-826F-EC5C8734EC2F}" type="presParOf" srcId="{90BA7603-E0DD-4192-AFB4-1ED130917F17}" destId="{63716543-EAF0-47EA-8B15-32792460C368}" srcOrd="0" destOrd="0" presId="urn:microsoft.com/office/officeart/2008/layout/HorizontalMultiLevelHierarchy"/>
    <dgm:cxn modelId="{5CF2862A-4111-4C28-BBE7-8D5569E29B6A}" type="presParOf" srcId="{5C9FD1C4-C01A-4F2F-A592-E6BE027BB915}" destId="{948D69BF-B5AA-4EF7-A721-488ACCD2641B}" srcOrd="3" destOrd="0" presId="urn:microsoft.com/office/officeart/2008/layout/HorizontalMultiLevelHierarchy"/>
    <dgm:cxn modelId="{C5051AA9-C058-44AB-B77F-4CC3BAB29949}" type="presParOf" srcId="{948D69BF-B5AA-4EF7-A721-488ACCD2641B}" destId="{AC95C5A5-0C85-45B6-9F91-7173E7A1270A}" srcOrd="0" destOrd="0" presId="urn:microsoft.com/office/officeart/2008/layout/HorizontalMultiLevelHierarchy"/>
    <dgm:cxn modelId="{E6E6577C-FCBB-4019-BD24-BAB8CED40C91}" type="presParOf" srcId="{948D69BF-B5AA-4EF7-A721-488ACCD2641B}" destId="{100575C8-4695-4BB4-B7A4-15C7C7E34866}" srcOrd="1" destOrd="0" presId="urn:microsoft.com/office/officeart/2008/layout/HorizontalMultiLevelHierarchy"/>
    <dgm:cxn modelId="{B4EEC57B-D094-465F-AD9D-D09CFE1881A7}" type="presParOf" srcId="{5C9FD1C4-C01A-4F2F-A592-E6BE027BB915}" destId="{EAAA1EC4-70A9-4E8A-A294-B3790F4A34E6}" srcOrd="4" destOrd="0" presId="urn:microsoft.com/office/officeart/2008/layout/HorizontalMultiLevelHierarchy"/>
    <dgm:cxn modelId="{6AA37AF4-B67F-410D-BA55-78517573977D}" type="presParOf" srcId="{EAAA1EC4-70A9-4E8A-A294-B3790F4A34E6}" destId="{73C56E9E-D494-4737-925A-538BDDDD67FE}" srcOrd="0" destOrd="0" presId="urn:microsoft.com/office/officeart/2008/layout/HorizontalMultiLevelHierarchy"/>
    <dgm:cxn modelId="{2C63A1A2-BF43-48A9-959E-6D82EF9F26A6}" type="presParOf" srcId="{5C9FD1C4-C01A-4F2F-A592-E6BE027BB915}" destId="{A64B5A16-5EF7-4413-82A6-0B00C0D76CA9}" srcOrd="5" destOrd="0" presId="urn:microsoft.com/office/officeart/2008/layout/HorizontalMultiLevelHierarchy"/>
    <dgm:cxn modelId="{444863B8-D142-46C3-8820-68DB81A7EA33}" type="presParOf" srcId="{A64B5A16-5EF7-4413-82A6-0B00C0D76CA9}" destId="{917937A0-7C3E-435D-9BDE-C6D05D6ED3CF}" srcOrd="0" destOrd="0" presId="urn:microsoft.com/office/officeart/2008/layout/HorizontalMultiLevelHierarchy"/>
    <dgm:cxn modelId="{0BA3772A-41E0-43C1-940C-1BABD30CCBC6}" type="presParOf" srcId="{A64B5A16-5EF7-4413-82A6-0B00C0D76CA9}" destId="{9314AAAD-DE71-4D70-922A-9F389AC594B7}" srcOrd="1" destOrd="0" presId="urn:microsoft.com/office/officeart/2008/layout/HorizontalMultiLevelHierarchy"/>
    <dgm:cxn modelId="{0A2E1DAA-0EAA-4A83-A206-8BA380D30401}" type="presParOf" srcId="{BC0A86F7-AC73-4A03-9387-07F21A40B0E1}" destId="{C74A4559-7016-4FA2-BC14-5154E7B119C5}" srcOrd="1" destOrd="0" presId="urn:microsoft.com/office/officeart/2008/layout/HorizontalMultiLevelHierarchy"/>
    <dgm:cxn modelId="{122201A2-3A5E-471C-82DF-91378C890240}" type="presParOf" srcId="{C74A4559-7016-4FA2-BC14-5154E7B119C5}" destId="{A4EBC45C-05BE-4801-96A4-7D9E2F08AB84}" srcOrd="0" destOrd="0" presId="urn:microsoft.com/office/officeart/2008/layout/HorizontalMultiLevelHierarchy"/>
    <dgm:cxn modelId="{C848D32C-AF73-4C80-9F7B-88C9346F9AC7}" type="presParOf" srcId="{C74A4559-7016-4FA2-BC14-5154E7B119C5}" destId="{634AC12A-FBA5-4568-AB60-1C5F1F05F63B}" srcOrd="1" destOrd="0" presId="urn:microsoft.com/office/officeart/2008/layout/HorizontalMultiLevelHierarchy"/>
    <dgm:cxn modelId="{9E972629-6C6E-473C-8171-D8FE98A9C421}" type="presParOf" srcId="{634AC12A-FBA5-4568-AB60-1C5F1F05F63B}" destId="{B426138B-ED91-4718-B36C-FEA88B5BE522}" srcOrd="0" destOrd="0" presId="urn:microsoft.com/office/officeart/2008/layout/HorizontalMultiLevelHierarchy"/>
    <dgm:cxn modelId="{7FE345A5-E88E-4A06-A895-E2365FD9BF1D}" type="presParOf" srcId="{B426138B-ED91-4718-B36C-FEA88B5BE522}" destId="{9B204835-4611-49F8-9AEF-7A878A1DFAC7}" srcOrd="0" destOrd="0" presId="urn:microsoft.com/office/officeart/2008/layout/HorizontalMultiLevelHierarchy"/>
    <dgm:cxn modelId="{0C109253-6767-4763-8509-94A0897155E9}" type="presParOf" srcId="{634AC12A-FBA5-4568-AB60-1C5F1F05F63B}" destId="{EBD57600-F684-44E1-A486-94B236773EC4}" srcOrd="1" destOrd="0" presId="urn:microsoft.com/office/officeart/2008/layout/HorizontalMultiLevelHierarchy"/>
    <dgm:cxn modelId="{F97F0C7E-ECCD-481C-9586-0F482343CB9B}" type="presParOf" srcId="{EBD57600-F684-44E1-A486-94B236773EC4}" destId="{BC66597C-E3BB-402B-9A0D-02FF3BBA3162}" srcOrd="0" destOrd="0" presId="urn:microsoft.com/office/officeart/2008/layout/HorizontalMultiLevelHierarchy"/>
    <dgm:cxn modelId="{37A7A527-54F2-4728-BE69-D6E018D8546B}" type="presParOf" srcId="{EBD57600-F684-44E1-A486-94B236773EC4}" destId="{86D3A63E-A549-4660-AF07-A0AD58DA01BB}" srcOrd="1" destOrd="0" presId="urn:microsoft.com/office/officeart/2008/layout/HorizontalMultiLevelHierarchy"/>
    <dgm:cxn modelId="{BDB87096-B487-407F-9AC0-B9AF9A8F6484}" type="presParOf" srcId="{86D3A63E-A549-4660-AF07-A0AD58DA01BB}" destId="{64D324FF-27D8-4B1A-98D7-93DC4B768DAA}" srcOrd="0" destOrd="0" presId="urn:microsoft.com/office/officeart/2008/layout/HorizontalMultiLevelHierarchy"/>
    <dgm:cxn modelId="{124448CD-5E50-4BA7-92F6-0E2C34D79E73}" type="presParOf" srcId="{64D324FF-27D8-4B1A-98D7-93DC4B768DAA}" destId="{67C9399C-7937-4B95-B9EA-9092E3867282}" srcOrd="0" destOrd="0" presId="urn:microsoft.com/office/officeart/2008/layout/HorizontalMultiLevelHierarchy"/>
    <dgm:cxn modelId="{8D20A059-C065-452D-9884-C58024DE38D2}" type="presParOf" srcId="{86D3A63E-A549-4660-AF07-A0AD58DA01BB}" destId="{8DE9B9A3-18B9-4183-8F56-D5C5F98C8DEB}" srcOrd="1" destOrd="0" presId="urn:microsoft.com/office/officeart/2008/layout/HorizontalMultiLevelHierarchy"/>
    <dgm:cxn modelId="{BF3FBBAE-753F-452E-900F-23354B5A55FA}" type="presParOf" srcId="{8DE9B9A3-18B9-4183-8F56-D5C5F98C8DEB}" destId="{26DBB104-CD49-409E-9E4D-28761B144337}" srcOrd="0" destOrd="0" presId="urn:microsoft.com/office/officeart/2008/layout/HorizontalMultiLevelHierarchy"/>
    <dgm:cxn modelId="{3D759148-A9A6-448A-9DEB-D093F6B9505B}" type="presParOf" srcId="{8DE9B9A3-18B9-4183-8F56-D5C5F98C8DEB}" destId="{13E8B09E-AD19-4C90-9BA2-FA5F04DDD5C6}" srcOrd="1" destOrd="0" presId="urn:microsoft.com/office/officeart/2008/layout/HorizontalMultiLevelHierarchy"/>
    <dgm:cxn modelId="{538DC0C0-25A1-4899-A0DE-91184F8498C7}" type="presParOf" srcId="{634AC12A-FBA5-4568-AB60-1C5F1F05F63B}" destId="{AF4FEACD-E8C5-481B-8D98-C8B82DE7959F}" srcOrd="2" destOrd="0" presId="urn:microsoft.com/office/officeart/2008/layout/HorizontalMultiLevelHierarchy"/>
    <dgm:cxn modelId="{11D4BFE0-1F1B-4AE1-9A5E-98B1F997DE78}" type="presParOf" srcId="{AF4FEACD-E8C5-481B-8D98-C8B82DE7959F}" destId="{1294BC6F-7DEE-483B-A376-49DCFF3DE81E}" srcOrd="0" destOrd="0" presId="urn:microsoft.com/office/officeart/2008/layout/HorizontalMultiLevelHierarchy"/>
    <dgm:cxn modelId="{17B437B3-7076-4742-8DE1-64CCD9F34D02}" type="presParOf" srcId="{634AC12A-FBA5-4568-AB60-1C5F1F05F63B}" destId="{3C3F451B-C223-47E1-9B7E-DD333D8865A5}" srcOrd="3" destOrd="0" presId="urn:microsoft.com/office/officeart/2008/layout/HorizontalMultiLevelHierarchy"/>
    <dgm:cxn modelId="{102475D6-A61B-42BC-8696-5B8571D26196}" type="presParOf" srcId="{3C3F451B-C223-47E1-9B7E-DD333D8865A5}" destId="{43D54BC5-536F-4CE5-BDCF-E3EAC420F24B}" srcOrd="0" destOrd="0" presId="urn:microsoft.com/office/officeart/2008/layout/HorizontalMultiLevelHierarchy"/>
    <dgm:cxn modelId="{4354CCF9-79D8-45EA-8035-F54DFB622615}" type="presParOf" srcId="{3C3F451B-C223-47E1-9B7E-DD333D8865A5}" destId="{EFEB42D7-5222-4E55-A672-7FEF16CE5FD3}" srcOrd="1" destOrd="0" presId="urn:microsoft.com/office/officeart/2008/layout/HorizontalMultiLevelHierarchy"/>
    <dgm:cxn modelId="{C2CDCDD1-B4D8-47BB-AA44-8162CB40AD9A}" type="presParOf" srcId="{EFEB42D7-5222-4E55-A672-7FEF16CE5FD3}" destId="{E4EDFCDF-5E15-44CB-A194-C936F635FDD2}" srcOrd="0" destOrd="0" presId="urn:microsoft.com/office/officeart/2008/layout/HorizontalMultiLevelHierarchy"/>
    <dgm:cxn modelId="{9F7C207B-5506-4E1C-A6A0-0D8E3913A81A}" type="presParOf" srcId="{E4EDFCDF-5E15-44CB-A194-C936F635FDD2}" destId="{F0FC80CC-3351-41CE-8C7C-E94173DA9014}" srcOrd="0" destOrd="0" presId="urn:microsoft.com/office/officeart/2008/layout/HorizontalMultiLevelHierarchy"/>
    <dgm:cxn modelId="{CDBE99A6-DD07-414D-BC16-B38140FB4713}" type="presParOf" srcId="{EFEB42D7-5222-4E55-A672-7FEF16CE5FD3}" destId="{D45C1A06-C964-45D6-A6E1-16BFE31D235B}" srcOrd="1" destOrd="0" presId="urn:microsoft.com/office/officeart/2008/layout/HorizontalMultiLevelHierarchy"/>
    <dgm:cxn modelId="{7C6C80DA-4B60-4492-A467-49BD84ED71AB}" type="presParOf" srcId="{D45C1A06-C964-45D6-A6E1-16BFE31D235B}" destId="{0C392722-8D44-4F9C-A73B-E2E85347D12E}" srcOrd="0" destOrd="0" presId="urn:microsoft.com/office/officeart/2008/layout/HorizontalMultiLevelHierarchy"/>
    <dgm:cxn modelId="{5C4E777C-F96F-484D-BF3B-238464324124}" type="presParOf" srcId="{D45C1A06-C964-45D6-A6E1-16BFE31D235B}" destId="{6828EFB1-818A-4F44-8CDE-677071828F5A}" srcOrd="1" destOrd="0" presId="urn:microsoft.com/office/officeart/2008/layout/HorizontalMultiLevelHierarchy"/>
    <dgm:cxn modelId="{F91C4B45-B978-4EB8-B443-6A550F35F26D}" type="presParOf" srcId="{EFEB42D7-5222-4E55-A672-7FEF16CE5FD3}" destId="{55E4A110-CE6F-4A7F-B1F8-78BF86346516}" srcOrd="2" destOrd="0" presId="urn:microsoft.com/office/officeart/2008/layout/HorizontalMultiLevelHierarchy"/>
    <dgm:cxn modelId="{9D00A877-281B-46AB-B145-BBC7855627CD}" type="presParOf" srcId="{55E4A110-CE6F-4A7F-B1F8-78BF86346516}" destId="{11965106-EC72-4B65-A017-8107D135C136}" srcOrd="0" destOrd="0" presId="urn:microsoft.com/office/officeart/2008/layout/HorizontalMultiLevelHierarchy"/>
    <dgm:cxn modelId="{99D7E5B2-0DFE-4494-B5C3-365BEDCD25FA}" type="presParOf" srcId="{EFEB42D7-5222-4E55-A672-7FEF16CE5FD3}" destId="{57437997-E637-42DF-8B5C-25893851E33C}" srcOrd="3" destOrd="0" presId="urn:microsoft.com/office/officeart/2008/layout/HorizontalMultiLevelHierarchy"/>
    <dgm:cxn modelId="{3D89AECA-1E1F-4ACA-BA39-301B75B49F11}" type="presParOf" srcId="{57437997-E637-42DF-8B5C-25893851E33C}" destId="{0BBBCFEB-8B66-442B-BC13-44BE472BDC8A}" srcOrd="0" destOrd="0" presId="urn:microsoft.com/office/officeart/2008/layout/HorizontalMultiLevelHierarchy"/>
    <dgm:cxn modelId="{FB249C4A-B728-4FCF-8063-84511E81822F}" type="presParOf" srcId="{57437997-E637-42DF-8B5C-25893851E33C}" destId="{01EACA0E-6B27-423C-AFBC-3CC6DFB21D46}" srcOrd="1" destOrd="0" presId="urn:microsoft.com/office/officeart/2008/layout/HorizontalMultiLevelHierarchy"/>
    <dgm:cxn modelId="{015FEA03-A3D8-4CE6-8EDF-4C6C0669E170}" type="presParOf" srcId="{EFEB42D7-5222-4E55-A672-7FEF16CE5FD3}" destId="{E7AAD702-8410-4827-A405-20C51F511D71}" srcOrd="4" destOrd="0" presId="urn:microsoft.com/office/officeart/2008/layout/HorizontalMultiLevelHierarchy"/>
    <dgm:cxn modelId="{633D1965-EE8A-400F-B8B6-D079C951368A}" type="presParOf" srcId="{E7AAD702-8410-4827-A405-20C51F511D71}" destId="{944EF1FF-A0CD-454A-9C3D-7A1F6C35B17D}" srcOrd="0" destOrd="0" presId="urn:microsoft.com/office/officeart/2008/layout/HorizontalMultiLevelHierarchy"/>
    <dgm:cxn modelId="{C7AA092C-91C5-4FF5-B584-5756025FC85B}" type="presParOf" srcId="{EFEB42D7-5222-4E55-A672-7FEF16CE5FD3}" destId="{24399EB1-F1BB-4266-A956-CE668789890C}" srcOrd="5" destOrd="0" presId="urn:microsoft.com/office/officeart/2008/layout/HorizontalMultiLevelHierarchy"/>
    <dgm:cxn modelId="{4A2F7BEF-F912-401C-B730-068F2522966C}" type="presParOf" srcId="{24399EB1-F1BB-4266-A956-CE668789890C}" destId="{E5A178FF-FC4B-457B-816B-5ABF2171D5C0}" srcOrd="0" destOrd="0" presId="urn:microsoft.com/office/officeart/2008/layout/HorizontalMultiLevelHierarchy"/>
    <dgm:cxn modelId="{09E98BF6-884B-4470-9E21-E3E790362BCB}" type="presParOf" srcId="{24399EB1-F1BB-4266-A956-CE668789890C}" destId="{7F21D826-C899-4CA4-8814-D4AAECBFC0A6}" srcOrd="1" destOrd="0" presId="urn:microsoft.com/office/officeart/2008/layout/HorizontalMultiLevelHierarchy"/>
    <dgm:cxn modelId="{3FFA9940-C2DC-493E-AEFF-EF25543B1C2C}" type="presParOf" srcId="{634AC12A-FBA5-4568-AB60-1C5F1F05F63B}" destId="{6BCD2A13-1F72-4B39-B848-62E29B3B2197}" srcOrd="4" destOrd="0" presId="urn:microsoft.com/office/officeart/2008/layout/HorizontalMultiLevelHierarchy"/>
    <dgm:cxn modelId="{91881BE8-1B8B-4526-9E59-80A4A6844E9A}" type="presParOf" srcId="{6BCD2A13-1F72-4B39-B848-62E29B3B2197}" destId="{EE1D3AF3-4CBE-4DA3-BF89-01687C1E7DE4}" srcOrd="0" destOrd="0" presId="urn:microsoft.com/office/officeart/2008/layout/HorizontalMultiLevelHierarchy"/>
    <dgm:cxn modelId="{8A891F56-72BB-46F2-ABFD-5EF1E5EB1493}" type="presParOf" srcId="{634AC12A-FBA5-4568-AB60-1C5F1F05F63B}" destId="{54C0C68C-C087-409D-8E8C-DA00CC7CB30F}" srcOrd="5" destOrd="0" presId="urn:microsoft.com/office/officeart/2008/layout/HorizontalMultiLevelHierarchy"/>
    <dgm:cxn modelId="{CCB54786-05BE-4C24-8F51-F2EC34196EEC}" type="presParOf" srcId="{54C0C68C-C087-409D-8E8C-DA00CC7CB30F}" destId="{74822C1D-4418-4F7F-AE05-127C06C09572}" srcOrd="0" destOrd="0" presId="urn:microsoft.com/office/officeart/2008/layout/HorizontalMultiLevelHierarchy"/>
    <dgm:cxn modelId="{112EFD29-7ADB-44BA-B4FF-9FFF8C69CD3C}" type="presParOf" srcId="{54C0C68C-C087-409D-8E8C-DA00CC7CB30F}" destId="{8D259C90-D7E9-45C1-8FD8-F532E3CAA81B}" srcOrd="1" destOrd="0" presId="urn:microsoft.com/office/officeart/2008/layout/HorizontalMultiLevelHierarchy"/>
    <dgm:cxn modelId="{D47D2A67-FE96-4B93-946D-729E8847E96F}" type="presParOf" srcId="{8D259C90-D7E9-45C1-8FD8-F532E3CAA81B}" destId="{4509FC28-ADA8-473C-92FF-4398C49220E6}" srcOrd="0" destOrd="0" presId="urn:microsoft.com/office/officeart/2008/layout/HorizontalMultiLevelHierarchy"/>
    <dgm:cxn modelId="{5632EF6A-F220-4DD2-9FA3-FA3BD11D0B4D}" type="presParOf" srcId="{4509FC28-ADA8-473C-92FF-4398C49220E6}" destId="{87DAE000-0B57-4F48-A81E-3D7DED0B38EA}" srcOrd="0" destOrd="0" presId="urn:microsoft.com/office/officeart/2008/layout/HorizontalMultiLevelHierarchy"/>
    <dgm:cxn modelId="{13FCAC60-F15A-45B1-A97B-C96B0E61C642}" type="presParOf" srcId="{8D259C90-D7E9-45C1-8FD8-F532E3CAA81B}" destId="{1B0A54D3-7A21-40B0-8B4E-F2A286DE45F8}" srcOrd="1" destOrd="0" presId="urn:microsoft.com/office/officeart/2008/layout/HorizontalMultiLevelHierarchy"/>
    <dgm:cxn modelId="{2A357832-51AE-4823-A0CF-3B9B7A301BBC}" type="presParOf" srcId="{1B0A54D3-7A21-40B0-8B4E-F2A286DE45F8}" destId="{04357603-E968-4DDE-8EAA-2C94F1EA53A2}" srcOrd="0" destOrd="0" presId="urn:microsoft.com/office/officeart/2008/layout/HorizontalMultiLevelHierarchy"/>
    <dgm:cxn modelId="{96CE5771-A9AB-4812-8ADD-D5B01E9A7EB0}" type="presParOf" srcId="{1B0A54D3-7A21-40B0-8B4E-F2A286DE45F8}" destId="{240961C9-4C24-4D62-BB1C-0A26C7295D99}" srcOrd="1" destOrd="0" presId="urn:microsoft.com/office/officeart/2008/layout/HorizontalMultiLevelHierarchy"/>
    <dgm:cxn modelId="{83FEE55A-CAE2-48C3-9D35-792525B5AF52}" type="presParOf" srcId="{8D259C90-D7E9-45C1-8FD8-F532E3CAA81B}" destId="{6169D2EE-0C44-475D-926D-29F8080A0EFD}" srcOrd="2" destOrd="0" presId="urn:microsoft.com/office/officeart/2008/layout/HorizontalMultiLevelHierarchy"/>
    <dgm:cxn modelId="{C7D420BF-D2B4-4EC8-A9CA-E1315FF622B7}" type="presParOf" srcId="{6169D2EE-0C44-475D-926D-29F8080A0EFD}" destId="{0129DEFA-174C-468C-B0B5-09400D0F1ED1}" srcOrd="0" destOrd="0" presId="urn:microsoft.com/office/officeart/2008/layout/HorizontalMultiLevelHierarchy"/>
    <dgm:cxn modelId="{274831A9-11AC-4E28-A4AB-672983F85C7D}" type="presParOf" srcId="{8D259C90-D7E9-45C1-8FD8-F532E3CAA81B}" destId="{29D48553-1621-4F5D-9A16-4701CC5CDA93}" srcOrd="3" destOrd="0" presId="urn:microsoft.com/office/officeart/2008/layout/HorizontalMultiLevelHierarchy"/>
    <dgm:cxn modelId="{AD528B60-ED7C-4AD7-A302-1107C36968E9}" type="presParOf" srcId="{29D48553-1621-4F5D-9A16-4701CC5CDA93}" destId="{5FA3A3E7-9C01-48B6-83EA-CE9B8CE2B7F5}" srcOrd="0" destOrd="0" presId="urn:microsoft.com/office/officeart/2008/layout/HorizontalMultiLevelHierarchy"/>
    <dgm:cxn modelId="{9432FD0B-F635-4E92-843C-543E9D722AF5}" type="presParOf" srcId="{29D48553-1621-4F5D-9A16-4701CC5CDA93}" destId="{9978896F-0CEC-457C-9B1F-7E1BC8995642}" srcOrd="1" destOrd="0" presId="urn:microsoft.com/office/officeart/2008/layout/HorizontalMultiLevelHierarchy"/>
    <dgm:cxn modelId="{2219E2DB-BA5F-4A53-B6A3-BB1DBCCD6F0E}" type="presParOf" srcId="{8D259C90-D7E9-45C1-8FD8-F532E3CAA81B}" destId="{839322FF-8542-4721-8300-D1D6B630A149}" srcOrd="4" destOrd="0" presId="urn:microsoft.com/office/officeart/2008/layout/HorizontalMultiLevelHierarchy"/>
    <dgm:cxn modelId="{9429853E-E312-45C6-8EB0-685F3ADF2E06}" type="presParOf" srcId="{839322FF-8542-4721-8300-D1D6B630A149}" destId="{5E013A26-87CD-4E2E-9A06-867FBA8C3F61}" srcOrd="0" destOrd="0" presId="urn:microsoft.com/office/officeart/2008/layout/HorizontalMultiLevelHierarchy"/>
    <dgm:cxn modelId="{850D7E69-4809-46DD-80BF-995176CD8DAF}" type="presParOf" srcId="{8D259C90-D7E9-45C1-8FD8-F532E3CAA81B}" destId="{BDA2BDFA-1C7D-4D07-B608-313CA5513396}" srcOrd="5" destOrd="0" presId="urn:microsoft.com/office/officeart/2008/layout/HorizontalMultiLevelHierarchy"/>
    <dgm:cxn modelId="{811C93E1-72E0-4580-B2E3-765C617353CF}" type="presParOf" srcId="{BDA2BDFA-1C7D-4D07-B608-313CA5513396}" destId="{D2D3671A-8FC4-4D44-8CF3-8391141A5E99}" srcOrd="0" destOrd="0" presId="urn:microsoft.com/office/officeart/2008/layout/HorizontalMultiLevelHierarchy"/>
    <dgm:cxn modelId="{35941B9F-0021-4809-9578-4A97D2EDB485}" type="presParOf" srcId="{BDA2BDFA-1C7D-4D07-B608-313CA5513396}" destId="{ABE5F23B-1225-4F77-9B3B-12AB8E340D4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849F99-C9CD-476E-8905-AD4CBF67234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B06A841-B8EE-47FF-BCC7-A389B6E2DCC8}">
      <dgm:prSet custT="1"/>
      <dgm:spPr/>
      <dgm:t>
        <a:bodyPr/>
        <a:lstStyle/>
        <a:p>
          <a:pPr algn="ctr"/>
          <a:r>
            <a:rPr lang="en-ZA" sz="1400" b="1" dirty="0"/>
            <a:t>ANALYSES OF 118 PETN ACCIDENTS IN 24 COUNTRIES (INFO FROM EIDAS)</a:t>
          </a:r>
          <a:endParaRPr lang="en-US" sz="1400" dirty="0"/>
        </a:p>
      </dgm:t>
    </dgm:pt>
    <dgm:pt modelId="{84EBDEB4-FC41-4426-B0BA-523A4066D538}" type="parTrans" cxnId="{0BCC2187-830A-473C-BA09-E3B21E33949B}">
      <dgm:prSet/>
      <dgm:spPr/>
      <dgm:t>
        <a:bodyPr/>
        <a:lstStyle/>
        <a:p>
          <a:endParaRPr lang="en-US" sz="2400"/>
        </a:p>
      </dgm:t>
    </dgm:pt>
    <dgm:pt modelId="{C04EA5ED-262C-4C6F-B45B-C11B2576442D}" type="sibTrans" cxnId="{0BCC2187-830A-473C-BA09-E3B21E33949B}">
      <dgm:prSet/>
      <dgm:spPr/>
      <dgm:t>
        <a:bodyPr/>
        <a:lstStyle/>
        <a:p>
          <a:endParaRPr lang="en-US" sz="2400"/>
        </a:p>
      </dgm:t>
    </dgm:pt>
    <dgm:pt modelId="{337F20BC-1A6F-4C0E-BAD2-BCC62C855591}">
      <dgm:prSet custT="1"/>
      <dgm:spPr/>
      <dgm:t>
        <a:bodyPr/>
        <a:lstStyle/>
        <a:p>
          <a:r>
            <a:rPr lang="en-ZA" sz="1100" b="1" dirty="0"/>
            <a:t>ACTIVITIES                                  NUMBER OF INCIDENTS</a:t>
          </a:r>
          <a:endParaRPr lang="en-US" sz="1100" dirty="0"/>
        </a:p>
      </dgm:t>
    </dgm:pt>
    <dgm:pt modelId="{EDEB618C-DCA0-4660-953B-0A125DE2648D}" type="parTrans" cxnId="{13E0BAD3-269F-4A8C-BE1A-3DB5507B0081}">
      <dgm:prSet/>
      <dgm:spPr/>
      <dgm:t>
        <a:bodyPr/>
        <a:lstStyle/>
        <a:p>
          <a:endParaRPr lang="en-US" sz="2400"/>
        </a:p>
      </dgm:t>
    </dgm:pt>
    <dgm:pt modelId="{EE8CC246-623A-4143-894A-80C1CD09FB3E}" type="sibTrans" cxnId="{13E0BAD3-269F-4A8C-BE1A-3DB5507B0081}">
      <dgm:prSet/>
      <dgm:spPr/>
      <dgm:t>
        <a:bodyPr/>
        <a:lstStyle/>
        <a:p>
          <a:endParaRPr lang="en-US" sz="2400"/>
        </a:p>
      </dgm:t>
    </dgm:pt>
    <dgm:pt modelId="{64C5C436-DED0-465D-A408-2BFFEB1AD29B}">
      <dgm:prSet custT="1"/>
      <dgm:spPr/>
      <dgm:t>
        <a:bodyPr/>
        <a:lstStyle/>
        <a:p>
          <a:r>
            <a:rPr lang="en-ZA" sz="1100" b="1" dirty="0"/>
            <a:t>DETONATOR PRESSING AREAS   		18</a:t>
          </a:r>
          <a:endParaRPr lang="en-US" sz="1100" dirty="0"/>
        </a:p>
      </dgm:t>
    </dgm:pt>
    <dgm:pt modelId="{88CAED30-4210-43FE-98D6-7D28AA7D8A5F}" type="parTrans" cxnId="{DC54AB77-4623-453A-8CE4-C98EE41311DC}">
      <dgm:prSet/>
      <dgm:spPr/>
      <dgm:t>
        <a:bodyPr/>
        <a:lstStyle/>
        <a:p>
          <a:endParaRPr lang="en-US" sz="2400"/>
        </a:p>
      </dgm:t>
    </dgm:pt>
    <dgm:pt modelId="{BE0E69E7-EDE3-4A11-8D5D-E3A215C6D0CB}" type="sibTrans" cxnId="{DC54AB77-4623-453A-8CE4-C98EE41311DC}">
      <dgm:prSet/>
      <dgm:spPr/>
      <dgm:t>
        <a:bodyPr/>
        <a:lstStyle/>
        <a:p>
          <a:endParaRPr lang="en-US" sz="2400"/>
        </a:p>
      </dgm:t>
    </dgm:pt>
    <dgm:pt modelId="{6B7A807D-D4FE-4D41-9FD8-B9282AE24173}">
      <dgm:prSet custT="1"/>
      <dgm:spPr/>
      <dgm:t>
        <a:bodyPr/>
        <a:lstStyle/>
        <a:p>
          <a:r>
            <a:rPr lang="en-ZA" sz="1100" b="1" dirty="0"/>
            <a:t>MAGAZINES					6</a:t>
          </a:r>
          <a:endParaRPr lang="en-US" sz="1100" dirty="0"/>
        </a:p>
      </dgm:t>
    </dgm:pt>
    <dgm:pt modelId="{E621422D-FD13-47EB-A68A-77CE00ECB2B0}" type="parTrans" cxnId="{718F13C7-4B0B-4C6E-A889-BA236CCF2F87}">
      <dgm:prSet/>
      <dgm:spPr/>
      <dgm:t>
        <a:bodyPr/>
        <a:lstStyle/>
        <a:p>
          <a:endParaRPr lang="en-US" sz="2400"/>
        </a:p>
      </dgm:t>
    </dgm:pt>
    <dgm:pt modelId="{DD97B31A-9218-4DD2-BBE6-7EA4D3872027}" type="sibTrans" cxnId="{718F13C7-4B0B-4C6E-A889-BA236CCF2F87}">
      <dgm:prSet/>
      <dgm:spPr/>
      <dgm:t>
        <a:bodyPr/>
        <a:lstStyle/>
        <a:p>
          <a:endParaRPr lang="en-US" sz="2400"/>
        </a:p>
      </dgm:t>
    </dgm:pt>
    <dgm:pt modelId="{69DE252D-0146-446C-916C-7E3518D2E171}">
      <dgm:prSet custT="1"/>
      <dgm:spPr/>
      <dgm:t>
        <a:bodyPr/>
        <a:lstStyle/>
        <a:p>
          <a:r>
            <a:rPr lang="en-ZA" sz="1100" b="1" dirty="0"/>
            <a:t>NITRATION  -INTERMEDIATE STORAGE		8   </a:t>
          </a:r>
          <a:endParaRPr lang="en-US" sz="1100" dirty="0"/>
        </a:p>
      </dgm:t>
    </dgm:pt>
    <dgm:pt modelId="{C7CAEF87-38F9-46EF-872D-1AF9D002CF4E}" type="parTrans" cxnId="{D4591CF8-6C64-46CB-AB20-D1194F8F5322}">
      <dgm:prSet/>
      <dgm:spPr/>
      <dgm:t>
        <a:bodyPr/>
        <a:lstStyle/>
        <a:p>
          <a:endParaRPr lang="en-US" sz="2400"/>
        </a:p>
      </dgm:t>
    </dgm:pt>
    <dgm:pt modelId="{72B29898-58F2-45A6-A251-F701688B3515}" type="sibTrans" cxnId="{D4591CF8-6C64-46CB-AB20-D1194F8F5322}">
      <dgm:prSet/>
      <dgm:spPr/>
      <dgm:t>
        <a:bodyPr/>
        <a:lstStyle/>
        <a:p>
          <a:endParaRPr lang="en-US" sz="2400"/>
        </a:p>
      </dgm:t>
    </dgm:pt>
    <dgm:pt modelId="{5E4244C0-835D-4FC3-B3A6-393826C64E60}">
      <dgm:prSet custT="1"/>
      <dgm:spPr/>
      <dgm:t>
        <a:bodyPr/>
        <a:lstStyle/>
        <a:p>
          <a:r>
            <a:rPr lang="en-ZA" sz="1100" b="1" dirty="0"/>
            <a:t>GRANULATION/RECRYSTALLISATION		4</a:t>
          </a:r>
          <a:endParaRPr lang="en-US" sz="1100" dirty="0"/>
        </a:p>
      </dgm:t>
    </dgm:pt>
    <dgm:pt modelId="{5180C253-6527-491D-9AD0-1BFC6E745551}" type="parTrans" cxnId="{DB7D7E39-A2B3-4C60-9727-7ECE373F9982}">
      <dgm:prSet/>
      <dgm:spPr/>
      <dgm:t>
        <a:bodyPr/>
        <a:lstStyle/>
        <a:p>
          <a:endParaRPr lang="en-US" sz="2400"/>
        </a:p>
      </dgm:t>
    </dgm:pt>
    <dgm:pt modelId="{C1CCE19C-8A17-4F05-A471-361F6B2D244B}" type="sibTrans" cxnId="{DB7D7E39-A2B3-4C60-9727-7ECE373F9982}">
      <dgm:prSet/>
      <dgm:spPr/>
      <dgm:t>
        <a:bodyPr/>
        <a:lstStyle/>
        <a:p>
          <a:endParaRPr lang="en-US" sz="2400"/>
        </a:p>
      </dgm:t>
    </dgm:pt>
    <dgm:pt modelId="{370BABA5-465A-4508-B667-8BD66435A52A}">
      <dgm:prSet custT="1"/>
      <dgm:spPr/>
      <dgm:t>
        <a:bodyPr/>
        <a:lstStyle/>
        <a:p>
          <a:r>
            <a:rPr lang="en-ZA" sz="1100" b="1" dirty="0"/>
            <a:t>ACETONE					4</a:t>
          </a:r>
          <a:endParaRPr lang="en-US" sz="1100" dirty="0"/>
        </a:p>
      </dgm:t>
    </dgm:pt>
    <dgm:pt modelId="{972F2D15-E351-4FA4-9B5D-FB13AA54BE63}" type="parTrans" cxnId="{EE761F38-000B-4BA3-A24C-36654F7F7EC4}">
      <dgm:prSet/>
      <dgm:spPr/>
      <dgm:t>
        <a:bodyPr/>
        <a:lstStyle/>
        <a:p>
          <a:endParaRPr lang="en-US" sz="2400"/>
        </a:p>
      </dgm:t>
    </dgm:pt>
    <dgm:pt modelId="{DE5B5DFD-0BCE-43AB-9054-80735B9A24EF}" type="sibTrans" cxnId="{EE761F38-000B-4BA3-A24C-36654F7F7EC4}">
      <dgm:prSet/>
      <dgm:spPr/>
      <dgm:t>
        <a:bodyPr/>
        <a:lstStyle/>
        <a:p>
          <a:endParaRPr lang="en-US" sz="2400"/>
        </a:p>
      </dgm:t>
    </dgm:pt>
    <dgm:pt modelId="{69FDD14C-0CD7-4F6A-9A5A-206333B29402}">
      <dgm:prSet custT="1"/>
      <dgm:spPr/>
      <dgm:t>
        <a:bodyPr/>
        <a:lstStyle/>
        <a:p>
          <a:r>
            <a:rPr lang="en-ZA" sz="1100" b="1" dirty="0"/>
            <a:t>DRYING					10</a:t>
          </a:r>
          <a:endParaRPr lang="en-US" sz="1100" dirty="0"/>
        </a:p>
      </dgm:t>
    </dgm:pt>
    <dgm:pt modelId="{EE3F1814-70CF-4F79-8771-8BB5DC04191E}" type="parTrans" cxnId="{4F9DEE02-550B-444D-9E0F-F11F8E482DC3}">
      <dgm:prSet/>
      <dgm:spPr/>
      <dgm:t>
        <a:bodyPr/>
        <a:lstStyle/>
        <a:p>
          <a:endParaRPr lang="en-US" sz="2400"/>
        </a:p>
      </dgm:t>
    </dgm:pt>
    <dgm:pt modelId="{882AFA1A-6785-4031-B056-5F4E3B6863CB}" type="sibTrans" cxnId="{4F9DEE02-550B-444D-9E0F-F11F8E482DC3}">
      <dgm:prSet/>
      <dgm:spPr/>
      <dgm:t>
        <a:bodyPr/>
        <a:lstStyle/>
        <a:p>
          <a:endParaRPr lang="en-US" sz="2400"/>
        </a:p>
      </dgm:t>
    </dgm:pt>
    <dgm:pt modelId="{F601E596-F03B-45CD-9104-DFC97F0ED9D0}">
      <dgm:prSet custT="1"/>
      <dgm:spPr/>
      <dgm:t>
        <a:bodyPr/>
        <a:lstStyle/>
        <a:p>
          <a:r>
            <a:rPr lang="en-ZA" sz="1100" b="1" dirty="0"/>
            <a:t>SPINNING 					13</a:t>
          </a:r>
          <a:endParaRPr lang="en-US" sz="1100" dirty="0"/>
        </a:p>
      </dgm:t>
    </dgm:pt>
    <dgm:pt modelId="{39876A8C-DB18-4424-946E-925711035FDE}" type="parTrans" cxnId="{0235A1F6-DBC5-4F6C-A968-AB7AB142C3B1}">
      <dgm:prSet/>
      <dgm:spPr/>
      <dgm:t>
        <a:bodyPr/>
        <a:lstStyle/>
        <a:p>
          <a:endParaRPr lang="en-US" sz="2400"/>
        </a:p>
      </dgm:t>
    </dgm:pt>
    <dgm:pt modelId="{A97D5D1E-BD31-47DA-9381-4D01CE925983}" type="sibTrans" cxnId="{0235A1F6-DBC5-4F6C-A968-AB7AB142C3B1}">
      <dgm:prSet/>
      <dgm:spPr/>
      <dgm:t>
        <a:bodyPr/>
        <a:lstStyle/>
        <a:p>
          <a:endParaRPr lang="en-US" sz="2400"/>
        </a:p>
      </dgm:t>
    </dgm:pt>
    <dgm:pt modelId="{B39907C5-6E2A-411A-BF8A-6A656185D948}">
      <dgm:prSet custT="1"/>
      <dgm:spPr/>
      <dgm:t>
        <a:bodyPr/>
        <a:lstStyle/>
        <a:p>
          <a:r>
            <a:rPr lang="en-ZA" sz="1100" b="1" dirty="0"/>
            <a:t>BURNING GROUND 				6</a:t>
          </a:r>
          <a:endParaRPr lang="en-US" sz="1100" dirty="0"/>
        </a:p>
      </dgm:t>
    </dgm:pt>
    <dgm:pt modelId="{812BB31E-43D4-4868-BF3F-D520EE7F6684}" type="parTrans" cxnId="{83DF952C-1F5B-485B-B36E-E47600CC8082}">
      <dgm:prSet/>
      <dgm:spPr/>
      <dgm:t>
        <a:bodyPr/>
        <a:lstStyle/>
        <a:p>
          <a:endParaRPr lang="en-US" sz="2400"/>
        </a:p>
      </dgm:t>
    </dgm:pt>
    <dgm:pt modelId="{6B152248-F0C3-41B1-9113-A00CFA63BC52}" type="sibTrans" cxnId="{83DF952C-1F5B-485B-B36E-E47600CC8082}">
      <dgm:prSet/>
      <dgm:spPr/>
      <dgm:t>
        <a:bodyPr/>
        <a:lstStyle/>
        <a:p>
          <a:endParaRPr lang="en-US" sz="2400"/>
        </a:p>
      </dgm:t>
    </dgm:pt>
    <dgm:pt modelId="{FA1696B9-ECD6-4EE4-ACCA-5D3D2D7D9A8F}">
      <dgm:prSet custT="1"/>
      <dgm:spPr/>
      <dgm:t>
        <a:bodyPr/>
        <a:lstStyle/>
        <a:p>
          <a:r>
            <a:rPr lang="en-ZA" sz="1100" b="1" dirty="0"/>
            <a:t>BOOSTERS					4</a:t>
          </a:r>
          <a:endParaRPr lang="en-US" sz="1100" dirty="0"/>
        </a:p>
      </dgm:t>
    </dgm:pt>
    <dgm:pt modelId="{538FD780-1CC9-4F72-BF47-874F17C4F795}" type="parTrans" cxnId="{B7267303-35B3-47DD-9146-B29F0A3DB4BA}">
      <dgm:prSet/>
      <dgm:spPr/>
      <dgm:t>
        <a:bodyPr/>
        <a:lstStyle/>
        <a:p>
          <a:endParaRPr lang="en-US" sz="2400"/>
        </a:p>
      </dgm:t>
    </dgm:pt>
    <dgm:pt modelId="{A0C11F5D-A72D-4C17-AE2E-63F60D0BA766}" type="sibTrans" cxnId="{B7267303-35B3-47DD-9146-B29F0A3DB4BA}">
      <dgm:prSet/>
      <dgm:spPr/>
      <dgm:t>
        <a:bodyPr/>
        <a:lstStyle/>
        <a:p>
          <a:endParaRPr lang="en-US" sz="2400"/>
        </a:p>
      </dgm:t>
    </dgm:pt>
    <dgm:pt modelId="{35610A8D-561B-448F-B161-25473602BE02}">
      <dgm:prSet custT="1"/>
      <dgm:spPr/>
      <dgm:t>
        <a:bodyPr/>
        <a:lstStyle/>
        <a:p>
          <a:r>
            <a:rPr lang="en-ZA" sz="1100" b="1" dirty="0"/>
            <a:t>IMPACT/FRICTION (HAMMER+CHISEL)		6</a:t>
          </a:r>
          <a:endParaRPr lang="en-US" sz="1100" dirty="0"/>
        </a:p>
      </dgm:t>
    </dgm:pt>
    <dgm:pt modelId="{778A6BB3-9A29-4A5F-A83A-37EA0CCD7B4E}" type="parTrans" cxnId="{092E31A8-91FE-48FA-8932-19180D0D7542}">
      <dgm:prSet/>
      <dgm:spPr/>
      <dgm:t>
        <a:bodyPr/>
        <a:lstStyle/>
        <a:p>
          <a:endParaRPr lang="en-US" sz="2400"/>
        </a:p>
      </dgm:t>
    </dgm:pt>
    <dgm:pt modelId="{70206B63-F224-4D75-936B-3312EEB3F70C}" type="sibTrans" cxnId="{092E31A8-91FE-48FA-8932-19180D0D7542}">
      <dgm:prSet/>
      <dgm:spPr/>
      <dgm:t>
        <a:bodyPr/>
        <a:lstStyle/>
        <a:p>
          <a:endParaRPr lang="en-US" sz="2400"/>
        </a:p>
      </dgm:t>
    </dgm:pt>
    <dgm:pt modelId="{40520168-50B2-4828-9A72-4EAE5E98E5D7}">
      <dgm:prSet custT="1"/>
      <dgm:spPr/>
      <dgm:t>
        <a:bodyPr/>
        <a:lstStyle/>
        <a:p>
          <a:r>
            <a:rPr lang="en-ZA" sz="1100" b="1" dirty="0"/>
            <a:t>WELDING 			</a:t>
          </a:r>
          <a:endParaRPr lang="en-US" sz="1100" dirty="0"/>
        </a:p>
      </dgm:t>
    </dgm:pt>
    <dgm:pt modelId="{B085FBAA-E033-493B-8D10-7ABE75F9CEA7}" type="parTrans" cxnId="{0583AA40-6327-405B-80C0-E6D3D11624FA}">
      <dgm:prSet/>
      <dgm:spPr/>
      <dgm:t>
        <a:bodyPr/>
        <a:lstStyle/>
        <a:p>
          <a:endParaRPr lang="en-US" sz="2400"/>
        </a:p>
      </dgm:t>
    </dgm:pt>
    <dgm:pt modelId="{F3DB1BED-041A-4F80-92D6-E72D219BAE3F}" type="sibTrans" cxnId="{0583AA40-6327-405B-80C0-E6D3D11624FA}">
      <dgm:prSet/>
      <dgm:spPr/>
      <dgm:t>
        <a:bodyPr/>
        <a:lstStyle/>
        <a:p>
          <a:endParaRPr lang="en-US" sz="2400"/>
        </a:p>
      </dgm:t>
    </dgm:pt>
    <dgm:pt modelId="{7102EF89-A337-436C-8421-45759C909BE4}">
      <dgm:prSet custT="1"/>
      <dgm:spPr/>
      <dgm:t>
        <a:bodyPr/>
        <a:lstStyle/>
        <a:p>
          <a:r>
            <a:rPr lang="en-ZA" sz="1100" b="1" dirty="0"/>
            <a:t>THERE WERE 23 FATALITIES,18 INJURIES AND  EXTENSIVE DAMAGE TO MANY BUILDINGS</a:t>
          </a:r>
          <a:endParaRPr lang="en-US" sz="1100" dirty="0"/>
        </a:p>
      </dgm:t>
    </dgm:pt>
    <dgm:pt modelId="{5A20272F-7CD9-401B-8875-4C2BCD4109C1}" type="parTrans" cxnId="{8674A319-96AC-486E-8C91-9FCC309C93CB}">
      <dgm:prSet/>
      <dgm:spPr/>
      <dgm:t>
        <a:bodyPr/>
        <a:lstStyle/>
        <a:p>
          <a:endParaRPr lang="en-US" sz="2400"/>
        </a:p>
      </dgm:t>
    </dgm:pt>
    <dgm:pt modelId="{5B2129CA-FF0E-42D0-9F6D-CF9D62BAE80A}" type="sibTrans" cxnId="{8674A319-96AC-486E-8C91-9FCC309C93CB}">
      <dgm:prSet/>
      <dgm:spPr/>
      <dgm:t>
        <a:bodyPr/>
        <a:lstStyle/>
        <a:p>
          <a:endParaRPr lang="en-US" sz="2400"/>
        </a:p>
      </dgm:t>
    </dgm:pt>
    <dgm:pt modelId="{4DF6C305-FE49-4C25-BA46-4EF0CC7D4A43}">
      <dgm:prSet custT="1"/>
      <dgm:spPr/>
      <dgm:t>
        <a:bodyPr/>
        <a:lstStyle/>
        <a:p>
          <a:r>
            <a:rPr lang="en-ZA" sz="1100" b="1" dirty="0"/>
            <a:t>EXTRUSION 					9</a:t>
          </a:r>
          <a:endParaRPr lang="en-US" sz="1100" dirty="0"/>
        </a:p>
      </dgm:t>
    </dgm:pt>
    <dgm:pt modelId="{76E40450-746E-4FAF-BFBC-7108E1D7B7B0}" type="parTrans" cxnId="{86828C28-9E1A-4CDF-9A2B-5D699030D795}">
      <dgm:prSet/>
      <dgm:spPr/>
      <dgm:t>
        <a:bodyPr/>
        <a:lstStyle/>
        <a:p>
          <a:endParaRPr lang="en-US" sz="2000"/>
        </a:p>
      </dgm:t>
    </dgm:pt>
    <dgm:pt modelId="{AFEDE207-E909-4BE6-BF93-5072FF0DB207}" type="sibTrans" cxnId="{86828C28-9E1A-4CDF-9A2B-5D699030D795}">
      <dgm:prSet/>
      <dgm:spPr/>
      <dgm:t>
        <a:bodyPr/>
        <a:lstStyle/>
        <a:p>
          <a:endParaRPr lang="en-US" sz="2000"/>
        </a:p>
      </dgm:t>
    </dgm:pt>
    <dgm:pt modelId="{CEE8DAB9-3838-42A5-8E71-78BF08D4F185}">
      <dgm:prSet custT="1"/>
      <dgm:spPr/>
      <dgm:t>
        <a:bodyPr/>
        <a:lstStyle/>
        <a:p>
          <a:r>
            <a:rPr lang="en-ZA" sz="1100" b="1" dirty="0"/>
            <a:t>OTHER 					22</a:t>
          </a:r>
          <a:endParaRPr lang="en-US" sz="1100" dirty="0"/>
        </a:p>
      </dgm:t>
    </dgm:pt>
    <dgm:pt modelId="{A2A0C735-3562-452C-9E36-AB9B9E6F995A}" type="parTrans" cxnId="{502CA91D-6288-4FAF-8556-AF92BBF0FC85}">
      <dgm:prSet/>
      <dgm:spPr/>
      <dgm:t>
        <a:bodyPr/>
        <a:lstStyle/>
        <a:p>
          <a:endParaRPr lang="en-US" sz="2000"/>
        </a:p>
      </dgm:t>
    </dgm:pt>
    <dgm:pt modelId="{0F8D7678-1601-4E56-B5EF-0835F0798029}" type="sibTrans" cxnId="{502CA91D-6288-4FAF-8556-AF92BBF0FC85}">
      <dgm:prSet/>
      <dgm:spPr/>
      <dgm:t>
        <a:bodyPr/>
        <a:lstStyle/>
        <a:p>
          <a:endParaRPr lang="en-US" sz="2000"/>
        </a:p>
      </dgm:t>
    </dgm:pt>
    <dgm:pt modelId="{14E1A733-3617-48DE-A35F-EA3A49419ECF}">
      <dgm:prSet custT="1"/>
      <dgm:spPr/>
      <dgm:t>
        <a:bodyPr/>
        <a:lstStyle/>
        <a:p>
          <a:r>
            <a:rPr lang="en-ZA" sz="1100" b="1" dirty="0"/>
            <a:t>ELECTRICAL AND THERMOSTATS 		6</a:t>
          </a:r>
          <a:endParaRPr lang="en-US" sz="1100" dirty="0"/>
        </a:p>
      </dgm:t>
    </dgm:pt>
    <dgm:pt modelId="{1E3ABCB2-58BF-4BEF-8577-DD5622199E78}" type="sibTrans" cxnId="{7E8392AD-24C2-4509-9729-ADBB2171864B}">
      <dgm:prSet/>
      <dgm:spPr/>
      <dgm:t>
        <a:bodyPr/>
        <a:lstStyle/>
        <a:p>
          <a:endParaRPr lang="en-US" sz="2000"/>
        </a:p>
      </dgm:t>
    </dgm:pt>
    <dgm:pt modelId="{B324BBFC-EF7C-43E4-83C7-76B135935E25}" type="parTrans" cxnId="{7E8392AD-24C2-4509-9729-ADBB2171864B}">
      <dgm:prSet/>
      <dgm:spPr/>
      <dgm:t>
        <a:bodyPr/>
        <a:lstStyle/>
        <a:p>
          <a:endParaRPr lang="en-US" sz="2000"/>
        </a:p>
      </dgm:t>
    </dgm:pt>
    <dgm:pt modelId="{DE990161-C081-47F3-99D8-F4B6A9B4CF72}" type="pres">
      <dgm:prSet presAssocID="{28849F99-C9CD-476E-8905-AD4CBF67234D}" presName="linear" presStyleCnt="0">
        <dgm:presLayoutVars>
          <dgm:animLvl val="lvl"/>
          <dgm:resizeHandles val="exact"/>
        </dgm:presLayoutVars>
      </dgm:prSet>
      <dgm:spPr/>
      <dgm:t>
        <a:bodyPr/>
        <a:lstStyle/>
        <a:p>
          <a:endParaRPr lang="en-US"/>
        </a:p>
      </dgm:t>
    </dgm:pt>
    <dgm:pt modelId="{337188EB-365C-4768-89E4-FC827B6A49FA}" type="pres">
      <dgm:prSet presAssocID="{6B06A841-B8EE-47FF-BCC7-A389B6E2DCC8}" presName="parentText" presStyleLbl="node1" presStyleIdx="0" presStyleCnt="1" custLinFactNeighborX="-425" custLinFactNeighborY="-11453">
        <dgm:presLayoutVars>
          <dgm:chMax val="0"/>
          <dgm:bulletEnabled val="1"/>
        </dgm:presLayoutVars>
      </dgm:prSet>
      <dgm:spPr/>
      <dgm:t>
        <a:bodyPr/>
        <a:lstStyle/>
        <a:p>
          <a:endParaRPr lang="en-US"/>
        </a:p>
      </dgm:t>
    </dgm:pt>
    <dgm:pt modelId="{151C21EF-7647-4F1E-91AC-F5630D33AC18}" type="pres">
      <dgm:prSet presAssocID="{6B06A841-B8EE-47FF-BCC7-A389B6E2DCC8}" presName="childText" presStyleLbl="revTx" presStyleIdx="0" presStyleCnt="1">
        <dgm:presLayoutVars>
          <dgm:bulletEnabled val="1"/>
        </dgm:presLayoutVars>
      </dgm:prSet>
      <dgm:spPr/>
      <dgm:t>
        <a:bodyPr/>
        <a:lstStyle/>
        <a:p>
          <a:endParaRPr lang="en-US"/>
        </a:p>
      </dgm:t>
    </dgm:pt>
  </dgm:ptLst>
  <dgm:cxnLst>
    <dgm:cxn modelId="{FBC6A452-A8FE-48CC-85EF-8B25E89F4A3F}" type="presOf" srcId="{B39907C5-6E2A-411A-BF8A-6A656185D948}" destId="{151C21EF-7647-4F1E-91AC-F5630D33AC18}" srcOrd="0" destOrd="9" presId="urn:microsoft.com/office/officeart/2005/8/layout/vList2"/>
    <dgm:cxn modelId="{502CA91D-6288-4FAF-8556-AF92BBF0FC85}" srcId="{337F20BC-1A6F-4C0E-BAD2-BCC62C855591}" destId="{CEE8DAB9-3838-42A5-8E71-78BF08D4F185}" srcOrd="13" destOrd="0" parTransId="{A2A0C735-3562-452C-9E36-AB9B9E6F995A}" sibTransId="{0F8D7678-1601-4E56-B5EF-0835F0798029}"/>
    <dgm:cxn modelId="{718F13C7-4B0B-4C6E-A889-BA236CCF2F87}" srcId="{337F20BC-1A6F-4C0E-BAD2-BCC62C855591}" destId="{6B7A807D-D4FE-4D41-9FD8-B9282AE24173}" srcOrd="1" destOrd="0" parTransId="{E621422D-FD13-47EB-A68A-77CE00ECB2B0}" sibTransId="{DD97B31A-9218-4DD2-BBE6-7EA4D3872027}"/>
    <dgm:cxn modelId="{5DDE26EC-4900-42D1-B9A6-DD7F6C1D82C3}" type="presOf" srcId="{64C5C436-DED0-465D-A408-2BFFEB1AD29B}" destId="{151C21EF-7647-4F1E-91AC-F5630D33AC18}" srcOrd="0" destOrd="1" presId="urn:microsoft.com/office/officeart/2005/8/layout/vList2"/>
    <dgm:cxn modelId="{53CE35D3-2983-4AB5-BF25-5D6ED62845BB}" type="presOf" srcId="{69FDD14C-0CD7-4F6A-9A5A-206333B29402}" destId="{151C21EF-7647-4F1E-91AC-F5630D33AC18}" srcOrd="0" destOrd="6" presId="urn:microsoft.com/office/officeart/2005/8/layout/vList2"/>
    <dgm:cxn modelId="{B7267303-35B3-47DD-9146-B29F0A3DB4BA}" srcId="{337F20BC-1A6F-4C0E-BAD2-BCC62C855591}" destId="{FA1696B9-ECD6-4EE4-ACCA-5D3D2D7D9A8F}" srcOrd="9" destOrd="0" parTransId="{538FD780-1CC9-4F72-BF47-874F17C4F795}" sibTransId="{A0C11F5D-A72D-4C17-AE2E-63F60D0BA766}"/>
    <dgm:cxn modelId="{092E31A8-91FE-48FA-8932-19180D0D7542}" srcId="{337F20BC-1A6F-4C0E-BAD2-BCC62C855591}" destId="{35610A8D-561B-448F-B161-25473602BE02}" srcOrd="10" destOrd="0" parTransId="{778A6BB3-9A29-4A5F-A83A-37EA0CCD7B4E}" sibTransId="{70206B63-F224-4D75-936B-3312EEB3F70C}"/>
    <dgm:cxn modelId="{FE8A0BDE-D8AA-4BED-83A8-3AA3E24A971D}" type="presOf" srcId="{337F20BC-1A6F-4C0E-BAD2-BCC62C855591}" destId="{151C21EF-7647-4F1E-91AC-F5630D33AC18}" srcOrd="0" destOrd="0" presId="urn:microsoft.com/office/officeart/2005/8/layout/vList2"/>
    <dgm:cxn modelId="{21309DE1-09A5-4DDE-B91C-FCBC218AAE95}" type="presOf" srcId="{6B06A841-B8EE-47FF-BCC7-A389B6E2DCC8}" destId="{337188EB-365C-4768-89E4-FC827B6A49FA}" srcOrd="0" destOrd="0" presId="urn:microsoft.com/office/officeart/2005/8/layout/vList2"/>
    <dgm:cxn modelId="{36C3EFB9-ACBE-4FD8-8A52-D990A6340CC7}" type="presOf" srcId="{CEE8DAB9-3838-42A5-8E71-78BF08D4F185}" destId="{151C21EF-7647-4F1E-91AC-F5630D33AC18}" srcOrd="0" destOrd="14" presId="urn:microsoft.com/office/officeart/2005/8/layout/vList2"/>
    <dgm:cxn modelId="{D4591CF8-6C64-46CB-AB20-D1194F8F5322}" srcId="{337F20BC-1A6F-4C0E-BAD2-BCC62C855591}" destId="{69DE252D-0146-446C-916C-7E3518D2E171}" srcOrd="2" destOrd="0" parTransId="{C7CAEF87-38F9-46EF-872D-1AF9D002CF4E}" sibTransId="{72B29898-58F2-45A6-A251-F701688B3515}"/>
    <dgm:cxn modelId="{1BADEB33-C95B-4E53-8A50-89CB555F06F4}" type="presOf" srcId="{35610A8D-561B-448F-B161-25473602BE02}" destId="{151C21EF-7647-4F1E-91AC-F5630D33AC18}" srcOrd="0" destOrd="11" presId="urn:microsoft.com/office/officeart/2005/8/layout/vList2"/>
    <dgm:cxn modelId="{4E852660-EF34-485F-8D5B-23DC6EDB1532}" type="presOf" srcId="{5E4244C0-835D-4FC3-B3A6-393826C64E60}" destId="{151C21EF-7647-4F1E-91AC-F5630D33AC18}" srcOrd="0" destOrd="4" presId="urn:microsoft.com/office/officeart/2005/8/layout/vList2"/>
    <dgm:cxn modelId="{DB7D7E39-A2B3-4C60-9727-7ECE373F9982}" srcId="{337F20BC-1A6F-4C0E-BAD2-BCC62C855591}" destId="{5E4244C0-835D-4FC3-B3A6-393826C64E60}" srcOrd="3" destOrd="0" parTransId="{5180C253-6527-491D-9AD0-1BFC6E745551}" sibTransId="{C1CCE19C-8A17-4F05-A471-361F6B2D244B}"/>
    <dgm:cxn modelId="{0115F27C-D661-4214-B9EC-4D46198ACD0A}" type="presOf" srcId="{4DF6C305-FE49-4C25-BA46-4EF0CC7D4A43}" destId="{151C21EF-7647-4F1E-91AC-F5630D33AC18}" srcOrd="0" destOrd="7" presId="urn:microsoft.com/office/officeart/2005/8/layout/vList2"/>
    <dgm:cxn modelId="{EB8D6D2F-8823-4188-A538-F90023F211F4}" type="presOf" srcId="{40520168-50B2-4828-9A72-4EAE5E98E5D7}" destId="{151C21EF-7647-4F1E-91AC-F5630D33AC18}" srcOrd="0" destOrd="12" presId="urn:microsoft.com/office/officeart/2005/8/layout/vList2"/>
    <dgm:cxn modelId="{745B352B-9657-4503-B98D-DA9B654A3007}" type="presOf" srcId="{F601E596-F03B-45CD-9104-DFC97F0ED9D0}" destId="{151C21EF-7647-4F1E-91AC-F5630D33AC18}" srcOrd="0" destOrd="8" presId="urn:microsoft.com/office/officeart/2005/8/layout/vList2"/>
    <dgm:cxn modelId="{37BA4F57-E0CF-41E9-8F5A-4D7E391E4532}" type="presOf" srcId="{14E1A733-3617-48DE-A35F-EA3A49419ECF}" destId="{151C21EF-7647-4F1E-91AC-F5630D33AC18}" srcOrd="0" destOrd="13" presId="urn:microsoft.com/office/officeart/2005/8/layout/vList2"/>
    <dgm:cxn modelId="{83DF952C-1F5B-485B-B36E-E47600CC8082}" srcId="{337F20BC-1A6F-4C0E-BAD2-BCC62C855591}" destId="{B39907C5-6E2A-411A-BF8A-6A656185D948}" srcOrd="8" destOrd="0" parTransId="{812BB31E-43D4-4868-BF3F-D520EE7F6684}" sibTransId="{6B152248-F0C3-41B1-9113-A00CFA63BC52}"/>
    <dgm:cxn modelId="{08CEBD9B-413B-47A0-9EDF-B9C47C5C7506}" type="presOf" srcId="{6B7A807D-D4FE-4D41-9FD8-B9282AE24173}" destId="{151C21EF-7647-4F1E-91AC-F5630D33AC18}" srcOrd="0" destOrd="2" presId="urn:microsoft.com/office/officeart/2005/8/layout/vList2"/>
    <dgm:cxn modelId="{0BCC2187-830A-473C-BA09-E3B21E33949B}" srcId="{28849F99-C9CD-476E-8905-AD4CBF67234D}" destId="{6B06A841-B8EE-47FF-BCC7-A389B6E2DCC8}" srcOrd="0" destOrd="0" parTransId="{84EBDEB4-FC41-4426-B0BA-523A4066D538}" sibTransId="{C04EA5ED-262C-4C6F-B45B-C11B2576442D}"/>
    <dgm:cxn modelId="{EE761F38-000B-4BA3-A24C-36654F7F7EC4}" srcId="{337F20BC-1A6F-4C0E-BAD2-BCC62C855591}" destId="{370BABA5-465A-4508-B667-8BD66435A52A}" srcOrd="4" destOrd="0" parTransId="{972F2D15-E351-4FA4-9B5D-FB13AA54BE63}" sibTransId="{DE5B5DFD-0BCE-43AB-9054-80735B9A24EF}"/>
    <dgm:cxn modelId="{13E0BAD3-269F-4A8C-BE1A-3DB5507B0081}" srcId="{6B06A841-B8EE-47FF-BCC7-A389B6E2DCC8}" destId="{337F20BC-1A6F-4C0E-BAD2-BCC62C855591}" srcOrd="0" destOrd="0" parTransId="{EDEB618C-DCA0-4660-953B-0A125DE2648D}" sibTransId="{EE8CC246-623A-4143-894A-80C1CD09FB3E}"/>
    <dgm:cxn modelId="{33A4778F-BA20-4087-BAE6-76EDDA2FA182}" type="presOf" srcId="{69DE252D-0146-446C-916C-7E3518D2E171}" destId="{151C21EF-7647-4F1E-91AC-F5630D33AC18}" srcOrd="0" destOrd="3" presId="urn:microsoft.com/office/officeart/2005/8/layout/vList2"/>
    <dgm:cxn modelId="{86828C28-9E1A-4CDF-9A2B-5D699030D795}" srcId="{337F20BC-1A6F-4C0E-BAD2-BCC62C855591}" destId="{4DF6C305-FE49-4C25-BA46-4EF0CC7D4A43}" srcOrd="6" destOrd="0" parTransId="{76E40450-746E-4FAF-BFBC-7108E1D7B7B0}" sibTransId="{AFEDE207-E909-4BE6-BF93-5072FF0DB207}"/>
    <dgm:cxn modelId="{DC54AB77-4623-453A-8CE4-C98EE41311DC}" srcId="{337F20BC-1A6F-4C0E-BAD2-BCC62C855591}" destId="{64C5C436-DED0-465D-A408-2BFFEB1AD29B}" srcOrd="0" destOrd="0" parTransId="{88CAED30-4210-43FE-98D6-7D28AA7D8A5F}" sibTransId="{BE0E69E7-EDE3-4A11-8D5D-E3A215C6D0CB}"/>
    <dgm:cxn modelId="{5B903FB5-1769-465F-96BB-B49C92508FFE}" type="presOf" srcId="{370BABA5-465A-4508-B667-8BD66435A52A}" destId="{151C21EF-7647-4F1E-91AC-F5630D33AC18}" srcOrd="0" destOrd="5" presId="urn:microsoft.com/office/officeart/2005/8/layout/vList2"/>
    <dgm:cxn modelId="{9A88CC36-5102-4AF5-ACC2-ED1BFF3A9E5A}" type="presOf" srcId="{FA1696B9-ECD6-4EE4-ACCA-5D3D2D7D9A8F}" destId="{151C21EF-7647-4F1E-91AC-F5630D33AC18}" srcOrd="0" destOrd="10" presId="urn:microsoft.com/office/officeart/2005/8/layout/vList2"/>
    <dgm:cxn modelId="{0235A1F6-DBC5-4F6C-A968-AB7AB142C3B1}" srcId="{337F20BC-1A6F-4C0E-BAD2-BCC62C855591}" destId="{F601E596-F03B-45CD-9104-DFC97F0ED9D0}" srcOrd="7" destOrd="0" parTransId="{39876A8C-DB18-4424-946E-925711035FDE}" sibTransId="{A97D5D1E-BD31-47DA-9381-4D01CE925983}"/>
    <dgm:cxn modelId="{8F338881-452B-410C-B3B4-EF22C31BDC7B}" type="presOf" srcId="{28849F99-C9CD-476E-8905-AD4CBF67234D}" destId="{DE990161-C081-47F3-99D8-F4B6A9B4CF72}" srcOrd="0" destOrd="0" presId="urn:microsoft.com/office/officeart/2005/8/layout/vList2"/>
    <dgm:cxn modelId="{0583AA40-6327-405B-80C0-E6D3D11624FA}" srcId="{337F20BC-1A6F-4C0E-BAD2-BCC62C855591}" destId="{40520168-50B2-4828-9A72-4EAE5E98E5D7}" srcOrd="11" destOrd="0" parTransId="{B085FBAA-E033-493B-8D10-7ABE75F9CEA7}" sibTransId="{F3DB1BED-041A-4F80-92D6-E72D219BAE3F}"/>
    <dgm:cxn modelId="{8674A319-96AC-486E-8C91-9FCC309C93CB}" srcId="{6B06A841-B8EE-47FF-BCC7-A389B6E2DCC8}" destId="{7102EF89-A337-436C-8421-45759C909BE4}" srcOrd="1" destOrd="0" parTransId="{5A20272F-7CD9-401B-8875-4C2BCD4109C1}" sibTransId="{5B2129CA-FF0E-42D0-9F6D-CF9D62BAE80A}"/>
    <dgm:cxn modelId="{4F9DEE02-550B-444D-9E0F-F11F8E482DC3}" srcId="{337F20BC-1A6F-4C0E-BAD2-BCC62C855591}" destId="{69FDD14C-0CD7-4F6A-9A5A-206333B29402}" srcOrd="5" destOrd="0" parTransId="{EE3F1814-70CF-4F79-8771-8BB5DC04191E}" sibTransId="{882AFA1A-6785-4031-B056-5F4E3B6863CB}"/>
    <dgm:cxn modelId="{746CD6E9-2B95-4F3E-95D2-26AD8CB24E0D}" type="presOf" srcId="{7102EF89-A337-436C-8421-45759C909BE4}" destId="{151C21EF-7647-4F1E-91AC-F5630D33AC18}" srcOrd="0" destOrd="15" presId="urn:microsoft.com/office/officeart/2005/8/layout/vList2"/>
    <dgm:cxn modelId="{7E8392AD-24C2-4509-9729-ADBB2171864B}" srcId="{337F20BC-1A6F-4C0E-BAD2-BCC62C855591}" destId="{14E1A733-3617-48DE-A35F-EA3A49419ECF}" srcOrd="12" destOrd="0" parTransId="{B324BBFC-EF7C-43E4-83C7-76B135935E25}" sibTransId="{1E3ABCB2-58BF-4BEF-8577-DD5622199E78}"/>
    <dgm:cxn modelId="{50060EB1-B095-4198-AFA2-617243113F7D}" type="presParOf" srcId="{DE990161-C081-47F3-99D8-F4B6A9B4CF72}" destId="{337188EB-365C-4768-89E4-FC827B6A49FA}" srcOrd="0" destOrd="0" presId="urn:microsoft.com/office/officeart/2005/8/layout/vList2"/>
    <dgm:cxn modelId="{8C9D980E-2429-493D-9B08-65309F55C2F9}" type="presParOf" srcId="{DE990161-C081-47F3-99D8-F4B6A9B4CF72}" destId="{151C21EF-7647-4F1E-91AC-F5630D33AC1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322FF-8542-4721-8300-D1D6B630A149}">
      <dsp:nvSpPr>
        <dsp:cNvPr id="0" name=""/>
        <dsp:cNvSpPr/>
      </dsp:nvSpPr>
      <dsp:spPr>
        <a:xfrm>
          <a:off x="6764868" y="5069632"/>
          <a:ext cx="283175" cy="539587"/>
        </a:xfrm>
        <a:custGeom>
          <a:avLst/>
          <a:gdLst/>
          <a:ahLst/>
          <a:cxnLst/>
          <a:rect l="0" t="0" r="0" b="0"/>
          <a:pathLst>
            <a:path>
              <a:moveTo>
                <a:pt x="0" y="0"/>
              </a:moveTo>
              <a:lnTo>
                <a:pt x="141587" y="0"/>
              </a:lnTo>
              <a:lnTo>
                <a:pt x="141587" y="539587"/>
              </a:lnTo>
              <a:lnTo>
                <a:pt x="283175" y="5395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6891221" y="5324191"/>
        <a:ext cx="30468" cy="30468"/>
      </dsp:txXfrm>
    </dsp:sp>
    <dsp:sp modelId="{6169D2EE-0C44-475D-926D-29F8080A0EFD}">
      <dsp:nvSpPr>
        <dsp:cNvPr id="0" name=""/>
        <dsp:cNvSpPr/>
      </dsp:nvSpPr>
      <dsp:spPr>
        <a:xfrm>
          <a:off x="6764868" y="5023912"/>
          <a:ext cx="283175" cy="91440"/>
        </a:xfrm>
        <a:custGeom>
          <a:avLst/>
          <a:gdLst/>
          <a:ahLst/>
          <a:cxnLst/>
          <a:rect l="0" t="0" r="0" b="0"/>
          <a:pathLst>
            <a:path>
              <a:moveTo>
                <a:pt x="0" y="45720"/>
              </a:moveTo>
              <a:lnTo>
                <a:pt x="28317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6899376" y="5062552"/>
        <a:ext cx="14158" cy="14158"/>
      </dsp:txXfrm>
    </dsp:sp>
    <dsp:sp modelId="{4509FC28-ADA8-473C-92FF-4398C49220E6}">
      <dsp:nvSpPr>
        <dsp:cNvPr id="0" name=""/>
        <dsp:cNvSpPr/>
      </dsp:nvSpPr>
      <dsp:spPr>
        <a:xfrm>
          <a:off x="6764868" y="4530044"/>
          <a:ext cx="283175" cy="539587"/>
        </a:xfrm>
        <a:custGeom>
          <a:avLst/>
          <a:gdLst/>
          <a:ahLst/>
          <a:cxnLst/>
          <a:rect l="0" t="0" r="0" b="0"/>
          <a:pathLst>
            <a:path>
              <a:moveTo>
                <a:pt x="0" y="539587"/>
              </a:moveTo>
              <a:lnTo>
                <a:pt x="141587" y="539587"/>
              </a:lnTo>
              <a:lnTo>
                <a:pt x="141587" y="0"/>
              </a:lnTo>
              <a:lnTo>
                <a:pt x="283175"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6891221" y="4784603"/>
        <a:ext cx="30468" cy="30468"/>
      </dsp:txXfrm>
    </dsp:sp>
    <dsp:sp modelId="{6BCD2A13-1F72-4B39-B848-62E29B3B2197}">
      <dsp:nvSpPr>
        <dsp:cNvPr id="0" name=""/>
        <dsp:cNvSpPr/>
      </dsp:nvSpPr>
      <dsp:spPr>
        <a:xfrm>
          <a:off x="4668887" y="3650297"/>
          <a:ext cx="283175" cy="1419334"/>
        </a:xfrm>
        <a:custGeom>
          <a:avLst/>
          <a:gdLst/>
          <a:ahLst/>
          <a:cxnLst/>
          <a:rect l="0" t="0" r="0" b="0"/>
          <a:pathLst>
            <a:path>
              <a:moveTo>
                <a:pt x="0" y="0"/>
              </a:moveTo>
              <a:lnTo>
                <a:pt x="141587" y="0"/>
              </a:lnTo>
              <a:lnTo>
                <a:pt x="141587" y="1419334"/>
              </a:lnTo>
              <a:lnTo>
                <a:pt x="283175" y="14193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4774292" y="4323782"/>
        <a:ext cx="72365" cy="72365"/>
      </dsp:txXfrm>
    </dsp:sp>
    <dsp:sp modelId="{E7AAD702-8410-4827-A405-20C51F511D71}">
      <dsp:nvSpPr>
        <dsp:cNvPr id="0" name=""/>
        <dsp:cNvSpPr/>
      </dsp:nvSpPr>
      <dsp:spPr>
        <a:xfrm>
          <a:off x="6764868" y="3450869"/>
          <a:ext cx="283175" cy="539587"/>
        </a:xfrm>
        <a:custGeom>
          <a:avLst/>
          <a:gdLst/>
          <a:ahLst/>
          <a:cxnLst/>
          <a:rect l="0" t="0" r="0" b="0"/>
          <a:pathLst>
            <a:path>
              <a:moveTo>
                <a:pt x="0" y="0"/>
              </a:moveTo>
              <a:lnTo>
                <a:pt x="141587" y="0"/>
              </a:lnTo>
              <a:lnTo>
                <a:pt x="141587" y="539587"/>
              </a:lnTo>
              <a:lnTo>
                <a:pt x="283175" y="5395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6891221" y="3705428"/>
        <a:ext cx="30468" cy="30468"/>
      </dsp:txXfrm>
    </dsp:sp>
    <dsp:sp modelId="{55E4A110-CE6F-4A7F-B1F8-78BF86346516}">
      <dsp:nvSpPr>
        <dsp:cNvPr id="0" name=""/>
        <dsp:cNvSpPr/>
      </dsp:nvSpPr>
      <dsp:spPr>
        <a:xfrm>
          <a:off x="6764868" y="3405149"/>
          <a:ext cx="283175" cy="91440"/>
        </a:xfrm>
        <a:custGeom>
          <a:avLst/>
          <a:gdLst/>
          <a:ahLst/>
          <a:cxnLst/>
          <a:rect l="0" t="0" r="0" b="0"/>
          <a:pathLst>
            <a:path>
              <a:moveTo>
                <a:pt x="0" y="45720"/>
              </a:moveTo>
              <a:lnTo>
                <a:pt x="28317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6899376" y="3443789"/>
        <a:ext cx="14158" cy="14158"/>
      </dsp:txXfrm>
    </dsp:sp>
    <dsp:sp modelId="{E4EDFCDF-5E15-44CB-A194-C936F635FDD2}">
      <dsp:nvSpPr>
        <dsp:cNvPr id="0" name=""/>
        <dsp:cNvSpPr/>
      </dsp:nvSpPr>
      <dsp:spPr>
        <a:xfrm>
          <a:off x="6764868" y="2911281"/>
          <a:ext cx="283175" cy="539587"/>
        </a:xfrm>
        <a:custGeom>
          <a:avLst/>
          <a:gdLst/>
          <a:ahLst/>
          <a:cxnLst/>
          <a:rect l="0" t="0" r="0" b="0"/>
          <a:pathLst>
            <a:path>
              <a:moveTo>
                <a:pt x="0" y="539587"/>
              </a:moveTo>
              <a:lnTo>
                <a:pt x="141587" y="539587"/>
              </a:lnTo>
              <a:lnTo>
                <a:pt x="141587" y="0"/>
              </a:lnTo>
              <a:lnTo>
                <a:pt x="283175"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6891221" y="3165840"/>
        <a:ext cx="30468" cy="30468"/>
      </dsp:txXfrm>
    </dsp:sp>
    <dsp:sp modelId="{AF4FEACD-E8C5-481B-8D98-C8B82DE7959F}">
      <dsp:nvSpPr>
        <dsp:cNvPr id="0" name=""/>
        <dsp:cNvSpPr/>
      </dsp:nvSpPr>
      <dsp:spPr>
        <a:xfrm>
          <a:off x="4668887" y="3450869"/>
          <a:ext cx="283175" cy="199428"/>
        </a:xfrm>
        <a:custGeom>
          <a:avLst/>
          <a:gdLst/>
          <a:ahLst/>
          <a:cxnLst/>
          <a:rect l="0" t="0" r="0" b="0"/>
          <a:pathLst>
            <a:path>
              <a:moveTo>
                <a:pt x="0" y="199428"/>
              </a:moveTo>
              <a:lnTo>
                <a:pt x="141587" y="199428"/>
              </a:lnTo>
              <a:lnTo>
                <a:pt x="141587" y="0"/>
              </a:lnTo>
              <a:lnTo>
                <a:pt x="2831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4801816" y="3541924"/>
        <a:ext cx="17317" cy="17317"/>
      </dsp:txXfrm>
    </dsp:sp>
    <dsp:sp modelId="{64D324FF-27D8-4B1A-98D7-93DC4B768DAA}">
      <dsp:nvSpPr>
        <dsp:cNvPr id="0" name=""/>
        <dsp:cNvSpPr/>
      </dsp:nvSpPr>
      <dsp:spPr>
        <a:xfrm>
          <a:off x="6764868" y="2325973"/>
          <a:ext cx="283175" cy="91440"/>
        </a:xfrm>
        <a:custGeom>
          <a:avLst/>
          <a:gdLst/>
          <a:ahLst/>
          <a:cxnLst/>
          <a:rect l="0" t="0" r="0" b="0"/>
          <a:pathLst>
            <a:path>
              <a:moveTo>
                <a:pt x="0" y="45720"/>
              </a:moveTo>
              <a:lnTo>
                <a:pt x="28317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6899376" y="2364614"/>
        <a:ext cx="14158" cy="14158"/>
      </dsp:txXfrm>
    </dsp:sp>
    <dsp:sp modelId="{B426138B-ED91-4718-B36C-FEA88B5BE522}">
      <dsp:nvSpPr>
        <dsp:cNvPr id="0" name=""/>
        <dsp:cNvSpPr/>
      </dsp:nvSpPr>
      <dsp:spPr>
        <a:xfrm>
          <a:off x="4668887" y="2371693"/>
          <a:ext cx="283175" cy="1278603"/>
        </a:xfrm>
        <a:custGeom>
          <a:avLst/>
          <a:gdLst/>
          <a:ahLst/>
          <a:cxnLst/>
          <a:rect l="0" t="0" r="0" b="0"/>
          <a:pathLst>
            <a:path>
              <a:moveTo>
                <a:pt x="0" y="1278603"/>
              </a:moveTo>
              <a:lnTo>
                <a:pt x="141587" y="1278603"/>
              </a:lnTo>
              <a:lnTo>
                <a:pt x="141587" y="0"/>
              </a:lnTo>
              <a:lnTo>
                <a:pt x="2831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4777735" y="2978256"/>
        <a:ext cx="65479" cy="65479"/>
      </dsp:txXfrm>
    </dsp:sp>
    <dsp:sp modelId="{EAAA1EC4-70A9-4E8A-A294-B3790F4A34E6}">
      <dsp:nvSpPr>
        <dsp:cNvPr id="0" name=""/>
        <dsp:cNvSpPr/>
      </dsp:nvSpPr>
      <dsp:spPr>
        <a:xfrm>
          <a:off x="6713292" y="1292518"/>
          <a:ext cx="283175" cy="539587"/>
        </a:xfrm>
        <a:custGeom>
          <a:avLst/>
          <a:gdLst/>
          <a:ahLst/>
          <a:cxnLst/>
          <a:rect l="0" t="0" r="0" b="0"/>
          <a:pathLst>
            <a:path>
              <a:moveTo>
                <a:pt x="0" y="0"/>
              </a:moveTo>
              <a:lnTo>
                <a:pt x="141587" y="0"/>
              </a:lnTo>
              <a:lnTo>
                <a:pt x="141587" y="539587"/>
              </a:lnTo>
              <a:lnTo>
                <a:pt x="283175" y="5395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6839645" y="1547077"/>
        <a:ext cx="30468" cy="30468"/>
      </dsp:txXfrm>
    </dsp:sp>
    <dsp:sp modelId="{90BA7603-E0DD-4192-AFB4-1ED130917F17}">
      <dsp:nvSpPr>
        <dsp:cNvPr id="0" name=""/>
        <dsp:cNvSpPr/>
      </dsp:nvSpPr>
      <dsp:spPr>
        <a:xfrm>
          <a:off x="6713292" y="1246798"/>
          <a:ext cx="283175" cy="91440"/>
        </a:xfrm>
        <a:custGeom>
          <a:avLst/>
          <a:gdLst/>
          <a:ahLst/>
          <a:cxnLst/>
          <a:rect l="0" t="0" r="0" b="0"/>
          <a:pathLst>
            <a:path>
              <a:moveTo>
                <a:pt x="0" y="45720"/>
              </a:moveTo>
              <a:lnTo>
                <a:pt x="28317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6847800" y="1285439"/>
        <a:ext cx="14158" cy="14158"/>
      </dsp:txXfrm>
    </dsp:sp>
    <dsp:sp modelId="{DE384C4D-407A-4300-B335-57335B5EE0C1}">
      <dsp:nvSpPr>
        <dsp:cNvPr id="0" name=""/>
        <dsp:cNvSpPr/>
      </dsp:nvSpPr>
      <dsp:spPr>
        <a:xfrm>
          <a:off x="6713292" y="752930"/>
          <a:ext cx="283175" cy="539587"/>
        </a:xfrm>
        <a:custGeom>
          <a:avLst/>
          <a:gdLst/>
          <a:ahLst/>
          <a:cxnLst/>
          <a:rect l="0" t="0" r="0" b="0"/>
          <a:pathLst>
            <a:path>
              <a:moveTo>
                <a:pt x="0" y="539587"/>
              </a:moveTo>
              <a:lnTo>
                <a:pt x="141587" y="539587"/>
              </a:lnTo>
              <a:lnTo>
                <a:pt x="141587" y="0"/>
              </a:lnTo>
              <a:lnTo>
                <a:pt x="283175"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6839645" y="1007490"/>
        <a:ext cx="30468" cy="30468"/>
      </dsp:txXfrm>
    </dsp:sp>
    <dsp:sp modelId="{CEEE288A-764C-453D-838B-65D386E799AF}">
      <dsp:nvSpPr>
        <dsp:cNvPr id="0" name=""/>
        <dsp:cNvSpPr/>
      </dsp:nvSpPr>
      <dsp:spPr>
        <a:xfrm>
          <a:off x="4617311" y="920926"/>
          <a:ext cx="283175" cy="371592"/>
        </a:xfrm>
        <a:custGeom>
          <a:avLst/>
          <a:gdLst/>
          <a:ahLst/>
          <a:cxnLst/>
          <a:rect l="0" t="0" r="0" b="0"/>
          <a:pathLst>
            <a:path>
              <a:moveTo>
                <a:pt x="0" y="0"/>
              </a:moveTo>
              <a:lnTo>
                <a:pt x="141587" y="0"/>
              </a:lnTo>
              <a:lnTo>
                <a:pt x="141587" y="371592"/>
              </a:lnTo>
              <a:lnTo>
                <a:pt x="283175" y="371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4747219" y="1095042"/>
        <a:ext cx="23359" cy="23359"/>
      </dsp:txXfrm>
    </dsp:sp>
    <dsp:sp modelId="{CCA62F50-1475-4C51-9FA9-3DC4B4393780}">
      <dsp:nvSpPr>
        <dsp:cNvPr id="0" name=""/>
        <dsp:cNvSpPr/>
      </dsp:nvSpPr>
      <dsp:spPr>
        <a:xfrm>
          <a:off x="4617311" y="507472"/>
          <a:ext cx="283175" cy="413453"/>
        </a:xfrm>
        <a:custGeom>
          <a:avLst/>
          <a:gdLst/>
          <a:ahLst/>
          <a:cxnLst/>
          <a:rect l="0" t="0" r="0" b="0"/>
          <a:pathLst>
            <a:path>
              <a:moveTo>
                <a:pt x="0" y="413453"/>
              </a:moveTo>
              <a:lnTo>
                <a:pt x="141587" y="413453"/>
              </a:lnTo>
              <a:lnTo>
                <a:pt x="141587" y="0"/>
              </a:lnTo>
              <a:lnTo>
                <a:pt x="2831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4746370" y="701670"/>
        <a:ext cx="25056" cy="25056"/>
      </dsp:txXfrm>
    </dsp:sp>
    <dsp:sp modelId="{9E47BE47-7B63-4048-AD9F-5E4EF92627F5}">
      <dsp:nvSpPr>
        <dsp:cNvPr id="0" name=""/>
        <dsp:cNvSpPr/>
      </dsp:nvSpPr>
      <dsp:spPr>
        <a:xfrm rot="16200000">
          <a:off x="3181056" y="401493"/>
          <a:ext cx="1833643" cy="103886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a:t>Maintenance and other </a:t>
          </a:r>
        </a:p>
        <a:p>
          <a:pPr lvl="0" algn="ctr" defTabSz="711200">
            <a:lnSpc>
              <a:spcPct val="90000"/>
            </a:lnSpc>
            <a:spcBef>
              <a:spcPct val="0"/>
            </a:spcBef>
            <a:spcAft>
              <a:spcPct val="35000"/>
            </a:spcAft>
          </a:pPr>
          <a:r>
            <a:rPr lang="en-CA" sz="1600" kern="1200" dirty="0"/>
            <a:t>43%</a:t>
          </a:r>
          <a:endParaRPr lang="en-US" sz="1600" kern="1200" dirty="0"/>
        </a:p>
      </dsp:txBody>
      <dsp:txXfrm>
        <a:off x="3181056" y="401493"/>
        <a:ext cx="1833643" cy="1038865"/>
      </dsp:txXfrm>
    </dsp:sp>
    <dsp:sp modelId="{12ADCA73-8577-4B1B-B5ED-A87447A4D331}">
      <dsp:nvSpPr>
        <dsp:cNvPr id="0" name=""/>
        <dsp:cNvSpPr/>
      </dsp:nvSpPr>
      <dsp:spPr>
        <a:xfrm>
          <a:off x="4900487" y="189838"/>
          <a:ext cx="1812805" cy="635267"/>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solidFill>
                <a:schemeClr val="tx1"/>
              </a:solidFill>
            </a:rPr>
            <a:t>Clearing of clogged pipes – 20%</a:t>
          </a:r>
          <a:endParaRPr lang="en-US" sz="1100" kern="1200" dirty="0">
            <a:solidFill>
              <a:schemeClr val="tx1"/>
            </a:solidFill>
          </a:endParaRPr>
        </a:p>
      </dsp:txBody>
      <dsp:txXfrm>
        <a:off x="4900487" y="189838"/>
        <a:ext cx="1812805" cy="635267"/>
      </dsp:txXfrm>
    </dsp:sp>
    <dsp:sp modelId="{7DFEF12F-10F9-43AB-9BD2-1FCB40076AF9}">
      <dsp:nvSpPr>
        <dsp:cNvPr id="0" name=""/>
        <dsp:cNvSpPr/>
      </dsp:nvSpPr>
      <dsp:spPr>
        <a:xfrm>
          <a:off x="4900487" y="933023"/>
          <a:ext cx="1812805" cy="71898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solidFill>
                <a:schemeClr val="tx1"/>
              </a:solidFill>
            </a:rPr>
            <a:t>Decontamination or usage of incorrect tools</a:t>
          </a:r>
        </a:p>
      </dsp:txBody>
      <dsp:txXfrm>
        <a:off x="4900487" y="933023"/>
        <a:ext cx="1812805" cy="718989"/>
      </dsp:txXfrm>
    </dsp:sp>
    <dsp:sp modelId="{F4EC463A-99DC-45A5-BC8F-C466028EB455}">
      <dsp:nvSpPr>
        <dsp:cNvPr id="0" name=""/>
        <dsp:cNvSpPr/>
      </dsp:nvSpPr>
      <dsp:spPr>
        <a:xfrm>
          <a:off x="6996467" y="537095"/>
          <a:ext cx="1856612" cy="431670"/>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solidFill>
                <a:schemeClr val="tx1"/>
              </a:solidFill>
            </a:rPr>
            <a:t>Nuts/ bolts explosions</a:t>
          </a:r>
        </a:p>
      </dsp:txBody>
      <dsp:txXfrm>
        <a:off x="6996467" y="537095"/>
        <a:ext cx="1856612" cy="431670"/>
      </dsp:txXfrm>
    </dsp:sp>
    <dsp:sp modelId="{AC95C5A5-0C85-45B6-9F91-7173E7A1270A}">
      <dsp:nvSpPr>
        <dsp:cNvPr id="0" name=""/>
        <dsp:cNvSpPr/>
      </dsp:nvSpPr>
      <dsp:spPr>
        <a:xfrm>
          <a:off x="6996467" y="1076683"/>
          <a:ext cx="1856612" cy="431670"/>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solidFill>
                <a:schemeClr val="tx1"/>
              </a:solidFill>
            </a:rPr>
            <a:t>Disposal of contaminated material</a:t>
          </a:r>
        </a:p>
      </dsp:txBody>
      <dsp:txXfrm>
        <a:off x="6996467" y="1076683"/>
        <a:ext cx="1856612" cy="431670"/>
      </dsp:txXfrm>
    </dsp:sp>
    <dsp:sp modelId="{917937A0-7C3E-435D-9BDE-C6D05D6ED3CF}">
      <dsp:nvSpPr>
        <dsp:cNvPr id="0" name=""/>
        <dsp:cNvSpPr/>
      </dsp:nvSpPr>
      <dsp:spPr>
        <a:xfrm>
          <a:off x="6996467" y="1616271"/>
          <a:ext cx="1856612" cy="431670"/>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solidFill>
                <a:schemeClr val="tx1"/>
              </a:solidFill>
            </a:rPr>
            <a:t>Hot work</a:t>
          </a:r>
        </a:p>
      </dsp:txBody>
      <dsp:txXfrm>
        <a:off x="6996467" y="1616271"/>
        <a:ext cx="1856612" cy="431670"/>
      </dsp:txXfrm>
    </dsp:sp>
    <dsp:sp modelId="{A4EBC45C-05BE-4801-96A4-7D9E2F08AB84}">
      <dsp:nvSpPr>
        <dsp:cNvPr id="0" name=""/>
        <dsp:cNvSpPr/>
      </dsp:nvSpPr>
      <dsp:spPr>
        <a:xfrm rot="16200000">
          <a:off x="3185953" y="3105076"/>
          <a:ext cx="1875424" cy="10904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a:t>Operations</a:t>
          </a:r>
        </a:p>
        <a:p>
          <a:pPr lvl="0" algn="ctr" defTabSz="711200">
            <a:lnSpc>
              <a:spcPct val="90000"/>
            </a:lnSpc>
            <a:spcBef>
              <a:spcPct val="0"/>
            </a:spcBef>
            <a:spcAft>
              <a:spcPct val="35000"/>
            </a:spcAft>
          </a:pPr>
          <a:r>
            <a:rPr lang="en-CA" sz="1600" kern="1200" dirty="0"/>
            <a:t>55% </a:t>
          </a:r>
          <a:endParaRPr lang="en-US" sz="1600" kern="1200" dirty="0"/>
        </a:p>
      </dsp:txBody>
      <dsp:txXfrm>
        <a:off x="3185953" y="3105076"/>
        <a:ext cx="1875424" cy="1090441"/>
      </dsp:txXfrm>
    </dsp:sp>
    <dsp:sp modelId="{BC66597C-E3BB-402B-9A0D-02FF3BBA3162}">
      <dsp:nvSpPr>
        <dsp:cNvPr id="0" name=""/>
        <dsp:cNvSpPr/>
      </dsp:nvSpPr>
      <dsp:spPr>
        <a:xfrm>
          <a:off x="4952063" y="1899109"/>
          <a:ext cx="1812805" cy="94516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t>Decomposition of acidic PETN </a:t>
          </a:r>
        </a:p>
        <a:p>
          <a:pPr lvl="0" algn="ctr" defTabSz="488950">
            <a:lnSpc>
              <a:spcPct val="90000"/>
            </a:lnSpc>
            <a:spcBef>
              <a:spcPct val="0"/>
            </a:spcBef>
            <a:spcAft>
              <a:spcPct val="35000"/>
            </a:spcAft>
          </a:pPr>
          <a:r>
            <a:rPr lang="en-CA" sz="1100" kern="1200" dirty="0"/>
            <a:t>25%</a:t>
          </a:r>
          <a:endParaRPr lang="en-US" sz="1100" kern="1200" dirty="0"/>
        </a:p>
      </dsp:txBody>
      <dsp:txXfrm>
        <a:off x="4952063" y="1899109"/>
        <a:ext cx="1812805" cy="945167"/>
      </dsp:txXfrm>
    </dsp:sp>
    <dsp:sp modelId="{26DBB104-CD49-409E-9E4D-28761B144337}">
      <dsp:nvSpPr>
        <dsp:cNvPr id="0" name=""/>
        <dsp:cNvSpPr/>
      </dsp:nvSpPr>
      <dsp:spPr>
        <a:xfrm>
          <a:off x="7048043" y="2155858"/>
          <a:ext cx="1856612" cy="43167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solidFill>
                <a:schemeClr val="tx1"/>
              </a:solidFill>
            </a:rPr>
            <a:t>PETN in dangerous acidic range</a:t>
          </a:r>
          <a:endParaRPr lang="en-US" sz="1100" kern="1200" dirty="0">
            <a:solidFill>
              <a:schemeClr val="tx1"/>
            </a:solidFill>
          </a:endParaRPr>
        </a:p>
      </dsp:txBody>
      <dsp:txXfrm>
        <a:off x="7048043" y="2155858"/>
        <a:ext cx="1856612" cy="431670"/>
      </dsp:txXfrm>
    </dsp:sp>
    <dsp:sp modelId="{43D54BC5-536F-4CE5-BDCF-E3EAC420F24B}">
      <dsp:nvSpPr>
        <dsp:cNvPr id="0" name=""/>
        <dsp:cNvSpPr/>
      </dsp:nvSpPr>
      <dsp:spPr>
        <a:xfrm>
          <a:off x="4952063" y="3110631"/>
          <a:ext cx="1812805" cy="680476"/>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t>Nitrator related incidents</a:t>
          </a:r>
        </a:p>
        <a:p>
          <a:pPr lvl="0" algn="ctr" defTabSz="488950">
            <a:lnSpc>
              <a:spcPct val="90000"/>
            </a:lnSpc>
            <a:spcBef>
              <a:spcPct val="0"/>
            </a:spcBef>
            <a:spcAft>
              <a:spcPct val="35000"/>
            </a:spcAft>
          </a:pPr>
          <a:r>
            <a:rPr lang="en-CA" sz="1100" kern="1200" dirty="0"/>
            <a:t>45%</a:t>
          </a:r>
          <a:endParaRPr lang="en-US" sz="1100" kern="1200" dirty="0"/>
        </a:p>
      </dsp:txBody>
      <dsp:txXfrm>
        <a:off x="4952063" y="3110631"/>
        <a:ext cx="1812805" cy="680476"/>
      </dsp:txXfrm>
    </dsp:sp>
    <dsp:sp modelId="{0C392722-8D44-4F9C-A73B-E2E85347D12E}">
      <dsp:nvSpPr>
        <dsp:cNvPr id="0" name=""/>
        <dsp:cNvSpPr/>
      </dsp:nvSpPr>
      <dsp:spPr>
        <a:xfrm>
          <a:off x="7048043" y="2695446"/>
          <a:ext cx="1856612" cy="43167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solidFill>
                <a:schemeClr val="tx1"/>
              </a:solidFill>
            </a:rPr>
            <a:t>Nitration rate</a:t>
          </a:r>
          <a:endParaRPr lang="en-US" sz="1100" kern="1200" dirty="0">
            <a:solidFill>
              <a:schemeClr val="tx1"/>
            </a:solidFill>
          </a:endParaRPr>
        </a:p>
      </dsp:txBody>
      <dsp:txXfrm>
        <a:off x="7048043" y="2695446"/>
        <a:ext cx="1856612" cy="431670"/>
      </dsp:txXfrm>
    </dsp:sp>
    <dsp:sp modelId="{0BBBCFEB-8B66-442B-BC13-44BE472BDC8A}">
      <dsp:nvSpPr>
        <dsp:cNvPr id="0" name=""/>
        <dsp:cNvSpPr/>
      </dsp:nvSpPr>
      <dsp:spPr>
        <a:xfrm>
          <a:off x="7048043" y="3235034"/>
          <a:ext cx="1856612" cy="43167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solidFill>
                <a:schemeClr val="tx1"/>
              </a:solidFill>
            </a:rPr>
            <a:t>PETN acidic</a:t>
          </a:r>
          <a:endParaRPr lang="en-US" sz="1100" kern="1200" dirty="0">
            <a:solidFill>
              <a:schemeClr val="tx1"/>
            </a:solidFill>
          </a:endParaRPr>
        </a:p>
      </dsp:txBody>
      <dsp:txXfrm>
        <a:off x="7048043" y="3235034"/>
        <a:ext cx="1856612" cy="431670"/>
      </dsp:txXfrm>
    </dsp:sp>
    <dsp:sp modelId="{E5A178FF-FC4B-457B-816B-5ABF2171D5C0}">
      <dsp:nvSpPr>
        <dsp:cNvPr id="0" name=""/>
        <dsp:cNvSpPr/>
      </dsp:nvSpPr>
      <dsp:spPr>
        <a:xfrm>
          <a:off x="7048043" y="3774621"/>
          <a:ext cx="1856612" cy="43167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solidFill>
                <a:schemeClr val="tx1"/>
              </a:solidFill>
            </a:rPr>
            <a:t>Incorrect raw material specification</a:t>
          </a:r>
          <a:endParaRPr lang="en-US" sz="1100" kern="1200" dirty="0">
            <a:solidFill>
              <a:schemeClr val="tx1"/>
            </a:solidFill>
          </a:endParaRPr>
        </a:p>
      </dsp:txBody>
      <dsp:txXfrm>
        <a:off x="7048043" y="3774621"/>
        <a:ext cx="1856612" cy="431670"/>
      </dsp:txXfrm>
    </dsp:sp>
    <dsp:sp modelId="{74822C1D-4418-4F7F-AE05-127C06C09572}">
      <dsp:nvSpPr>
        <dsp:cNvPr id="0" name=""/>
        <dsp:cNvSpPr/>
      </dsp:nvSpPr>
      <dsp:spPr>
        <a:xfrm>
          <a:off x="4952063" y="4737779"/>
          <a:ext cx="1812805" cy="663705"/>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t>Plant design </a:t>
          </a:r>
        </a:p>
        <a:p>
          <a:pPr lvl="0" algn="ctr" defTabSz="488950">
            <a:lnSpc>
              <a:spcPct val="90000"/>
            </a:lnSpc>
            <a:spcBef>
              <a:spcPct val="0"/>
            </a:spcBef>
            <a:spcAft>
              <a:spcPct val="35000"/>
            </a:spcAft>
          </a:pPr>
          <a:r>
            <a:rPr lang="en-CA" sz="1100" kern="1200" dirty="0"/>
            <a:t>30% </a:t>
          </a:r>
          <a:endParaRPr lang="en-US" sz="1100" kern="1200" dirty="0"/>
        </a:p>
      </dsp:txBody>
      <dsp:txXfrm>
        <a:off x="4952063" y="4737779"/>
        <a:ext cx="1812805" cy="663705"/>
      </dsp:txXfrm>
    </dsp:sp>
    <dsp:sp modelId="{04357603-E968-4DDE-8EAA-2C94F1EA53A2}">
      <dsp:nvSpPr>
        <dsp:cNvPr id="0" name=""/>
        <dsp:cNvSpPr/>
      </dsp:nvSpPr>
      <dsp:spPr>
        <a:xfrm>
          <a:off x="7048043" y="4314209"/>
          <a:ext cx="1856612" cy="43167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solidFill>
                <a:schemeClr val="tx1"/>
              </a:solidFill>
            </a:rPr>
            <a:t>Ball valves</a:t>
          </a:r>
          <a:endParaRPr lang="en-US" sz="1100" kern="1200" dirty="0">
            <a:solidFill>
              <a:schemeClr val="tx1"/>
            </a:solidFill>
          </a:endParaRPr>
        </a:p>
      </dsp:txBody>
      <dsp:txXfrm>
        <a:off x="7048043" y="4314209"/>
        <a:ext cx="1856612" cy="431670"/>
      </dsp:txXfrm>
    </dsp:sp>
    <dsp:sp modelId="{5FA3A3E7-9C01-48B6-83EA-CE9B8CE2B7F5}">
      <dsp:nvSpPr>
        <dsp:cNvPr id="0" name=""/>
        <dsp:cNvSpPr/>
      </dsp:nvSpPr>
      <dsp:spPr>
        <a:xfrm>
          <a:off x="7048043" y="4853797"/>
          <a:ext cx="1856612" cy="43167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solidFill>
                <a:schemeClr val="tx1"/>
              </a:solidFill>
            </a:rPr>
            <a:t>Trapped Material</a:t>
          </a:r>
          <a:endParaRPr lang="en-US" sz="1100" kern="1200" dirty="0">
            <a:solidFill>
              <a:schemeClr val="tx1"/>
            </a:solidFill>
          </a:endParaRPr>
        </a:p>
      </dsp:txBody>
      <dsp:txXfrm>
        <a:off x="7048043" y="4853797"/>
        <a:ext cx="1856612" cy="431670"/>
      </dsp:txXfrm>
    </dsp:sp>
    <dsp:sp modelId="{D2D3671A-8FC4-4D44-8CF3-8391141A5E99}">
      <dsp:nvSpPr>
        <dsp:cNvPr id="0" name=""/>
        <dsp:cNvSpPr/>
      </dsp:nvSpPr>
      <dsp:spPr>
        <a:xfrm>
          <a:off x="7048043" y="5393384"/>
          <a:ext cx="1856612" cy="43167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CA" sz="1100" kern="1200" dirty="0">
              <a:solidFill>
                <a:schemeClr val="tx1"/>
              </a:solidFill>
            </a:rPr>
            <a:t>Metal friction</a:t>
          </a:r>
          <a:endParaRPr lang="en-US" sz="1100" kern="1200" dirty="0">
            <a:solidFill>
              <a:schemeClr val="tx1"/>
            </a:solidFill>
          </a:endParaRPr>
        </a:p>
      </dsp:txBody>
      <dsp:txXfrm>
        <a:off x="7048043" y="5393384"/>
        <a:ext cx="1856612" cy="431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188EB-365C-4768-89E4-FC827B6A49FA}">
      <dsp:nvSpPr>
        <dsp:cNvPr id="0" name=""/>
        <dsp:cNvSpPr/>
      </dsp:nvSpPr>
      <dsp:spPr>
        <a:xfrm>
          <a:off x="0" y="0"/>
          <a:ext cx="3360212" cy="842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t>ANALYSES OF 118 PETN ACCIDENTS IN 24 COUNTRIES (INFO FROM EIDAS)</a:t>
          </a:r>
          <a:endParaRPr lang="en-US" sz="1400" kern="1200" dirty="0"/>
        </a:p>
      </dsp:txBody>
      <dsp:txXfrm>
        <a:off x="41123" y="41123"/>
        <a:ext cx="3277966" cy="760154"/>
      </dsp:txXfrm>
    </dsp:sp>
    <dsp:sp modelId="{151C21EF-7647-4F1E-91AC-F5630D33AC18}">
      <dsp:nvSpPr>
        <dsp:cNvPr id="0" name=""/>
        <dsp:cNvSpPr/>
      </dsp:nvSpPr>
      <dsp:spPr>
        <a:xfrm>
          <a:off x="0" y="861529"/>
          <a:ext cx="3360212" cy="316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7" tIns="13970" rIns="78232" bIns="13970" numCol="1" spcCol="1270" anchor="t" anchorCtr="0">
          <a:noAutofit/>
        </a:bodyPr>
        <a:lstStyle/>
        <a:p>
          <a:pPr marL="57150" lvl="1" indent="-57150" algn="l" defTabSz="488950">
            <a:lnSpc>
              <a:spcPct val="90000"/>
            </a:lnSpc>
            <a:spcBef>
              <a:spcPct val="0"/>
            </a:spcBef>
            <a:spcAft>
              <a:spcPct val="20000"/>
            </a:spcAft>
            <a:buChar char="••"/>
          </a:pPr>
          <a:r>
            <a:rPr lang="en-ZA" sz="1100" b="1" kern="1200" dirty="0"/>
            <a:t>ACTIVITIES                                  NUMBER OF INCIDENTS</a:t>
          </a:r>
          <a:endParaRPr lang="en-US" sz="1100" kern="1200" dirty="0"/>
        </a:p>
        <a:p>
          <a:pPr marL="114300" lvl="2" indent="-57150" algn="l" defTabSz="488950">
            <a:lnSpc>
              <a:spcPct val="90000"/>
            </a:lnSpc>
            <a:spcBef>
              <a:spcPct val="0"/>
            </a:spcBef>
            <a:spcAft>
              <a:spcPct val="20000"/>
            </a:spcAft>
            <a:buChar char="••"/>
          </a:pPr>
          <a:r>
            <a:rPr lang="en-ZA" sz="1100" b="1" kern="1200" dirty="0"/>
            <a:t>DETONATOR PRESSING AREAS   		18</a:t>
          </a:r>
          <a:endParaRPr lang="en-US" sz="1100" kern="1200" dirty="0"/>
        </a:p>
        <a:p>
          <a:pPr marL="114300" lvl="2" indent="-57150" algn="l" defTabSz="488950">
            <a:lnSpc>
              <a:spcPct val="90000"/>
            </a:lnSpc>
            <a:spcBef>
              <a:spcPct val="0"/>
            </a:spcBef>
            <a:spcAft>
              <a:spcPct val="20000"/>
            </a:spcAft>
            <a:buChar char="••"/>
          </a:pPr>
          <a:r>
            <a:rPr lang="en-ZA" sz="1100" b="1" kern="1200" dirty="0"/>
            <a:t>MAGAZINES					6</a:t>
          </a:r>
          <a:endParaRPr lang="en-US" sz="1100" kern="1200" dirty="0"/>
        </a:p>
        <a:p>
          <a:pPr marL="114300" lvl="2" indent="-57150" algn="l" defTabSz="488950">
            <a:lnSpc>
              <a:spcPct val="90000"/>
            </a:lnSpc>
            <a:spcBef>
              <a:spcPct val="0"/>
            </a:spcBef>
            <a:spcAft>
              <a:spcPct val="20000"/>
            </a:spcAft>
            <a:buChar char="••"/>
          </a:pPr>
          <a:r>
            <a:rPr lang="en-ZA" sz="1100" b="1" kern="1200" dirty="0"/>
            <a:t>NITRATION  -INTERMEDIATE STORAGE		8   </a:t>
          </a:r>
          <a:endParaRPr lang="en-US" sz="1100" kern="1200" dirty="0"/>
        </a:p>
        <a:p>
          <a:pPr marL="114300" lvl="2" indent="-57150" algn="l" defTabSz="488950">
            <a:lnSpc>
              <a:spcPct val="90000"/>
            </a:lnSpc>
            <a:spcBef>
              <a:spcPct val="0"/>
            </a:spcBef>
            <a:spcAft>
              <a:spcPct val="20000"/>
            </a:spcAft>
            <a:buChar char="••"/>
          </a:pPr>
          <a:r>
            <a:rPr lang="en-ZA" sz="1100" b="1" kern="1200" dirty="0"/>
            <a:t>GRANULATION/RECRYSTALLISATION		4</a:t>
          </a:r>
          <a:endParaRPr lang="en-US" sz="1100" kern="1200" dirty="0"/>
        </a:p>
        <a:p>
          <a:pPr marL="114300" lvl="2" indent="-57150" algn="l" defTabSz="488950">
            <a:lnSpc>
              <a:spcPct val="90000"/>
            </a:lnSpc>
            <a:spcBef>
              <a:spcPct val="0"/>
            </a:spcBef>
            <a:spcAft>
              <a:spcPct val="20000"/>
            </a:spcAft>
            <a:buChar char="••"/>
          </a:pPr>
          <a:r>
            <a:rPr lang="en-ZA" sz="1100" b="1" kern="1200" dirty="0"/>
            <a:t>ACETONE					4</a:t>
          </a:r>
          <a:endParaRPr lang="en-US" sz="1100" kern="1200" dirty="0"/>
        </a:p>
        <a:p>
          <a:pPr marL="114300" lvl="2" indent="-57150" algn="l" defTabSz="488950">
            <a:lnSpc>
              <a:spcPct val="90000"/>
            </a:lnSpc>
            <a:spcBef>
              <a:spcPct val="0"/>
            </a:spcBef>
            <a:spcAft>
              <a:spcPct val="20000"/>
            </a:spcAft>
            <a:buChar char="••"/>
          </a:pPr>
          <a:r>
            <a:rPr lang="en-ZA" sz="1100" b="1" kern="1200" dirty="0"/>
            <a:t>DRYING					10</a:t>
          </a:r>
          <a:endParaRPr lang="en-US" sz="1100" kern="1200" dirty="0"/>
        </a:p>
        <a:p>
          <a:pPr marL="114300" lvl="2" indent="-57150" algn="l" defTabSz="488950">
            <a:lnSpc>
              <a:spcPct val="90000"/>
            </a:lnSpc>
            <a:spcBef>
              <a:spcPct val="0"/>
            </a:spcBef>
            <a:spcAft>
              <a:spcPct val="20000"/>
            </a:spcAft>
            <a:buChar char="••"/>
          </a:pPr>
          <a:r>
            <a:rPr lang="en-ZA" sz="1100" b="1" kern="1200" dirty="0"/>
            <a:t>EXTRUSION 					9</a:t>
          </a:r>
          <a:endParaRPr lang="en-US" sz="1100" kern="1200" dirty="0"/>
        </a:p>
        <a:p>
          <a:pPr marL="114300" lvl="2" indent="-57150" algn="l" defTabSz="488950">
            <a:lnSpc>
              <a:spcPct val="90000"/>
            </a:lnSpc>
            <a:spcBef>
              <a:spcPct val="0"/>
            </a:spcBef>
            <a:spcAft>
              <a:spcPct val="20000"/>
            </a:spcAft>
            <a:buChar char="••"/>
          </a:pPr>
          <a:r>
            <a:rPr lang="en-ZA" sz="1100" b="1" kern="1200" dirty="0"/>
            <a:t>SPINNING 					13</a:t>
          </a:r>
          <a:endParaRPr lang="en-US" sz="1100" kern="1200" dirty="0"/>
        </a:p>
        <a:p>
          <a:pPr marL="114300" lvl="2" indent="-57150" algn="l" defTabSz="488950">
            <a:lnSpc>
              <a:spcPct val="90000"/>
            </a:lnSpc>
            <a:spcBef>
              <a:spcPct val="0"/>
            </a:spcBef>
            <a:spcAft>
              <a:spcPct val="20000"/>
            </a:spcAft>
            <a:buChar char="••"/>
          </a:pPr>
          <a:r>
            <a:rPr lang="en-ZA" sz="1100" b="1" kern="1200" dirty="0"/>
            <a:t>BURNING GROUND 				6</a:t>
          </a:r>
          <a:endParaRPr lang="en-US" sz="1100" kern="1200" dirty="0"/>
        </a:p>
        <a:p>
          <a:pPr marL="114300" lvl="2" indent="-57150" algn="l" defTabSz="488950">
            <a:lnSpc>
              <a:spcPct val="90000"/>
            </a:lnSpc>
            <a:spcBef>
              <a:spcPct val="0"/>
            </a:spcBef>
            <a:spcAft>
              <a:spcPct val="20000"/>
            </a:spcAft>
            <a:buChar char="••"/>
          </a:pPr>
          <a:r>
            <a:rPr lang="en-ZA" sz="1100" b="1" kern="1200" dirty="0"/>
            <a:t>BOOSTERS					4</a:t>
          </a:r>
          <a:endParaRPr lang="en-US" sz="1100" kern="1200" dirty="0"/>
        </a:p>
        <a:p>
          <a:pPr marL="114300" lvl="2" indent="-57150" algn="l" defTabSz="488950">
            <a:lnSpc>
              <a:spcPct val="90000"/>
            </a:lnSpc>
            <a:spcBef>
              <a:spcPct val="0"/>
            </a:spcBef>
            <a:spcAft>
              <a:spcPct val="20000"/>
            </a:spcAft>
            <a:buChar char="••"/>
          </a:pPr>
          <a:r>
            <a:rPr lang="en-ZA" sz="1100" b="1" kern="1200" dirty="0"/>
            <a:t>IMPACT/FRICTION (HAMMER+CHISEL)		6</a:t>
          </a:r>
          <a:endParaRPr lang="en-US" sz="1100" kern="1200" dirty="0"/>
        </a:p>
        <a:p>
          <a:pPr marL="114300" lvl="2" indent="-57150" algn="l" defTabSz="488950">
            <a:lnSpc>
              <a:spcPct val="90000"/>
            </a:lnSpc>
            <a:spcBef>
              <a:spcPct val="0"/>
            </a:spcBef>
            <a:spcAft>
              <a:spcPct val="20000"/>
            </a:spcAft>
            <a:buChar char="••"/>
          </a:pPr>
          <a:r>
            <a:rPr lang="en-ZA" sz="1100" b="1" kern="1200" dirty="0"/>
            <a:t>WELDING 			</a:t>
          </a:r>
          <a:endParaRPr lang="en-US" sz="1100" kern="1200" dirty="0"/>
        </a:p>
        <a:p>
          <a:pPr marL="114300" lvl="2" indent="-57150" algn="l" defTabSz="488950">
            <a:lnSpc>
              <a:spcPct val="90000"/>
            </a:lnSpc>
            <a:spcBef>
              <a:spcPct val="0"/>
            </a:spcBef>
            <a:spcAft>
              <a:spcPct val="20000"/>
            </a:spcAft>
            <a:buChar char="••"/>
          </a:pPr>
          <a:r>
            <a:rPr lang="en-ZA" sz="1100" b="1" kern="1200" dirty="0"/>
            <a:t>ELECTRICAL AND THERMOSTATS 		6</a:t>
          </a:r>
          <a:endParaRPr lang="en-US" sz="1100" kern="1200" dirty="0"/>
        </a:p>
        <a:p>
          <a:pPr marL="114300" lvl="2" indent="-57150" algn="l" defTabSz="488950">
            <a:lnSpc>
              <a:spcPct val="90000"/>
            </a:lnSpc>
            <a:spcBef>
              <a:spcPct val="0"/>
            </a:spcBef>
            <a:spcAft>
              <a:spcPct val="20000"/>
            </a:spcAft>
            <a:buChar char="••"/>
          </a:pPr>
          <a:r>
            <a:rPr lang="en-ZA" sz="1100" b="1" kern="1200" dirty="0"/>
            <a:t>OTHER 					22</a:t>
          </a:r>
          <a:endParaRPr lang="en-US" sz="1100" kern="1200" dirty="0"/>
        </a:p>
        <a:p>
          <a:pPr marL="57150" lvl="1" indent="-57150" algn="l" defTabSz="488950">
            <a:lnSpc>
              <a:spcPct val="90000"/>
            </a:lnSpc>
            <a:spcBef>
              <a:spcPct val="0"/>
            </a:spcBef>
            <a:spcAft>
              <a:spcPct val="20000"/>
            </a:spcAft>
            <a:buChar char="••"/>
          </a:pPr>
          <a:r>
            <a:rPr lang="en-ZA" sz="1100" b="1" kern="1200" dirty="0"/>
            <a:t>THERE WERE 23 FATALITIES,18 INJURIES AND  EXTENSIVE DAMAGE TO MANY BUILDINGS</a:t>
          </a:r>
          <a:endParaRPr lang="en-US" sz="1100" kern="1200" dirty="0"/>
        </a:p>
      </dsp:txBody>
      <dsp:txXfrm>
        <a:off x="0" y="861529"/>
        <a:ext cx="3360212" cy="316709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1193D-5B98-421D-BE9F-C07297853A04}" type="datetimeFigureOut">
              <a:rPr lang="en-GB" smtClean="0"/>
              <a:t>12/04/2022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1C2DC-8AEE-48ED-B547-C96A1E7E7976}" type="slidenum">
              <a:rPr lang="en-GB" smtClean="0"/>
              <a:t>‹#›</a:t>
            </a:fld>
            <a:endParaRPr lang="en-GB"/>
          </a:p>
        </p:txBody>
      </p:sp>
    </p:spTree>
    <p:extLst>
      <p:ext uri="{BB962C8B-B14F-4D97-AF65-F5344CB8AC3E}">
        <p14:creationId xmlns:p14="http://schemas.microsoft.com/office/powerpoint/2010/main" val="34010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solidFill>
                <a:srgbClr val="FF0000"/>
              </a:solidFill>
            </a:endParaRPr>
          </a:p>
        </p:txBody>
      </p:sp>
      <p:sp>
        <p:nvSpPr>
          <p:cNvPr id="4" name="Slide Number Placeholder 3"/>
          <p:cNvSpPr>
            <a:spLocks noGrp="1"/>
          </p:cNvSpPr>
          <p:nvPr>
            <p:ph type="sldNum" sz="quarter" idx="5"/>
          </p:nvPr>
        </p:nvSpPr>
        <p:spPr/>
        <p:txBody>
          <a:bodyPr/>
          <a:lstStyle/>
          <a:p>
            <a:fld id="{EFA1C2DC-8AEE-48ED-B547-C96A1E7E7976}" type="slidenum">
              <a:rPr lang="en-GB" smtClean="0"/>
              <a:t>1</a:t>
            </a:fld>
            <a:endParaRPr lang="en-GB" dirty="0"/>
          </a:p>
        </p:txBody>
      </p:sp>
    </p:spTree>
    <p:extLst>
      <p:ext uri="{BB962C8B-B14F-4D97-AF65-F5344CB8AC3E}">
        <p14:creationId xmlns:p14="http://schemas.microsoft.com/office/powerpoint/2010/main" val="256721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C2DC-8AEE-48ED-B547-C96A1E7E7976}" type="slidenum">
              <a:rPr lang="en-GB" smtClean="0"/>
              <a:t>16</a:t>
            </a:fld>
            <a:endParaRPr lang="en-GB"/>
          </a:p>
        </p:txBody>
      </p:sp>
    </p:spTree>
    <p:extLst>
      <p:ext uri="{BB962C8B-B14F-4D97-AF65-F5344CB8AC3E}">
        <p14:creationId xmlns:p14="http://schemas.microsoft.com/office/powerpoint/2010/main" val="291521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Long storage ??  What is long – 4 hours – 24 hours</a:t>
            </a:r>
          </a:p>
          <a:p>
            <a:endParaRPr lang="en-US" dirty="0"/>
          </a:p>
        </p:txBody>
      </p:sp>
      <p:sp>
        <p:nvSpPr>
          <p:cNvPr id="4" name="Slide Number Placeholder 3"/>
          <p:cNvSpPr>
            <a:spLocks noGrp="1"/>
          </p:cNvSpPr>
          <p:nvPr>
            <p:ph type="sldNum" sz="quarter" idx="5"/>
          </p:nvPr>
        </p:nvSpPr>
        <p:spPr/>
        <p:txBody>
          <a:bodyPr/>
          <a:lstStyle/>
          <a:p>
            <a:fld id="{EFA1C2DC-8AEE-48ED-B547-C96A1E7E7976}" type="slidenum">
              <a:rPr lang="en-GB" smtClean="0"/>
              <a:t>17</a:t>
            </a:fld>
            <a:endParaRPr lang="en-GB"/>
          </a:p>
        </p:txBody>
      </p:sp>
    </p:spTree>
    <p:extLst>
      <p:ext uri="{BB962C8B-B14F-4D97-AF65-F5344CB8AC3E}">
        <p14:creationId xmlns:p14="http://schemas.microsoft.com/office/powerpoint/2010/main" val="2976932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5"/>
          </p:nvPr>
        </p:nvSpPr>
        <p:spPr/>
        <p:txBody>
          <a:bodyPr/>
          <a:lstStyle/>
          <a:p>
            <a:fld id="{EFA1C2DC-8AEE-48ED-B547-C96A1E7E7976}" type="slidenum">
              <a:rPr lang="en-GB" smtClean="0"/>
              <a:t>19</a:t>
            </a:fld>
            <a:endParaRPr lang="en-GB"/>
          </a:p>
        </p:txBody>
      </p:sp>
    </p:spTree>
    <p:extLst>
      <p:ext uri="{BB962C8B-B14F-4D97-AF65-F5344CB8AC3E}">
        <p14:creationId xmlns:p14="http://schemas.microsoft.com/office/powerpoint/2010/main" val="342886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C2DC-8AEE-48ED-B547-C96A1E7E7976}" type="slidenum">
              <a:rPr lang="en-GB" smtClean="0"/>
              <a:t>20</a:t>
            </a:fld>
            <a:endParaRPr lang="en-GB"/>
          </a:p>
        </p:txBody>
      </p:sp>
    </p:spTree>
    <p:extLst>
      <p:ext uri="{BB962C8B-B14F-4D97-AF65-F5344CB8AC3E}">
        <p14:creationId xmlns:p14="http://schemas.microsoft.com/office/powerpoint/2010/main" val="102620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FDDD91D5-C7E9-4912-869D-A3F868AB4E67}" type="slidenum">
              <a:rPr lang="en-ZA" smtClean="0"/>
              <a:pPr/>
              <a:t>21</a:t>
            </a:fld>
            <a:endParaRPr lang="en-Z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A1C2DC-8AEE-48ED-B547-C96A1E7E7976}" type="slidenum">
              <a:rPr lang="en-GB" smtClean="0"/>
              <a:t>22</a:t>
            </a:fld>
            <a:endParaRPr lang="en-GB" dirty="0"/>
          </a:p>
        </p:txBody>
      </p:sp>
    </p:spTree>
    <p:extLst>
      <p:ext uri="{BB962C8B-B14F-4D97-AF65-F5344CB8AC3E}">
        <p14:creationId xmlns:p14="http://schemas.microsoft.com/office/powerpoint/2010/main" val="170875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A1C2DC-8AEE-48ED-B547-C96A1E7E7976}" type="slidenum">
              <a:rPr lang="en-GB" smtClean="0"/>
              <a:t>24</a:t>
            </a:fld>
            <a:endParaRPr lang="en-GB"/>
          </a:p>
        </p:txBody>
      </p:sp>
    </p:spTree>
    <p:extLst>
      <p:ext uri="{BB962C8B-B14F-4D97-AF65-F5344CB8AC3E}">
        <p14:creationId xmlns:p14="http://schemas.microsoft.com/office/powerpoint/2010/main" val="3456786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C2DC-8AEE-48ED-B547-C96A1E7E7976}" type="slidenum">
              <a:rPr lang="en-GB" smtClean="0"/>
              <a:t>26</a:t>
            </a:fld>
            <a:endParaRPr lang="en-GB"/>
          </a:p>
        </p:txBody>
      </p:sp>
    </p:spTree>
    <p:extLst>
      <p:ext uri="{BB962C8B-B14F-4D97-AF65-F5344CB8AC3E}">
        <p14:creationId xmlns:p14="http://schemas.microsoft.com/office/powerpoint/2010/main" val="2699632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 we add approx. dates – </a:t>
            </a:r>
            <a:r>
              <a:rPr lang="en-CA" dirty="0" err="1"/>
              <a:t>yrs</a:t>
            </a:r>
            <a:r>
              <a:rPr lang="en-CA" dirty="0"/>
              <a:t>?</a:t>
            </a:r>
            <a:endParaRPr lang="en-US" dirty="0"/>
          </a:p>
        </p:txBody>
      </p:sp>
      <p:sp>
        <p:nvSpPr>
          <p:cNvPr id="4" name="Slide Number Placeholder 3"/>
          <p:cNvSpPr>
            <a:spLocks noGrp="1"/>
          </p:cNvSpPr>
          <p:nvPr>
            <p:ph type="sldNum" sz="quarter" idx="5"/>
          </p:nvPr>
        </p:nvSpPr>
        <p:spPr/>
        <p:txBody>
          <a:bodyPr/>
          <a:lstStyle/>
          <a:p>
            <a:fld id="{EFA1C2DC-8AEE-48ED-B547-C96A1E7E7976}" type="slidenum">
              <a:rPr lang="en-GB" smtClean="0"/>
              <a:t>27</a:t>
            </a:fld>
            <a:endParaRPr lang="en-GB"/>
          </a:p>
        </p:txBody>
      </p:sp>
    </p:spTree>
    <p:extLst>
      <p:ext uri="{BB962C8B-B14F-4D97-AF65-F5344CB8AC3E}">
        <p14:creationId xmlns:p14="http://schemas.microsoft.com/office/powerpoint/2010/main" val="1010524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C2DC-8AEE-48ED-B547-C96A1E7E7976}" type="slidenum">
              <a:rPr lang="en-GB" smtClean="0"/>
              <a:t>30</a:t>
            </a:fld>
            <a:endParaRPr lang="en-GB"/>
          </a:p>
        </p:txBody>
      </p:sp>
    </p:spTree>
    <p:extLst>
      <p:ext uri="{BB962C8B-B14F-4D97-AF65-F5344CB8AC3E}">
        <p14:creationId xmlns:p14="http://schemas.microsoft.com/office/powerpoint/2010/main" val="13961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solidFill>
                <a:srgbClr val="FF0000"/>
              </a:solidFill>
            </a:endParaRPr>
          </a:p>
        </p:txBody>
      </p:sp>
      <p:sp>
        <p:nvSpPr>
          <p:cNvPr id="4" name="Slide Number Placeholder 3"/>
          <p:cNvSpPr>
            <a:spLocks noGrp="1"/>
          </p:cNvSpPr>
          <p:nvPr>
            <p:ph type="sldNum" sz="quarter" idx="5"/>
          </p:nvPr>
        </p:nvSpPr>
        <p:spPr/>
        <p:txBody>
          <a:bodyPr/>
          <a:lstStyle/>
          <a:p>
            <a:fld id="{EFA1C2DC-8AEE-48ED-B547-C96A1E7E7976}" type="slidenum">
              <a:rPr lang="en-GB" smtClean="0"/>
              <a:t>2</a:t>
            </a:fld>
            <a:endParaRPr lang="en-GB" dirty="0"/>
          </a:p>
        </p:txBody>
      </p:sp>
    </p:spTree>
    <p:extLst>
      <p:ext uri="{BB962C8B-B14F-4D97-AF65-F5344CB8AC3E}">
        <p14:creationId xmlns:p14="http://schemas.microsoft.com/office/powerpoint/2010/main" val="3307303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A1C2DC-8AEE-48ED-B547-C96A1E7E7976}" type="slidenum">
              <a:rPr lang="en-GB" smtClean="0"/>
              <a:t>33</a:t>
            </a:fld>
            <a:endParaRPr lang="en-GB" dirty="0"/>
          </a:p>
        </p:txBody>
      </p:sp>
    </p:spTree>
    <p:extLst>
      <p:ext uri="{BB962C8B-B14F-4D97-AF65-F5344CB8AC3E}">
        <p14:creationId xmlns:p14="http://schemas.microsoft.com/office/powerpoint/2010/main" val="266402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A1C2DC-8AEE-48ED-B547-C96A1E7E7976}" type="slidenum">
              <a:rPr lang="en-GB" smtClean="0"/>
              <a:t>42</a:t>
            </a:fld>
            <a:endParaRPr lang="en-GB"/>
          </a:p>
        </p:txBody>
      </p:sp>
    </p:spTree>
    <p:extLst>
      <p:ext uri="{BB962C8B-B14F-4D97-AF65-F5344CB8AC3E}">
        <p14:creationId xmlns:p14="http://schemas.microsoft.com/office/powerpoint/2010/main" val="1206688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p:txBody>
      </p:sp>
      <p:sp>
        <p:nvSpPr>
          <p:cNvPr id="4" name="Slide Number Placeholder 3"/>
          <p:cNvSpPr>
            <a:spLocks noGrp="1"/>
          </p:cNvSpPr>
          <p:nvPr>
            <p:ph type="sldNum" sz="quarter" idx="5"/>
          </p:nvPr>
        </p:nvSpPr>
        <p:spPr/>
        <p:txBody>
          <a:bodyPr/>
          <a:lstStyle/>
          <a:p>
            <a:fld id="{EFA1C2DC-8AEE-48ED-B547-C96A1E7E7976}" type="slidenum">
              <a:rPr lang="en-GB" smtClean="0"/>
              <a:t>43</a:t>
            </a:fld>
            <a:endParaRPr lang="en-GB"/>
          </a:p>
        </p:txBody>
      </p:sp>
    </p:spTree>
    <p:extLst>
      <p:ext uri="{BB962C8B-B14F-4D97-AF65-F5344CB8AC3E}">
        <p14:creationId xmlns:p14="http://schemas.microsoft.com/office/powerpoint/2010/main" val="1603014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C2DC-8AEE-48ED-B547-C96A1E7E7976}" type="slidenum">
              <a:rPr lang="en-GB" smtClean="0"/>
              <a:t>44</a:t>
            </a:fld>
            <a:endParaRPr lang="en-GB"/>
          </a:p>
        </p:txBody>
      </p:sp>
    </p:spTree>
    <p:extLst>
      <p:ext uri="{BB962C8B-B14F-4D97-AF65-F5344CB8AC3E}">
        <p14:creationId xmlns:p14="http://schemas.microsoft.com/office/powerpoint/2010/main" val="300231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EFA1C2DC-8AEE-48ED-B547-C96A1E7E7976}" type="slidenum">
              <a:rPr lang="en-GB" smtClean="0"/>
              <a:t>6</a:t>
            </a:fld>
            <a:endParaRPr lang="en-GB" dirty="0"/>
          </a:p>
        </p:txBody>
      </p:sp>
    </p:spTree>
    <p:extLst>
      <p:ext uri="{BB962C8B-B14F-4D97-AF65-F5344CB8AC3E}">
        <p14:creationId xmlns:p14="http://schemas.microsoft.com/office/powerpoint/2010/main" val="213123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C2DC-8AEE-48ED-B547-C96A1E7E7976}" type="slidenum">
              <a:rPr lang="en-GB" smtClean="0"/>
              <a:t>7</a:t>
            </a:fld>
            <a:endParaRPr lang="en-GB"/>
          </a:p>
        </p:txBody>
      </p:sp>
    </p:spTree>
    <p:extLst>
      <p:ext uri="{BB962C8B-B14F-4D97-AF65-F5344CB8AC3E}">
        <p14:creationId xmlns:p14="http://schemas.microsoft.com/office/powerpoint/2010/main" val="243636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C2DC-8AEE-48ED-B547-C96A1E7E7976}" type="slidenum">
              <a:rPr lang="en-GB" smtClean="0"/>
              <a:t>8</a:t>
            </a:fld>
            <a:endParaRPr lang="en-GB"/>
          </a:p>
        </p:txBody>
      </p:sp>
    </p:spTree>
    <p:extLst>
      <p:ext uri="{BB962C8B-B14F-4D97-AF65-F5344CB8AC3E}">
        <p14:creationId xmlns:p14="http://schemas.microsoft.com/office/powerpoint/2010/main" val="46123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cs typeface="Arial" panose="020B0604020202020204" pitchFamily="34" charset="0"/>
              </a:rPr>
              <a:t>Data from Urbanski below - pH reducing from pH of 7 to 3 – 4 in approx. in 3 – 4 hrs when heated in presence of TNT  </a:t>
            </a:r>
            <a:endParaRPr lang="en-US" sz="1200"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FA1C2DC-8AEE-48ED-B547-C96A1E7E7976}" type="slidenum">
              <a:rPr lang="en-GB" smtClean="0"/>
              <a:t>10</a:t>
            </a:fld>
            <a:endParaRPr lang="en-GB"/>
          </a:p>
        </p:txBody>
      </p:sp>
    </p:spTree>
    <p:extLst>
      <p:ext uri="{BB962C8B-B14F-4D97-AF65-F5344CB8AC3E}">
        <p14:creationId xmlns:p14="http://schemas.microsoft.com/office/powerpoint/2010/main" val="166196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DD91D5-C7E9-4912-869D-A3F868AB4E67}" type="slidenum">
              <a:rPr lang="en-ZA" smtClean="0"/>
              <a:pPr/>
              <a:t>11</a:t>
            </a:fld>
            <a:endParaRPr lang="en-ZA" dirty="0"/>
          </a:p>
        </p:txBody>
      </p:sp>
    </p:spTree>
    <p:extLst>
      <p:ext uri="{BB962C8B-B14F-4D97-AF65-F5344CB8AC3E}">
        <p14:creationId xmlns:p14="http://schemas.microsoft.com/office/powerpoint/2010/main" val="269783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1C2DC-8AEE-48ED-B547-C96A1E7E7976}" type="slidenum">
              <a:rPr lang="en-GB" smtClean="0"/>
              <a:t>14</a:t>
            </a:fld>
            <a:endParaRPr lang="en-GB"/>
          </a:p>
        </p:txBody>
      </p:sp>
    </p:spTree>
    <p:extLst>
      <p:ext uri="{BB962C8B-B14F-4D97-AF65-F5344CB8AC3E}">
        <p14:creationId xmlns:p14="http://schemas.microsoft.com/office/powerpoint/2010/main" val="85641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what a violent reaction looks like</a:t>
            </a:r>
            <a:endParaRPr lang="en-US" dirty="0"/>
          </a:p>
        </p:txBody>
      </p:sp>
      <p:sp>
        <p:nvSpPr>
          <p:cNvPr id="4" name="Slide Number Placeholder 3"/>
          <p:cNvSpPr>
            <a:spLocks noGrp="1"/>
          </p:cNvSpPr>
          <p:nvPr>
            <p:ph type="sldNum" sz="quarter" idx="5"/>
          </p:nvPr>
        </p:nvSpPr>
        <p:spPr/>
        <p:txBody>
          <a:bodyPr/>
          <a:lstStyle/>
          <a:p>
            <a:fld id="{EFA1C2DC-8AEE-48ED-B547-C96A1E7E7976}" type="slidenum">
              <a:rPr lang="en-GB" smtClean="0"/>
              <a:t>15</a:t>
            </a:fld>
            <a:endParaRPr lang="en-GB"/>
          </a:p>
        </p:txBody>
      </p:sp>
    </p:spTree>
    <p:extLst>
      <p:ext uri="{BB962C8B-B14F-4D97-AF65-F5344CB8AC3E}">
        <p14:creationId xmlns:p14="http://schemas.microsoft.com/office/powerpoint/2010/main" val="157320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6613-D63A-4053-B48D-875DC21DA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BDDE44-7068-45E8-8BD4-CE5768A908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DF76DB-8117-4F15-9802-2AAF2C87F405}"/>
              </a:ext>
            </a:extLst>
          </p:cNvPr>
          <p:cNvSpPr>
            <a:spLocks noGrp="1"/>
          </p:cNvSpPr>
          <p:nvPr>
            <p:ph type="dt" sz="half" idx="10"/>
          </p:nvPr>
        </p:nvSpPr>
        <p:spPr/>
        <p:txBody>
          <a:bodyPr/>
          <a:lstStyle/>
          <a:p>
            <a:fld id="{6822BE02-96E9-4834-8AF9-CA0159F38F9D}" type="datetime1">
              <a:rPr lang="en-GB" smtClean="0"/>
              <a:t>12/04/2022</a:t>
            </a:fld>
            <a:endParaRPr lang="en-GB"/>
          </a:p>
        </p:txBody>
      </p:sp>
      <p:sp>
        <p:nvSpPr>
          <p:cNvPr id="5" name="Footer Placeholder 4">
            <a:extLst>
              <a:ext uri="{FF2B5EF4-FFF2-40B4-BE49-F238E27FC236}">
                <a16:creationId xmlns:a16="http://schemas.microsoft.com/office/drawing/2014/main" id="{73628A6A-1881-48CF-BB3F-45FDC8B0D0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D4A859-B497-4FAB-AA91-E8528AD98AF4}"/>
              </a:ext>
            </a:extLst>
          </p:cNvPr>
          <p:cNvSpPr>
            <a:spLocks noGrp="1"/>
          </p:cNvSpPr>
          <p:nvPr>
            <p:ph type="sldNum" sz="quarter" idx="12"/>
          </p:nvPr>
        </p:nvSpPr>
        <p:spPr/>
        <p:txBody>
          <a:bodyPr/>
          <a:lstStyle/>
          <a:p>
            <a:fld id="{B14A0349-224E-4087-BBB7-AAD4A078A7D8}" type="slidenum">
              <a:rPr lang="en-GB" smtClean="0"/>
              <a:t>‹#›</a:t>
            </a:fld>
            <a:endParaRPr lang="en-GB"/>
          </a:p>
        </p:txBody>
      </p:sp>
    </p:spTree>
    <p:extLst>
      <p:ext uri="{BB962C8B-B14F-4D97-AF65-F5344CB8AC3E}">
        <p14:creationId xmlns:p14="http://schemas.microsoft.com/office/powerpoint/2010/main" val="135229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8E552-2FFE-4174-8B35-CA4B6BBE1F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977B0E-B912-4786-BE08-996720000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622D80-280D-43C4-85F7-24CE696091FC}"/>
              </a:ext>
            </a:extLst>
          </p:cNvPr>
          <p:cNvSpPr>
            <a:spLocks noGrp="1"/>
          </p:cNvSpPr>
          <p:nvPr>
            <p:ph type="dt" sz="half" idx="10"/>
          </p:nvPr>
        </p:nvSpPr>
        <p:spPr/>
        <p:txBody>
          <a:bodyPr/>
          <a:lstStyle/>
          <a:p>
            <a:fld id="{CCBC04FA-C5A3-4F87-9F0B-A9BCB16BF36B}" type="datetime1">
              <a:rPr lang="en-GB" smtClean="0"/>
              <a:t>12/04/2022</a:t>
            </a:fld>
            <a:endParaRPr lang="en-GB"/>
          </a:p>
        </p:txBody>
      </p:sp>
      <p:sp>
        <p:nvSpPr>
          <p:cNvPr id="5" name="Footer Placeholder 4">
            <a:extLst>
              <a:ext uri="{FF2B5EF4-FFF2-40B4-BE49-F238E27FC236}">
                <a16:creationId xmlns:a16="http://schemas.microsoft.com/office/drawing/2014/main" id="{7F01295F-7D00-436B-BED4-E398628912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F3CFCB-6779-40D7-8A4C-AFA9A427FE5D}"/>
              </a:ext>
            </a:extLst>
          </p:cNvPr>
          <p:cNvSpPr>
            <a:spLocks noGrp="1"/>
          </p:cNvSpPr>
          <p:nvPr>
            <p:ph type="sldNum" sz="quarter" idx="12"/>
          </p:nvPr>
        </p:nvSpPr>
        <p:spPr/>
        <p:txBody>
          <a:bodyPr/>
          <a:lstStyle/>
          <a:p>
            <a:fld id="{B14A0349-224E-4087-BBB7-AAD4A078A7D8}" type="slidenum">
              <a:rPr lang="en-GB" smtClean="0"/>
              <a:t>‹#›</a:t>
            </a:fld>
            <a:endParaRPr lang="en-GB"/>
          </a:p>
        </p:txBody>
      </p:sp>
    </p:spTree>
    <p:extLst>
      <p:ext uri="{BB962C8B-B14F-4D97-AF65-F5344CB8AC3E}">
        <p14:creationId xmlns:p14="http://schemas.microsoft.com/office/powerpoint/2010/main" val="21961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9B31CE-4798-4E08-80E1-9048907C9E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949130-8260-4CD3-8B84-DD6E70BBEF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17ED3D-F234-4C10-9843-7B7984D1D95D}"/>
              </a:ext>
            </a:extLst>
          </p:cNvPr>
          <p:cNvSpPr>
            <a:spLocks noGrp="1"/>
          </p:cNvSpPr>
          <p:nvPr>
            <p:ph type="dt" sz="half" idx="10"/>
          </p:nvPr>
        </p:nvSpPr>
        <p:spPr/>
        <p:txBody>
          <a:bodyPr/>
          <a:lstStyle/>
          <a:p>
            <a:fld id="{B83121D1-7669-4ECC-A7E2-EE9C16358ABD}" type="datetime1">
              <a:rPr lang="en-GB" smtClean="0"/>
              <a:t>12/04/2022</a:t>
            </a:fld>
            <a:endParaRPr lang="en-GB"/>
          </a:p>
        </p:txBody>
      </p:sp>
      <p:sp>
        <p:nvSpPr>
          <p:cNvPr id="5" name="Footer Placeholder 4">
            <a:extLst>
              <a:ext uri="{FF2B5EF4-FFF2-40B4-BE49-F238E27FC236}">
                <a16:creationId xmlns:a16="http://schemas.microsoft.com/office/drawing/2014/main" id="{CFB6B90C-BB1D-4C79-A136-6BA82661F6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6BD528-2476-4CD0-BD3A-3C337DD34CCF}"/>
              </a:ext>
            </a:extLst>
          </p:cNvPr>
          <p:cNvSpPr>
            <a:spLocks noGrp="1"/>
          </p:cNvSpPr>
          <p:nvPr>
            <p:ph type="sldNum" sz="quarter" idx="12"/>
          </p:nvPr>
        </p:nvSpPr>
        <p:spPr/>
        <p:txBody>
          <a:bodyPr/>
          <a:lstStyle/>
          <a:p>
            <a:fld id="{B14A0349-224E-4087-BBB7-AAD4A078A7D8}" type="slidenum">
              <a:rPr lang="en-GB" smtClean="0"/>
              <a:t>‹#›</a:t>
            </a:fld>
            <a:endParaRPr lang="en-GB"/>
          </a:p>
        </p:txBody>
      </p:sp>
    </p:spTree>
    <p:extLst>
      <p:ext uri="{BB962C8B-B14F-4D97-AF65-F5344CB8AC3E}">
        <p14:creationId xmlns:p14="http://schemas.microsoft.com/office/powerpoint/2010/main" val="40001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3032-6435-42DF-8FE5-9D4FE82284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387F9D-AEAA-468A-98A7-C1A5294624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648CD0-4ABE-449E-BD23-6617BD85DACD}"/>
              </a:ext>
            </a:extLst>
          </p:cNvPr>
          <p:cNvSpPr>
            <a:spLocks noGrp="1"/>
          </p:cNvSpPr>
          <p:nvPr>
            <p:ph type="dt" sz="half" idx="10"/>
          </p:nvPr>
        </p:nvSpPr>
        <p:spPr/>
        <p:txBody>
          <a:bodyPr/>
          <a:lstStyle/>
          <a:p>
            <a:fld id="{3308FD91-E40E-410F-AAC0-D56780600175}" type="datetime1">
              <a:rPr lang="en-GB" smtClean="0"/>
              <a:t>12/04/2022</a:t>
            </a:fld>
            <a:endParaRPr lang="en-GB"/>
          </a:p>
        </p:txBody>
      </p:sp>
      <p:sp>
        <p:nvSpPr>
          <p:cNvPr id="5" name="Footer Placeholder 4">
            <a:extLst>
              <a:ext uri="{FF2B5EF4-FFF2-40B4-BE49-F238E27FC236}">
                <a16:creationId xmlns:a16="http://schemas.microsoft.com/office/drawing/2014/main" id="{00EE8532-F496-41F5-A33E-EA3220E879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93B960-D752-4063-9057-111430BF7FFE}"/>
              </a:ext>
            </a:extLst>
          </p:cNvPr>
          <p:cNvSpPr>
            <a:spLocks noGrp="1"/>
          </p:cNvSpPr>
          <p:nvPr>
            <p:ph type="sldNum" sz="quarter" idx="12"/>
          </p:nvPr>
        </p:nvSpPr>
        <p:spPr/>
        <p:txBody>
          <a:bodyPr/>
          <a:lstStyle/>
          <a:p>
            <a:fld id="{B14A0349-224E-4087-BBB7-AAD4A078A7D8}" type="slidenum">
              <a:rPr lang="en-GB" smtClean="0"/>
              <a:t>‹#›</a:t>
            </a:fld>
            <a:endParaRPr lang="en-GB"/>
          </a:p>
        </p:txBody>
      </p:sp>
    </p:spTree>
    <p:extLst>
      <p:ext uri="{BB962C8B-B14F-4D97-AF65-F5344CB8AC3E}">
        <p14:creationId xmlns:p14="http://schemas.microsoft.com/office/powerpoint/2010/main" val="164284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1F11-D26C-4354-B126-F55B252F7A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438E27-5FEB-49C5-893B-654E28EB2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A6DA87-8283-4CE5-9452-8338D4A53703}"/>
              </a:ext>
            </a:extLst>
          </p:cNvPr>
          <p:cNvSpPr>
            <a:spLocks noGrp="1"/>
          </p:cNvSpPr>
          <p:nvPr>
            <p:ph type="dt" sz="half" idx="10"/>
          </p:nvPr>
        </p:nvSpPr>
        <p:spPr/>
        <p:txBody>
          <a:bodyPr/>
          <a:lstStyle/>
          <a:p>
            <a:fld id="{02C98C2E-1BB7-47B3-A9DE-FD90A4D7B224}" type="datetime1">
              <a:rPr lang="en-GB" smtClean="0"/>
              <a:t>12/04/2022</a:t>
            </a:fld>
            <a:endParaRPr lang="en-GB"/>
          </a:p>
        </p:txBody>
      </p:sp>
      <p:sp>
        <p:nvSpPr>
          <p:cNvPr id="5" name="Footer Placeholder 4">
            <a:extLst>
              <a:ext uri="{FF2B5EF4-FFF2-40B4-BE49-F238E27FC236}">
                <a16:creationId xmlns:a16="http://schemas.microsoft.com/office/drawing/2014/main" id="{489C8963-3E58-4297-A0EA-DF208036D6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9406CE-092B-4FD4-9FD7-6BCA4E149FFC}"/>
              </a:ext>
            </a:extLst>
          </p:cNvPr>
          <p:cNvSpPr>
            <a:spLocks noGrp="1"/>
          </p:cNvSpPr>
          <p:nvPr>
            <p:ph type="sldNum" sz="quarter" idx="12"/>
          </p:nvPr>
        </p:nvSpPr>
        <p:spPr/>
        <p:txBody>
          <a:bodyPr/>
          <a:lstStyle/>
          <a:p>
            <a:fld id="{B14A0349-224E-4087-BBB7-AAD4A078A7D8}" type="slidenum">
              <a:rPr lang="en-GB" smtClean="0"/>
              <a:t>‹#›</a:t>
            </a:fld>
            <a:endParaRPr lang="en-GB"/>
          </a:p>
        </p:txBody>
      </p:sp>
    </p:spTree>
    <p:extLst>
      <p:ext uri="{BB962C8B-B14F-4D97-AF65-F5344CB8AC3E}">
        <p14:creationId xmlns:p14="http://schemas.microsoft.com/office/powerpoint/2010/main" val="248941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7754-5B0B-44D3-BA09-9CC2F9FEE2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A1DD04-6FC4-430E-8809-C4120A96F8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D853-B02A-4BCC-B74E-AFC132D0E6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7143B3-8DE4-4164-BFBC-B23239168518}"/>
              </a:ext>
            </a:extLst>
          </p:cNvPr>
          <p:cNvSpPr>
            <a:spLocks noGrp="1"/>
          </p:cNvSpPr>
          <p:nvPr>
            <p:ph type="dt" sz="half" idx="10"/>
          </p:nvPr>
        </p:nvSpPr>
        <p:spPr/>
        <p:txBody>
          <a:bodyPr/>
          <a:lstStyle/>
          <a:p>
            <a:fld id="{2AC051AF-7899-433E-BB1B-759815BE4D2B}" type="datetime1">
              <a:rPr lang="en-GB" smtClean="0"/>
              <a:t>12/04/2022</a:t>
            </a:fld>
            <a:endParaRPr lang="en-GB"/>
          </a:p>
        </p:txBody>
      </p:sp>
      <p:sp>
        <p:nvSpPr>
          <p:cNvPr id="6" name="Footer Placeholder 5">
            <a:extLst>
              <a:ext uri="{FF2B5EF4-FFF2-40B4-BE49-F238E27FC236}">
                <a16:creationId xmlns:a16="http://schemas.microsoft.com/office/drawing/2014/main" id="{A90ED210-AEB0-4D0C-9B95-8C5C625957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2DC835-AEB8-439F-8CB0-9B22229E6A1D}"/>
              </a:ext>
            </a:extLst>
          </p:cNvPr>
          <p:cNvSpPr>
            <a:spLocks noGrp="1"/>
          </p:cNvSpPr>
          <p:nvPr>
            <p:ph type="sldNum" sz="quarter" idx="12"/>
          </p:nvPr>
        </p:nvSpPr>
        <p:spPr/>
        <p:txBody>
          <a:bodyPr/>
          <a:lstStyle/>
          <a:p>
            <a:fld id="{B14A0349-224E-4087-BBB7-AAD4A078A7D8}" type="slidenum">
              <a:rPr lang="en-GB" smtClean="0"/>
              <a:t>‹#›</a:t>
            </a:fld>
            <a:endParaRPr lang="en-GB"/>
          </a:p>
        </p:txBody>
      </p:sp>
    </p:spTree>
    <p:extLst>
      <p:ext uri="{BB962C8B-B14F-4D97-AF65-F5344CB8AC3E}">
        <p14:creationId xmlns:p14="http://schemas.microsoft.com/office/powerpoint/2010/main" val="176693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D000E-0FBC-42A4-8061-CFDE5A6C253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7A18EA-494A-4747-B934-3528701586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71B2E3-34C7-4C78-BB08-F1505D2784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98346D-2056-4AED-AB57-8EC056AE7C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AF989F-E04C-4582-BFF1-985DA45BDF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6E6348-375F-4BBB-A6C4-AC21DED9B5AA}"/>
              </a:ext>
            </a:extLst>
          </p:cNvPr>
          <p:cNvSpPr>
            <a:spLocks noGrp="1"/>
          </p:cNvSpPr>
          <p:nvPr>
            <p:ph type="dt" sz="half" idx="10"/>
          </p:nvPr>
        </p:nvSpPr>
        <p:spPr/>
        <p:txBody>
          <a:bodyPr/>
          <a:lstStyle/>
          <a:p>
            <a:fld id="{0AEF033B-23E8-4535-AEFE-4EA6554AD4C1}" type="datetime1">
              <a:rPr lang="en-GB" smtClean="0"/>
              <a:t>12/04/2022</a:t>
            </a:fld>
            <a:endParaRPr lang="en-GB"/>
          </a:p>
        </p:txBody>
      </p:sp>
      <p:sp>
        <p:nvSpPr>
          <p:cNvPr id="8" name="Footer Placeholder 7">
            <a:extLst>
              <a:ext uri="{FF2B5EF4-FFF2-40B4-BE49-F238E27FC236}">
                <a16:creationId xmlns:a16="http://schemas.microsoft.com/office/drawing/2014/main" id="{AE7AD1A9-F616-4FD6-AB61-70016AFB63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AED3F2-53C3-4E41-8954-F6FE71472D6B}"/>
              </a:ext>
            </a:extLst>
          </p:cNvPr>
          <p:cNvSpPr>
            <a:spLocks noGrp="1"/>
          </p:cNvSpPr>
          <p:nvPr>
            <p:ph type="sldNum" sz="quarter" idx="12"/>
          </p:nvPr>
        </p:nvSpPr>
        <p:spPr/>
        <p:txBody>
          <a:bodyPr/>
          <a:lstStyle/>
          <a:p>
            <a:fld id="{B14A0349-224E-4087-BBB7-AAD4A078A7D8}" type="slidenum">
              <a:rPr lang="en-GB" smtClean="0"/>
              <a:t>‹#›</a:t>
            </a:fld>
            <a:endParaRPr lang="en-GB"/>
          </a:p>
        </p:txBody>
      </p:sp>
    </p:spTree>
    <p:extLst>
      <p:ext uri="{BB962C8B-B14F-4D97-AF65-F5344CB8AC3E}">
        <p14:creationId xmlns:p14="http://schemas.microsoft.com/office/powerpoint/2010/main" val="66777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BC54-3BC7-40D5-AEF4-E7AA59EF9B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12B2BD-3F23-45E5-8DEC-608655A78AB8}"/>
              </a:ext>
            </a:extLst>
          </p:cNvPr>
          <p:cNvSpPr>
            <a:spLocks noGrp="1"/>
          </p:cNvSpPr>
          <p:nvPr>
            <p:ph type="dt" sz="half" idx="10"/>
          </p:nvPr>
        </p:nvSpPr>
        <p:spPr/>
        <p:txBody>
          <a:bodyPr/>
          <a:lstStyle/>
          <a:p>
            <a:fld id="{6FB7EB94-8411-43A1-B139-3889AA43B9F8}" type="datetime1">
              <a:rPr lang="en-GB" smtClean="0"/>
              <a:t>12/04/2022</a:t>
            </a:fld>
            <a:endParaRPr lang="en-GB"/>
          </a:p>
        </p:txBody>
      </p:sp>
      <p:sp>
        <p:nvSpPr>
          <p:cNvPr id="4" name="Footer Placeholder 3">
            <a:extLst>
              <a:ext uri="{FF2B5EF4-FFF2-40B4-BE49-F238E27FC236}">
                <a16:creationId xmlns:a16="http://schemas.microsoft.com/office/drawing/2014/main" id="{52BD12F4-8E2B-45D0-9EBD-F1783FB58A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142503-2A73-4095-92AF-D8C1BF5450C2}"/>
              </a:ext>
            </a:extLst>
          </p:cNvPr>
          <p:cNvSpPr>
            <a:spLocks noGrp="1"/>
          </p:cNvSpPr>
          <p:nvPr>
            <p:ph type="sldNum" sz="quarter" idx="12"/>
          </p:nvPr>
        </p:nvSpPr>
        <p:spPr/>
        <p:txBody>
          <a:bodyPr/>
          <a:lstStyle/>
          <a:p>
            <a:fld id="{B14A0349-224E-4087-BBB7-AAD4A078A7D8}" type="slidenum">
              <a:rPr lang="en-GB" smtClean="0"/>
              <a:t>‹#›</a:t>
            </a:fld>
            <a:endParaRPr lang="en-GB"/>
          </a:p>
        </p:txBody>
      </p:sp>
    </p:spTree>
    <p:extLst>
      <p:ext uri="{BB962C8B-B14F-4D97-AF65-F5344CB8AC3E}">
        <p14:creationId xmlns:p14="http://schemas.microsoft.com/office/powerpoint/2010/main" val="335472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2FBAB1-2F9A-4E57-8303-EA72104655E5}"/>
              </a:ext>
            </a:extLst>
          </p:cNvPr>
          <p:cNvSpPr>
            <a:spLocks noGrp="1"/>
          </p:cNvSpPr>
          <p:nvPr>
            <p:ph type="dt" sz="half" idx="10"/>
          </p:nvPr>
        </p:nvSpPr>
        <p:spPr/>
        <p:txBody>
          <a:bodyPr/>
          <a:lstStyle/>
          <a:p>
            <a:fld id="{9901247F-B4DC-4479-994B-A207A8DD9C3E}" type="datetime1">
              <a:rPr lang="en-GB" smtClean="0"/>
              <a:t>12/04/2022</a:t>
            </a:fld>
            <a:endParaRPr lang="en-GB"/>
          </a:p>
        </p:txBody>
      </p:sp>
      <p:sp>
        <p:nvSpPr>
          <p:cNvPr id="3" name="Footer Placeholder 2">
            <a:extLst>
              <a:ext uri="{FF2B5EF4-FFF2-40B4-BE49-F238E27FC236}">
                <a16:creationId xmlns:a16="http://schemas.microsoft.com/office/drawing/2014/main" id="{BA2F7880-696F-4767-B086-49F25EB28B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F62AFC-56D9-42F4-AC56-D22C3FA52899}"/>
              </a:ext>
            </a:extLst>
          </p:cNvPr>
          <p:cNvSpPr>
            <a:spLocks noGrp="1"/>
          </p:cNvSpPr>
          <p:nvPr>
            <p:ph type="sldNum" sz="quarter" idx="12"/>
          </p:nvPr>
        </p:nvSpPr>
        <p:spPr/>
        <p:txBody>
          <a:bodyPr/>
          <a:lstStyle/>
          <a:p>
            <a:fld id="{B14A0349-224E-4087-BBB7-AAD4A078A7D8}" type="slidenum">
              <a:rPr lang="en-GB" smtClean="0"/>
              <a:t>‹#›</a:t>
            </a:fld>
            <a:endParaRPr lang="en-GB"/>
          </a:p>
        </p:txBody>
      </p:sp>
    </p:spTree>
    <p:extLst>
      <p:ext uri="{BB962C8B-B14F-4D97-AF65-F5344CB8AC3E}">
        <p14:creationId xmlns:p14="http://schemas.microsoft.com/office/powerpoint/2010/main" val="237971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1CCC-C5A2-4850-9E3C-A38A0C5A90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72700C-582D-4642-B561-A4C377FE1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6FD450-6561-44F5-B21B-12AAFDF5F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4087BC-BD79-43EC-8533-55346194D5DF}"/>
              </a:ext>
            </a:extLst>
          </p:cNvPr>
          <p:cNvSpPr>
            <a:spLocks noGrp="1"/>
          </p:cNvSpPr>
          <p:nvPr>
            <p:ph type="dt" sz="half" idx="10"/>
          </p:nvPr>
        </p:nvSpPr>
        <p:spPr/>
        <p:txBody>
          <a:bodyPr/>
          <a:lstStyle/>
          <a:p>
            <a:fld id="{9FDB2874-FAF7-4C06-9EF4-84BCB3CAAA55}" type="datetime1">
              <a:rPr lang="en-GB" smtClean="0"/>
              <a:t>12/04/2022</a:t>
            </a:fld>
            <a:endParaRPr lang="en-GB"/>
          </a:p>
        </p:txBody>
      </p:sp>
      <p:sp>
        <p:nvSpPr>
          <p:cNvPr id="6" name="Footer Placeholder 5">
            <a:extLst>
              <a:ext uri="{FF2B5EF4-FFF2-40B4-BE49-F238E27FC236}">
                <a16:creationId xmlns:a16="http://schemas.microsoft.com/office/drawing/2014/main" id="{F3C39774-C174-4F85-8A16-D8DB633F51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6988C6-AB78-43A9-969A-304E48FA88D1}"/>
              </a:ext>
            </a:extLst>
          </p:cNvPr>
          <p:cNvSpPr>
            <a:spLocks noGrp="1"/>
          </p:cNvSpPr>
          <p:nvPr>
            <p:ph type="sldNum" sz="quarter" idx="12"/>
          </p:nvPr>
        </p:nvSpPr>
        <p:spPr/>
        <p:txBody>
          <a:bodyPr/>
          <a:lstStyle/>
          <a:p>
            <a:fld id="{B14A0349-224E-4087-BBB7-AAD4A078A7D8}" type="slidenum">
              <a:rPr lang="en-GB" smtClean="0"/>
              <a:t>‹#›</a:t>
            </a:fld>
            <a:endParaRPr lang="en-GB"/>
          </a:p>
        </p:txBody>
      </p:sp>
    </p:spTree>
    <p:extLst>
      <p:ext uri="{BB962C8B-B14F-4D97-AF65-F5344CB8AC3E}">
        <p14:creationId xmlns:p14="http://schemas.microsoft.com/office/powerpoint/2010/main" val="392443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5516-5B6C-4689-A312-9C23DC2A3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039383-9B79-44E4-BF07-EE6D29BA85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EE3E12-0FEB-419C-9BA5-645D2D885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B1E71-6CB9-4583-A0B9-3F9F1E4FD64A}"/>
              </a:ext>
            </a:extLst>
          </p:cNvPr>
          <p:cNvSpPr>
            <a:spLocks noGrp="1"/>
          </p:cNvSpPr>
          <p:nvPr>
            <p:ph type="dt" sz="half" idx="10"/>
          </p:nvPr>
        </p:nvSpPr>
        <p:spPr/>
        <p:txBody>
          <a:bodyPr/>
          <a:lstStyle/>
          <a:p>
            <a:fld id="{E73166D0-FED4-4B54-A3DE-B3F6CBDD3287}" type="datetime1">
              <a:rPr lang="en-GB" smtClean="0"/>
              <a:t>12/04/2022</a:t>
            </a:fld>
            <a:endParaRPr lang="en-GB"/>
          </a:p>
        </p:txBody>
      </p:sp>
      <p:sp>
        <p:nvSpPr>
          <p:cNvPr id="6" name="Footer Placeholder 5">
            <a:extLst>
              <a:ext uri="{FF2B5EF4-FFF2-40B4-BE49-F238E27FC236}">
                <a16:creationId xmlns:a16="http://schemas.microsoft.com/office/drawing/2014/main" id="{487ED4B4-8A34-4A82-9062-DE280FD215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278D40-4B1C-4103-A720-DCD31088C4EE}"/>
              </a:ext>
            </a:extLst>
          </p:cNvPr>
          <p:cNvSpPr>
            <a:spLocks noGrp="1"/>
          </p:cNvSpPr>
          <p:nvPr>
            <p:ph type="sldNum" sz="quarter" idx="12"/>
          </p:nvPr>
        </p:nvSpPr>
        <p:spPr/>
        <p:txBody>
          <a:bodyPr/>
          <a:lstStyle/>
          <a:p>
            <a:fld id="{B14A0349-224E-4087-BBB7-AAD4A078A7D8}" type="slidenum">
              <a:rPr lang="en-GB" smtClean="0"/>
              <a:t>‹#›</a:t>
            </a:fld>
            <a:endParaRPr lang="en-GB"/>
          </a:p>
        </p:txBody>
      </p:sp>
    </p:spTree>
    <p:extLst>
      <p:ext uri="{BB962C8B-B14F-4D97-AF65-F5344CB8AC3E}">
        <p14:creationId xmlns:p14="http://schemas.microsoft.com/office/powerpoint/2010/main" val="272755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6ED2F-6091-46A6-8DC5-65F77CB5B0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24FC62-1BC0-455B-B807-CF78491A48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D73CD-B6BD-4B77-9BA4-443697BFB9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07723-7107-4B63-9C43-966C634BD035}" type="datetime1">
              <a:rPr lang="en-GB" smtClean="0"/>
              <a:t>12/04/2022</a:t>
            </a:fld>
            <a:endParaRPr lang="en-GB"/>
          </a:p>
        </p:txBody>
      </p:sp>
      <p:sp>
        <p:nvSpPr>
          <p:cNvPr id="5" name="Footer Placeholder 4">
            <a:extLst>
              <a:ext uri="{FF2B5EF4-FFF2-40B4-BE49-F238E27FC236}">
                <a16:creationId xmlns:a16="http://schemas.microsoft.com/office/drawing/2014/main" id="{8453F697-36D3-4ACC-AD53-5075F3B514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F2F332-DAA8-4B34-AC86-F399CF8E68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A0349-224E-4087-BBB7-AAD4A078A7D8}" type="slidenum">
              <a:rPr lang="en-GB" smtClean="0"/>
              <a:t>‹#›</a:t>
            </a:fld>
            <a:endParaRPr lang="en-GB"/>
          </a:p>
        </p:txBody>
      </p:sp>
      <p:sp>
        <p:nvSpPr>
          <p:cNvPr id="7" name="MSIPCMContentMarking" descr="{&quot;HashCode&quot;:-378235680,&quot;Placement&quot;:&quot;Footer&quot;,&quot;Top&quot;:520.3781,&quot;Left&quot;:451.413,&quot;SlideWidth&quot;:960,&quot;SlideHeight&quot;:540}">
            <a:extLst>
              <a:ext uri="{FF2B5EF4-FFF2-40B4-BE49-F238E27FC236}">
                <a16:creationId xmlns:a16="http://schemas.microsoft.com/office/drawing/2014/main" id="{F9E96C3C-56DD-4225-AA11-BDB854C7C8AF}"/>
              </a:ext>
            </a:extLst>
          </p:cNvPr>
          <p:cNvSpPr txBox="1"/>
          <p:nvPr userDrawn="1"/>
        </p:nvSpPr>
        <p:spPr>
          <a:xfrm>
            <a:off x="5732945" y="6608802"/>
            <a:ext cx="726109" cy="249198"/>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Arial" panose="020B0604020202020204" pitchFamily="34" charset="0"/>
              </a:rPr>
              <a:t>General</a:t>
            </a:r>
          </a:p>
        </p:txBody>
      </p:sp>
    </p:spTree>
    <p:extLst>
      <p:ext uri="{BB962C8B-B14F-4D97-AF65-F5344CB8AC3E}">
        <p14:creationId xmlns:p14="http://schemas.microsoft.com/office/powerpoint/2010/main" val="669146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autmd@telkomsa.n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dawn.goosen@orica.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wmf"/><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emf"/><Relationship Id="rId4" Type="http://schemas.openxmlformats.org/officeDocument/2006/relationships/image" Target="../media/image13.wmf"/><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eig2.org.uk/wp-content/uploads/2016/04/RemoteManfrExplosGuide-edn1_2.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afex-international.or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secretariat@safex-international.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msiac.nato.int/news/accidents-july-august-201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esearchgate.net/publication/280085816_Accidents_in_Explosive_Manufactur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csb.gov/assets/1/20/final_sierra.pdf?13909"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safex-international.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33.pn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png"/><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F5243D-CE42-47B4-B196-B19C26D182D0}"/>
              </a:ext>
            </a:extLst>
          </p:cNvPr>
          <p:cNvSpPr>
            <a:spLocks noGrp="1"/>
          </p:cNvSpPr>
          <p:nvPr>
            <p:ph type="title" idx="4294967295"/>
          </p:nvPr>
        </p:nvSpPr>
        <p:spPr>
          <a:xfrm>
            <a:off x="609600" y="-1744168"/>
            <a:ext cx="11096164" cy="8100518"/>
          </a:xfrm>
        </p:spPr>
        <p:txBody>
          <a:bodyPr>
            <a:normAutofit fontScale="90000"/>
          </a:bodyPr>
          <a:lstStyle/>
          <a:p>
            <a:pPr marL="182563" indent="1158875" algn="ctr">
              <a:tabLst>
                <a:tab pos="1787525" algn="l"/>
                <a:tab pos="1971675" algn="l"/>
              </a:tabLst>
            </a:pPr>
            <a:r>
              <a:rPr lang="en-GB" sz="4900" b="1" dirty="0">
                <a:latin typeface="+mn-lt"/>
              </a:rPr>
              <a:t/>
            </a:r>
            <a:br>
              <a:rPr lang="en-GB" sz="4900" b="1" dirty="0">
                <a:latin typeface="+mn-lt"/>
              </a:rPr>
            </a:br>
            <a:r>
              <a:rPr lang="en-GB" sz="4900" b="1" dirty="0">
                <a:latin typeface="+mn-lt"/>
              </a:rPr>
              <a:t/>
            </a:r>
            <a:br>
              <a:rPr lang="en-GB" sz="4900" b="1" dirty="0">
                <a:latin typeface="+mn-lt"/>
              </a:rPr>
            </a:br>
            <a:r>
              <a:rPr lang="en-GB" sz="4900" b="1" dirty="0">
                <a:latin typeface="+mn-lt"/>
              </a:rPr>
              <a:t/>
            </a:r>
            <a:br>
              <a:rPr lang="en-GB" sz="4900" b="1" dirty="0">
                <a:latin typeface="+mn-lt"/>
              </a:rPr>
            </a:br>
            <a:r>
              <a:rPr lang="en-GB" sz="4900" b="1" dirty="0">
                <a:latin typeface="+mn-lt"/>
              </a:rPr>
              <a:t/>
            </a:r>
            <a:br>
              <a:rPr lang="en-GB" sz="4900" b="1" dirty="0">
                <a:latin typeface="+mn-lt"/>
              </a:rPr>
            </a:br>
            <a:r>
              <a:rPr lang="en-GB" b="1" dirty="0">
                <a:latin typeface="+mn-lt"/>
              </a:rPr>
              <a:t>FIRES EXPLOSIONS/DETONATIONS AND HAZARDS INVOLVING PETN</a:t>
            </a:r>
            <a:br>
              <a:rPr lang="en-GB" b="1" dirty="0">
                <a:latin typeface="+mn-lt"/>
              </a:rPr>
            </a:br>
            <a:r>
              <a:rPr lang="en-GB" b="1" dirty="0">
                <a:latin typeface="+mn-lt"/>
              </a:rPr>
              <a:t>SAFEX WEBINAR</a:t>
            </a:r>
            <a:br>
              <a:rPr lang="en-GB" b="1" dirty="0">
                <a:latin typeface="+mn-lt"/>
              </a:rPr>
            </a:br>
            <a:r>
              <a:rPr lang="en-GB" b="1" dirty="0">
                <a:latin typeface="+mn-lt"/>
              </a:rPr>
              <a:t>       </a:t>
            </a:r>
            <a:br>
              <a:rPr lang="en-GB" b="1" dirty="0">
                <a:latin typeface="+mn-lt"/>
              </a:rPr>
            </a:br>
            <a:r>
              <a:rPr lang="en-GB" b="1" dirty="0">
                <a:latin typeface="+mn-lt"/>
              </a:rPr>
              <a:t>    INPUTS FROM  THE PETN GPG TEAM</a:t>
            </a:r>
            <a:br>
              <a:rPr lang="en-GB" b="1" dirty="0">
                <a:latin typeface="+mn-lt"/>
              </a:rPr>
            </a:br>
            <a:r>
              <a:rPr lang="en-GB" b="1" dirty="0">
                <a:latin typeface="+mn-lt"/>
              </a:rPr>
              <a:t/>
            </a:r>
            <a:br>
              <a:rPr lang="en-GB" b="1" dirty="0">
                <a:latin typeface="+mn-lt"/>
              </a:rPr>
            </a:br>
            <a:r>
              <a:rPr lang="en-GB" sz="3600" b="1" dirty="0">
                <a:solidFill>
                  <a:schemeClr val="accent5">
                    <a:lumMod val="75000"/>
                  </a:schemeClr>
                </a:solidFill>
                <a:latin typeface="+mn-lt"/>
              </a:rPr>
              <a:t>SESSION 1                                    SESSION 2</a:t>
            </a:r>
            <a:br>
              <a:rPr lang="en-GB" sz="3600" b="1" dirty="0">
                <a:solidFill>
                  <a:schemeClr val="accent5">
                    <a:lumMod val="75000"/>
                  </a:schemeClr>
                </a:solidFill>
                <a:latin typeface="+mn-lt"/>
              </a:rPr>
            </a:br>
            <a:r>
              <a:rPr lang="en-GB" sz="3600" b="1" dirty="0">
                <a:solidFill>
                  <a:schemeClr val="accent5">
                    <a:lumMod val="75000"/>
                  </a:schemeClr>
                </a:solidFill>
                <a:latin typeface="+mn-lt"/>
              </a:rPr>
              <a:t/>
            </a:r>
            <a:br>
              <a:rPr lang="en-GB" sz="3600" b="1" dirty="0">
                <a:solidFill>
                  <a:schemeClr val="accent5">
                    <a:lumMod val="75000"/>
                  </a:schemeClr>
                </a:solidFill>
                <a:latin typeface="+mn-lt"/>
              </a:rPr>
            </a:br>
            <a:r>
              <a:rPr lang="en-GB" sz="3100" b="1" dirty="0">
                <a:latin typeface="+mn-lt"/>
              </a:rPr>
              <a:t>PRESENTED BY  MD TRAUT              PRESENTED BY D GOOSEN</a:t>
            </a:r>
            <a:br>
              <a:rPr lang="en-GB" sz="3100" b="1" dirty="0">
                <a:latin typeface="+mn-lt"/>
              </a:rPr>
            </a:br>
            <a:r>
              <a:rPr lang="en-GB" sz="3100" b="1" dirty="0">
                <a:latin typeface="+mn-lt"/>
              </a:rPr>
              <a:t> of                                                            </a:t>
            </a:r>
            <a:r>
              <a:rPr lang="en-GB" sz="3100" b="1" dirty="0" err="1">
                <a:latin typeface="+mn-lt"/>
              </a:rPr>
              <a:t>of</a:t>
            </a:r>
            <a:r>
              <a:rPr lang="en-GB" sz="3100" b="1" dirty="0">
                <a:latin typeface="+mn-lt"/>
              </a:rPr>
              <a:t/>
            </a:r>
            <a:br>
              <a:rPr lang="en-GB" sz="3100" b="1" dirty="0">
                <a:latin typeface="+mn-lt"/>
              </a:rPr>
            </a:br>
            <a:r>
              <a:rPr lang="en-GB" sz="3100" b="1" dirty="0">
                <a:latin typeface="+mn-lt"/>
              </a:rPr>
              <a:t>  </a:t>
            </a:r>
            <a:r>
              <a:rPr lang="en-GB" sz="3100" b="1" dirty="0">
                <a:solidFill>
                  <a:srgbClr val="FF0000"/>
                </a:solidFill>
                <a:latin typeface="+mn-lt"/>
              </a:rPr>
              <a:t>MD TRAUT CONSULTING                           ORICA (CANADA)</a:t>
            </a:r>
            <a:br>
              <a:rPr lang="en-GB" sz="3100" b="1" dirty="0">
                <a:solidFill>
                  <a:srgbClr val="FF0000"/>
                </a:solidFill>
                <a:latin typeface="+mn-lt"/>
              </a:rPr>
            </a:br>
            <a:r>
              <a:rPr lang="en-GB" sz="3100" b="1" dirty="0">
                <a:solidFill>
                  <a:srgbClr val="FF0000"/>
                </a:solidFill>
                <a:latin typeface="+mn-lt"/>
              </a:rPr>
              <a:t>   </a:t>
            </a:r>
            <a:r>
              <a:rPr lang="en-GB" sz="3100" b="1" dirty="0">
                <a:solidFill>
                  <a:srgbClr val="FF0000"/>
                </a:solidFill>
                <a:latin typeface="+mn-lt"/>
                <a:hlinkClick r:id="rId3"/>
              </a:rPr>
              <a:t>trautmd@telkomsa.net</a:t>
            </a:r>
            <a:r>
              <a:rPr lang="en-GB" sz="3100" b="1" dirty="0">
                <a:solidFill>
                  <a:srgbClr val="FF0000"/>
                </a:solidFill>
                <a:latin typeface="+mn-lt"/>
              </a:rPr>
              <a:t>                    </a:t>
            </a:r>
            <a:r>
              <a:rPr lang="fr-CA" sz="3100" b="1" u="sng" dirty="0">
                <a:solidFill>
                  <a:srgbClr val="0563C1"/>
                </a:solidFill>
                <a:effectLst/>
                <a:latin typeface="+mn-lt"/>
                <a:ea typeface="Calibri" panose="020F0502020204030204" pitchFamily="34" charset="0"/>
                <a:cs typeface="Calibri" panose="020F0502020204030204" pitchFamily="34" charset="0"/>
                <a:hlinkClick r:id="rId4"/>
              </a:rPr>
              <a:t>dawn.goosen@orica.com</a:t>
            </a:r>
            <a:r>
              <a:rPr lang="en-ZA" sz="3100" dirty="0">
                <a:solidFill>
                  <a:srgbClr val="FF0000"/>
                </a:solidFill>
                <a:latin typeface="+mn-lt"/>
              </a:rPr>
              <a:t/>
            </a:r>
            <a:br>
              <a:rPr lang="en-ZA" sz="3100" dirty="0">
                <a:solidFill>
                  <a:srgbClr val="FF0000"/>
                </a:solidFill>
                <a:latin typeface="+mn-lt"/>
              </a:rPr>
            </a:br>
            <a:endParaRPr lang="en-GB" sz="3100" dirty="0">
              <a:latin typeface="+mn-lt"/>
            </a:endParaRPr>
          </a:p>
        </p:txBody>
      </p:sp>
      <p:sp>
        <p:nvSpPr>
          <p:cNvPr id="7" name="Slide Number Placeholder 6">
            <a:extLst>
              <a:ext uri="{FF2B5EF4-FFF2-40B4-BE49-F238E27FC236}">
                <a16:creationId xmlns:a16="http://schemas.microsoft.com/office/drawing/2014/main" id="{F0F63248-6697-402F-9D05-D8B9DA892353}"/>
              </a:ext>
            </a:extLst>
          </p:cNvPr>
          <p:cNvSpPr>
            <a:spLocks noGrp="1"/>
          </p:cNvSpPr>
          <p:nvPr>
            <p:ph type="sldNum" sz="quarter" idx="12"/>
          </p:nvPr>
        </p:nvSpPr>
        <p:spPr/>
        <p:txBody>
          <a:bodyPr/>
          <a:lstStyle/>
          <a:p>
            <a:fld id="{B14A0349-224E-4087-BBB7-AAD4A078A7D8}" type="slidenum">
              <a:rPr lang="en-GB" smtClean="0"/>
              <a:t>1</a:t>
            </a:fld>
            <a:endParaRPr lang="en-GB" dirty="0"/>
          </a:p>
        </p:txBody>
      </p:sp>
    </p:spTree>
    <p:extLst>
      <p:ext uri="{BB962C8B-B14F-4D97-AF65-F5344CB8AC3E}">
        <p14:creationId xmlns:p14="http://schemas.microsoft.com/office/powerpoint/2010/main" val="62589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35460" y="-350729"/>
            <a:ext cx="10971163" cy="1833157"/>
          </a:xfrm>
        </p:spPr>
        <p:txBody>
          <a:bodyPr>
            <a:normAutofit/>
          </a:bodyPr>
          <a:lstStyle/>
          <a:p>
            <a:pPr algn="ctr" eaLnBrk="1" hangingPunct="1"/>
            <a:r>
              <a:rPr lang="en-US" sz="4000" b="1" dirty="0">
                <a:latin typeface="+mn-lt"/>
              </a:rPr>
              <a:t>GENERAL PETN PHYSICAL PROPERTIES (GENERIC)  </a:t>
            </a:r>
          </a:p>
        </p:txBody>
      </p:sp>
      <p:sp>
        <p:nvSpPr>
          <p:cNvPr id="4" name="Slide Number Placeholder 5"/>
          <p:cNvSpPr>
            <a:spLocks noGrp="1"/>
          </p:cNvSpPr>
          <p:nvPr>
            <p:ph type="sldNum" sz="quarter" idx="12"/>
          </p:nvPr>
        </p:nvSpPr>
        <p:spPr/>
        <p:txBody>
          <a:bodyPr/>
          <a:lstStyle/>
          <a:p>
            <a:pPr>
              <a:defRPr/>
            </a:pPr>
            <a:fld id="{E9E3DC1A-70C6-4C7B-8ECD-1726CAA70C3A}" type="slidenum">
              <a:rPr lang="en-US"/>
              <a:pPr>
                <a:defRPr/>
              </a:pPr>
              <a:t>10</a:t>
            </a:fld>
            <a:endParaRPr lang="en-US"/>
          </a:p>
        </p:txBody>
      </p:sp>
      <p:sp>
        <p:nvSpPr>
          <p:cNvPr id="8196" name="Rectangle 4"/>
          <p:cNvSpPr>
            <a:spLocks noChangeArrowheads="1"/>
          </p:cNvSpPr>
          <p:nvPr/>
        </p:nvSpPr>
        <p:spPr bwMode="auto">
          <a:xfrm>
            <a:off x="535461" y="1746356"/>
            <a:ext cx="5966637" cy="2632003"/>
          </a:xfrm>
          <a:prstGeom prst="rect">
            <a:avLst/>
          </a:prstGeom>
          <a:noFill/>
          <a:ln w="9525">
            <a:noFill/>
            <a:miter lim="800000"/>
            <a:headEnd/>
            <a:tailEnd/>
          </a:ln>
        </p:spPr>
        <p:txBody>
          <a:bodyPr wrap="square">
            <a:spAutoFit/>
          </a:bodyPr>
          <a:lstStyle/>
          <a:p>
            <a:pPr marL="285750" indent="-285750">
              <a:lnSpc>
                <a:spcPct val="150000"/>
              </a:lnSpc>
              <a:buFont typeface="Arial" panose="020B0604020202020204" pitchFamily="34" charset="0"/>
              <a:buChar char="•"/>
            </a:pPr>
            <a:r>
              <a:rPr lang="en-AU" sz="1600" b="1" dirty="0"/>
              <a:t>Specific Gravity:		 ≈ 1.76 g/cm</a:t>
            </a:r>
            <a:r>
              <a:rPr lang="en-AU" sz="1600" b="1" baseline="30000" dirty="0"/>
              <a:t>3</a:t>
            </a:r>
            <a:endParaRPr lang="en-AU" sz="1600" b="1" dirty="0"/>
          </a:p>
          <a:p>
            <a:pPr marL="285750" indent="-285750">
              <a:lnSpc>
                <a:spcPct val="150000"/>
              </a:lnSpc>
              <a:buFont typeface="Arial" panose="020B0604020202020204" pitchFamily="34" charset="0"/>
              <a:buChar char="•"/>
            </a:pPr>
            <a:r>
              <a:rPr lang="en-AU" sz="1600" b="1" dirty="0"/>
              <a:t>Melting point:		 ≈ 141 </a:t>
            </a:r>
            <a:r>
              <a:rPr lang="en-AU" sz="1600" b="1" baseline="30000" dirty="0" err="1"/>
              <a:t>o</a:t>
            </a:r>
            <a:r>
              <a:rPr lang="en-AU" sz="1600" b="1" dirty="0" err="1"/>
              <a:t>C</a:t>
            </a:r>
            <a:endParaRPr lang="en-AU" sz="1600" b="1" dirty="0"/>
          </a:p>
          <a:p>
            <a:pPr marL="285750" indent="-285750">
              <a:lnSpc>
                <a:spcPct val="150000"/>
              </a:lnSpc>
              <a:buFont typeface="Arial" panose="020B0604020202020204" pitchFamily="34" charset="0"/>
              <a:buChar char="•"/>
            </a:pPr>
            <a:r>
              <a:rPr lang="en-AU" sz="1600" b="1" dirty="0"/>
              <a:t>Deflagration point:	 ≈ 202 </a:t>
            </a:r>
            <a:r>
              <a:rPr lang="en-AU" sz="1600" b="1" baseline="30000" dirty="0" err="1"/>
              <a:t>o</a:t>
            </a:r>
            <a:r>
              <a:rPr lang="en-AU" sz="1600" b="1" dirty="0" err="1"/>
              <a:t>C</a:t>
            </a:r>
            <a:endParaRPr lang="en-AU" sz="1600" b="1" dirty="0"/>
          </a:p>
          <a:p>
            <a:pPr marL="285750" indent="-285750">
              <a:lnSpc>
                <a:spcPct val="150000"/>
              </a:lnSpc>
              <a:buFont typeface="Arial" panose="020B0604020202020204" pitchFamily="34" charset="0"/>
              <a:buChar char="•"/>
            </a:pPr>
            <a:r>
              <a:rPr lang="en-AU" sz="1600" b="1" dirty="0"/>
              <a:t>Thermal decomposition: 	Starts ≈ 120 </a:t>
            </a:r>
            <a:r>
              <a:rPr lang="en-AU" sz="1600" b="1" baseline="30000" dirty="0" err="1"/>
              <a:t>o</a:t>
            </a:r>
            <a:r>
              <a:rPr lang="en-AU" sz="1600" b="1" dirty="0" err="1"/>
              <a:t>C</a:t>
            </a:r>
            <a:endParaRPr lang="en-AU" sz="1600" b="1" dirty="0"/>
          </a:p>
          <a:p>
            <a:pPr marL="285750" indent="-285750">
              <a:lnSpc>
                <a:spcPct val="150000"/>
              </a:lnSpc>
              <a:buFont typeface="Arial" panose="020B0604020202020204" pitchFamily="34" charset="0"/>
              <a:buChar char="•"/>
            </a:pPr>
            <a:r>
              <a:rPr lang="en-AU" sz="1600" b="1" dirty="0"/>
              <a:t>Solubility:</a:t>
            </a:r>
            <a:r>
              <a:rPr lang="en-AU" sz="1200" b="1" dirty="0"/>
              <a:t> 		</a:t>
            </a:r>
            <a:r>
              <a:rPr lang="en-AU" sz="1600" b="1" dirty="0"/>
              <a:t>Soluble in most organic solvents</a:t>
            </a:r>
          </a:p>
          <a:p>
            <a:pPr>
              <a:lnSpc>
                <a:spcPct val="150000"/>
              </a:lnSpc>
            </a:pPr>
            <a:r>
              <a:rPr lang="en-AU" sz="1600" b="1" dirty="0"/>
              <a:t>			Practically insoluble in water</a:t>
            </a:r>
          </a:p>
          <a:p>
            <a:pPr marL="285750" indent="-285750">
              <a:lnSpc>
                <a:spcPct val="150000"/>
              </a:lnSpc>
              <a:buFont typeface="Arial" panose="020B0604020202020204" pitchFamily="34" charset="0"/>
              <a:buChar char="•"/>
            </a:pPr>
            <a:r>
              <a:rPr lang="en-AU" sz="1600" b="1" dirty="0"/>
              <a:t>Appearance: 		White crystalline solid</a:t>
            </a:r>
          </a:p>
        </p:txBody>
      </p:sp>
      <p:pic>
        <p:nvPicPr>
          <p:cNvPr id="8197" name="Picture 9" descr="p1010046"/>
          <p:cNvPicPr>
            <a:picLocks noChangeAspect="1" noChangeArrowheads="1"/>
          </p:cNvPicPr>
          <p:nvPr/>
        </p:nvPicPr>
        <p:blipFill>
          <a:blip r:embed="rId3" cstate="print"/>
          <a:srcRect/>
          <a:stretch>
            <a:fillRect/>
          </a:stretch>
        </p:blipFill>
        <p:spPr bwMode="auto">
          <a:xfrm>
            <a:off x="331376" y="4706205"/>
            <a:ext cx="2743200" cy="2057400"/>
          </a:xfrm>
          <a:prstGeom prst="rect">
            <a:avLst/>
          </a:prstGeom>
          <a:noFill/>
          <a:ln w="9525">
            <a:noFill/>
            <a:miter lim="800000"/>
            <a:headEnd/>
            <a:tailEnd/>
          </a:ln>
        </p:spPr>
      </p:pic>
      <p:pic>
        <p:nvPicPr>
          <p:cNvPr id="8198" name="Picture 10" descr="PETN crysta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5714" y="4737021"/>
            <a:ext cx="2667000" cy="2028825"/>
          </a:xfrm>
          <a:prstGeom prst="rect">
            <a:avLst/>
          </a:prstGeom>
          <a:noFill/>
          <a:ln w="9525">
            <a:noFill/>
            <a:miter lim="800000"/>
            <a:headEnd/>
            <a:tailEnd/>
          </a:ln>
        </p:spPr>
      </p:pic>
      <p:pic>
        <p:nvPicPr>
          <p:cNvPr id="7" name="Picture 4">
            <a:extLst>
              <a:ext uri="{FF2B5EF4-FFF2-40B4-BE49-F238E27FC236}">
                <a16:creationId xmlns:a16="http://schemas.microsoft.com/office/drawing/2014/main" id="{B71A1546-EB78-4D8D-9B21-88332B47D52C}"/>
              </a:ext>
            </a:extLst>
          </p:cNvPr>
          <p:cNvPicPr>
            <a:picLocks noChangeAspect="1" noChangeArrowheads="1"/>
          </p:cNvPicPr>
          <p:nvPr/>
        </p:nvPicPr>
        <p:blipFill>
          <a:blip r:embed="rId5" cstate="print"/>
          <a:srcRect/>
          <a:stretch>
            <a:fillRect/>
          </a:stretch>
        </p:blipFill>
        <p:spPr bwMode="auto">
          <a:xfrm>
            <a:off x="7007428" y="2829461"/>
            <a:ext cx="4799142" cy="3934144"/>
          </a:xfrm>
          <a:prstGeom prst="rect">
            <a:avLst/>
          </a:prstGeom>
          <a:noFill/>
          <a:ln w="9525">
            <a:noFill/>
            <a:miter lim="800000"/>
            <a:headEnd/>
            <a:tailEnd/>
          </a:ln>
        </p:spPr>
      </p:pic>
      <p:sp>
        <p:nvSpPr>
          <p:cNvPr id="8" name="TextBox 7">
            <a:extLst>
              <a:ext uri="{FF2B5EF4-FFF2-40B4-BE49-F238E27FC236}">
                <a16:creationId xmlns:a16="http://schemas.microsoft.com/office/drawing/2014/main" id="{BAF09EBF-987E-4D42-BCFA-4FCE8BBD78EA}"/>
              </a:ext>
            </a:extLst>
          </p:cNvPr>
          <p:cNvSpPr txBox="1"/>
          <p:nvPr/>
        </p:nvSpPr>
        <p:spPr>
          <a:xfrm>
            <a:off x="6823445" y="2075331"/>
            <a:ext cx="4983125"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600" b="1" dirty="0">
                <a:cs typeface="Arial" panose="020B0604020202020204" pitchFamily="34" charset="0"/>
              </a:rPr>
              <a:t>PETN pH changes on heating @120 C in presence of TNT.</a:t>
            </a:r>
          </a:p>
        </p:txBody>
      </p:sp>
      <p:cxnSp>
        <p:nvCxnSpPr>
          <p:cNvPr id="10" name="Straight Connector 9">
            <a:extLst>
              <a:ext uri="{FF2B5EF4-FFF2-40B4-BE49-F238E27FC236}">
                <a16:creationId xmlns:a16="http://schemas.microsoft.com/office/drawing/2014/main" id="{A5792C9E-7569-4FBF-97F5-7F798AAC0FFB}"/>
              </a:ext>
            </a:extLst>
          </p:cNvPr>
          <p:cNvCxnSpPr/>
          <p:nvPr/>
        </p:nvCxnSpPr>
        <p:spPr>
          <a:xfrm>
            <a:off x="6420627" y="1742307"/>
            <a:ext cx="0" cy="4829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E5B3DB8-A45F-4169-BDD0-13B97CF1C559}"/>
              </a:ext>
            </a:extLst>
          </p:cNvPr>
          <p:cNvSpPr txBox="1"/>
          <p:nvPr/>
        </p:nvSpPr>
        <p:spPr>
          <a:xfrm>
            <a:off x="685375" y="897653"/>
            <a:ext cx="10821249" cy="707886"/>
          </a:xfrm>
          <a:prstGeom prst="rect">
            <a:avLst/>
          </a:prstGeom>
          <a:noFill/>
        </p:spPr>
        <p:txBody>
          <a:bodyPr wrap="square" rtlCol="0">
            <a:spAutoFit/>
          </a:bodyPr>
          <a:lstStyle/>
          <a:p>
            <a:pPr algn="ctr"/>
            <a:r>
              <a:rPr lang="en-CA" sz="2000" b="1" dirty="0">
                <a:solidFill>
                  <a:srgbClr val="FF0000"/>
                </a:solidFill>
              </a:rPr>
              <a:t>NOTE: This is a slide generally used as a guide for purposes of training / audits. It should be noted that these figures are generic , not absolute </a:t>
            </a:r>
            <a:endParaRPr lang="en-US" sz="20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8291264" cy="846161"/>
          </a:xfrm>
        </p:spPr>
        <p:txBody>
          <a:bodyPr/>
          <a:lstStyle/>
          <a:p>
            <a:r>
              <a:rPr lang="en-ZA" b="1" dirty="0">
                <a:latin typeface="+mn-lt"/>
              </a:rPr>
              <a:t>PETN BASIS OF SAFETY (BoS)</a:t>
            </a:r>
          </a:p>
        </p:txBody>
      </p:sp>
      <p:sp>
        <p:nvSpPr>
          <p:cNvPr id="3" name="Content Placeholder 2"/>
          <p:cNvSpPr>
            <a:spLocks noGrp="1"/>
          </p:cNvSpPr>
          <p:nvPr>
            <p:ph idx="1"/>
          </p:nvPr>
        </p:nvSpPr>
        <p:spPr>
          <a:xfrm>
            <a:off x="343468" y="771733"/>
            <a:ext cx="11505063" cy="6277970"/>
          </a:xfrm>
          <a:noFill/>
        </p:spPr>
        <p:txBody>
          <a:bodyPr>
            <a:noAutofit/>
          </a:bodyPr>
          <a:lstStyle/>
          <a:p>
            <a:pPr lvl="0">
              <a:spcBef>
                <a:spcPts val="1800"/>
              </a:spcBef>
            </a:pPr>
            <a:r>
              <a:rPr lang="en-GB" sz="1800" dirty="0"/>
              <a:t>Basis of Safety defines key principles and guidelines for operating and process safety. The guidelines are developed from scientific knowledge about material properties and industry experience of accidents. </a:t>
            </a:r>
          </a:p>
          <a:p>
            <a:pPr lvl="0">
              <a:spcBef>
                <a:spcPts val="1800"/>
              </a:spcBef>
            </a:pPr>
            <a:r>
              <a:rPr lang="en-GB" sz="1800" dirty="0"/>
              <a:t>The levels of sensitivity of PETN to ignition with respect to the following stimuli are as follows:</a:t>
            </a:r>
          </a:p>
          <a:p>
            <a:pPr lvl="0">
              <a:spcBef>
                <a:spcPts val="1800"/>
              </a:spcBef>
            </a:pPr>
            <a:endParaRPr lang="en-GB" sz="1800" dirty="0"/>
          </a:p>
          <a:p>
            <a:pPr lvl="0">
              <a:spcBef>
                <a:spcPts val="1800"/>
              </a:spcBef>
            </a:pPr>
            <a:endParaRPr lang="en-GB" sz="1800" dirty="0"/>
          </a:p>
          <a:p>
            <a:pPr marL="811213" lvl="1" indent="0">
              <a:spcBef>
                <a:spcPts val="1800"/>
              </a:spcBef>
              <a:buNone/>
            </a:pPr>
            <a:r>
              <a:rPr lang="en-GB" sz="1400" b="1" dirty="0"/>
              <a:t>	</a:t>
            </a:r>
            <a:endParaRPr lang="en-ZA" sz="1400" dirty="0"/>
          </a:p>
          <a:p>
            <a:pPr marL="811213" lvl="1" indent="0">
              <a:spcBef>
                <a:spcPts val="1800"/>
              </a:spcBef>
              <a:buNone/>
            </a:pPr>
            <a:r>
              <a:rPr lang="en-GB" sz="1400" b="1" dirty="0"/>
              <a:t>	</a:t>
            </a:r>
            <a:endParaRPr lang="en-ZA" sz="1400" dirty="0"/>
          </a:p>
          <a:p>
            <a:pPr marL="817562" lvl="2" indent="0">
              <a:spcBef>
                <a:spcPts val="1800"/>
              </a:spcBef>
              <a:buNone/>
            </a:pPr>
            <a:r>
              <a:rPr lang="en-GB" sz="1400" b="1" dirty="0">
                <a:solidFill>
                  <a:srgbClr val="FF0000"/>
                </a:solidFill>
              </a:rPr>
              <a:t>	</a:t>
            </a:r>
            <a:endParaRPr lang="en-GB" sz="1400" dirty="0"/>
          </a:p>
          <a:p>
            <a:pPr marL="354012" indent="0">
              <a:spcBef>
                <a:spcPts val="1800"/>
              </a:spcBef>
              <a:buNone/>
            </a:pPr>
            <a:r>
              <a:rPr lang="en-GB" sz="1800" b="1" dirty="0">
                <a:solidFill>
                  <a:srgbClr val="0070C0"/>
                </a:solidFill>
              </a:rPr>
              <a:t>	</a:t>
            </a:r>
            <a:r>
              <a:rPr lang="en-GB" sz="1400" b="1" dirty="0">
                <a:solidFill>
                  <a:srgbClr val="FF0000"/>
                </a:solidFill>
              </a:rPr>
              <a:t>			</a:t>
            </a:r>
            <a:endParaRPr lang="en-ZA" sz="1400" dirty="0"/>
          </a:p>
          <a:p>
            <a:pPr lvl="0">
              <a:spcBef>
                <a:spcPts val="1800"/>
              </a:spcBef>
            </a:pPr>
            <a:endParaRPr lang="en-GB" sz="1800" dirty="0"/>
          </a:p>
          <a:p>
            <a:pPr lvl="0">
              <a:spcBef>
                <a:spcPts val="1800"/>
              </a:spcBef>
            </a:pPr>
            <a:r>
              <a:rPr lang="en-GB" sz="1800" dirty="0"/>
              <a:t>Sensitivity to impact and friction is significantly increased by the presence of hard particles such as grit, glass and rust.</a:t>
            </a:r>
          </a:p>
          <a:p>
            <a:pPr lvl="0">
              <a:spcBef>
                <a:spcPts val="1800"/>
              </a:spcBef>
            </a:pPr>
            <a:r>
              <a:rPr lang="en-GB" sz="1800" dirty="0"/>
              <a:t>Elevated temperatures may cause PETN containing acid residues to spontaneously decompose, overheat and lead to a detonation. PETN containing acid residues may decompose even under the ambient conditions. This is discussed in slides 14-16 below</a:t>
            </a:r>
            <a:endParaRPr lang="en-GB" sz="1800" dirty="0">
              <a:highlight>
                <a:srgbClr val="FFFF00"/>
              </a:highlight>
            </a:endParaRPr>
          </a:p>
        </p:txBody>
      </p:sp>
      <p:sp>
        <p:nvSpPr>
          <p:cNvPr id="4" name="Slide Number Placeholder 3"/>
          <p:cNvSpPr>
            <a:spLocks noGrp="1"/>
          </p:cNvSpPr>
          <p:nvPr>
            <p:ph type="sldNum" sz="quarter" idx="12"/>
          </p:nvPr>
        </p:nvSpPr>
        <p:spPr/>
        <p:txBody>
          <a:bodyPr/>
          <a:lstStyle/>
          <a:p>
            <a:fld id="{78F4AE8E-B4A2-4076-A9BB-4E34E800404F}" type="slidenum">
              <a:rPr lang="en-ZA" smtClean="0"/>
              <a:pPr/>
              <a:t>11</a:t>
            </a:fld>
            <a:endParaRPr lang="en-ZA" dirty="0"/>
          </a:p>
        </p:txBody>
      </p:sp>
      <p:graphicFrame>
        <p:nvGraphicFramePr>
          <p:cNvPr id="7" name="Table 7">
            <a:extLst>
              <a:ext uri="{FF2B5EF4-FFF2-40B4-BE49-F238E27FC236}">
                <a16:creationId xmlns:a16="http://schemas.microsoft.com/office/drawing/2014/main" id="{D36FB12D-9FE4-43D7-AE65-BE0E64E94623}"/>
              </a:ext>
            </a:extLst>
          </p:cNvPr>
          <p:cNvGraphicFramePr>
            <a:graphicFrameLocks noGrp="1"/>
          </p:cNvGraphicFramePr>
          <p:nvPr>
            <p:extLst>
              <p:ext uri="{D42A27DB-BD31-4B8C-83A1-F6EECF244321}">
                <p14:modId xmlns:p14="http://schemas.microsoft.com/office/powerpoint/2010/main" val="2672348563"/>
              </p:ext>
            </p:extLst>
          </p:nvPr>
        </p:nvGraphicFramePr>
        <p:xfrm>
          <a:off x="821854" y="1893255"/>
          <a:ext cx="6759160" cy="2965825"/>
        </p:xfrm>
        <a:graphic>
          <a:graphicData uri="http://schemas.openxmlformats.org/drawingml/2006/table">
            <a:tbl>
              <a:tblPr firstRow="1" bandRow="1">
                <a:tableStyleId>{2D5ABB26-0587-4C30-8999-92F81FD0307C}</a:tableStyleId>
              </a:tblPr>
              <a:tblGrid>
                <a:gridCol w="2793216">
                  <a:extLst>
                    <a:ext uri="{9D8B030D-6E8A-4147-A177-3AD203B41FA5}">
                      <a16:colId xmlns:a16="http://schemas.microsoft.com/office/drawing/2014/main" val="2420253441"/>
                    </a:ext>
                  </a:extLst>
                </a:gridCol>
                <a:gridCol w="3965944">
                  <a:extLst>
                    <a:ext uri="{9D8B030D-6E8A-4147-A177-3AD203B41FA5}">
                      <a16:colId xmlns:a16="http://schemas.microsoft.com/office/drawing/2014/main" val="2934320315"/>
                    </a:ext>
                  </a:extLst>
                </a:gridCol>
              </a:tblGrid>
              <a:tr h="567313">
                <a:tc>
                  <a:txBody>
                    <a:bodyPr/>
                    <a:lstStyle/>
                    <a:p>
                      <a:pPr lvl="2" algn="l">
                        <a:lnSpc>
                          <a:spcPct val="150000"/>
                        </a:lnSpc>
                      </a:pPr>
                      <a:r>
                        <a:rPr lang="en-GB" sz="2000" b="1" dirty="0">
                          <a:solidFill>
                            <a:srgbClr val="00B0F0"/>
                          </a:solidFill>
                        </a:rPr>
                        <a:t>F</a:t>
                      </a:r>
                      <a:r>
                        <a:rPr lang="en-GB" sz="1600" b="1" dirty="0">
                          <a:solidFill>
                            <a:srgbClr val="FF0000"/>
                          </a:solidFill>
                        </a:rPr>
                        <a:t>RICTION </a:t>
                      </a:r>
                      <a:endParaRPr lang="en-US" sz="1600" dirty="0"/>
                    </a:p>
                  </a:txBody>
                  <a:tcPr>
                    <a:lnB w="12700" cap="flat" cmpd="sng" algn="ctr">
                      <a:solidFill>
                        <a:schemeClr val="tx1"/>
                      </a:solidFill>
                      <a:prstDash val="solid"/>
                      <a:round/>
                      <a:headEnd type="none" w="med" len="med"/>
                      <a:tailEnd type="none" w="med" len="med"/>
                    </a:lnB>
                  </a:tcPr>
                </a:tc>
                <a:tc>
                  <a:txBody>
                    <a:bodyPr/>
                    <a:lstStyle/>
                    <a:p>
                      <a:pPr>
                        <a:lnSpc>
                          <a:spcPct val="150000"/>
                        </a:lnSpc>
                      </a:pPr>
                      <a:r>
                        <a:rPr lang="en-GB" sz="1600" b="1" dirty="0"/>
                        <a:t>HIGH </a:t>
                      </a:r>
                      <a:r>
                        <a:rPr lang="en-GB" sz="1600" dirty="0"/>
                        <a:t>- leading to detonation</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866564"/>
                  </a:ext>
                </a:extLst>
              </a:tr>
              <a:tr h="599915">
                <a:tc>
                  <a:txBody>
                    <a:bodyPr/>
                    <a:lstStyle/>
                    <a:p>
                      <a:pPr lvl="2" algn="l">
                        <a:lnSpc>
                          <a:spcPct val="150000"/>
                        </a:lnSpc>
                      </a:pPr>
                      <a:r>
                        <a:rPr lang="en-GB" sz="2000" b="1" dirty="0">
                          <a:solidFill>
                            <a:srgbClr val="00B0F0"/>
                          </a:solidFill>
                        </a:rPr>
                        <a:t>I</a:t>
                      </a:r>
                      <a:r>
                        <a:rPr lang="en-GB" sz="1600" b="1" dirty="0">
                          <a:solidFill>
                            <a:srgbClr val="FF0000"/>
                          </a:solidFill>
                        </a:rPr>
                        <a:t>MPACT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dirty="0"/>
                        <a:t>HIGH -</a:t>
                      </a:r>
                      <a:r>
                        <a:rPr lang="en-GB" sz="1600" dirty="0"/>
                        <a:t> leading to detonation</a:t>
                      </a:r>
                      <a:endParaRPr lang="en-ZA"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6759197"/>
                  </a:ext>
                </a:extLst>
              </a:tr>
              <a:tr h="629272">
                <a:tc>
                  <a:txBody>
                    <a:bodyPr/>
                    <a:lstStyle/>
                    <a:p>
                      <a:pPr lvl="2" algn="l">
                        <a:lnSpc>
                          <a:spcPct val="150000"/>
                        </a:lnSpc>
                      </a:pPr>
                      <a:r>
                        <a:rPr lang="en-GB" sz="2000" b="1" dirty="0">
                          <a:solidFill>
                            <a:srgbClr val="00B0F0"/>
                          </a:solidFill>
                        </a:rPr>
                        <a:t>S</a:t>
                      </a:r>
                      <a:r>
                        <a:rPr lang="en-GB" sz="1600" b="1" dirty="0">
                          <a:solidFill>
                            <a:schemeClr val="accent1"/>
                          </a:solidFill>
                        </a:rPr>
                        <a:t>TATIC</a:t>
                      </a:r>
                      <a:r>
                        <a:rPr lang="en-GB" sz="1600" b="1" dirty="0">
                          <a:solidFill>
                            <a:srgbClr val="FF0000"/>
                          </a:solidFill>
                        </a:rPr>
                        <a:t> </a:t>
                      </a: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GB" sz="1600" b="1" dirty="0">
                          <a:solidFill>
                            <a:srgbClr val="FF0000"/>
                          </a:solidFill>
                        </a:rPr>
                        <a:t> </a:t>
                      </a:r>
                      <a:r>
                        <a:rPr lang="en-GB" sz="1600" b="1" dirty="0"/>
                        <a:t>MEDIUM </a:t>
                      </a:r>
                      <a:r>
                        <a:rPr lang="en-GB" sz="1600" dirty="0"/>
                        <a:t>- leading to explosion</a:t>
                      </a:r>
                      <a:r>
                        <a:rPr lang="en-GB" sz="1600" b="1" dirty="0"/>
                        <a:t> </a:t>
                      </a: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7907288"/>
                  </a:ext>
                </a:extLst>
              </a:tr>
              <a:tr h="513629">
                <a:tc>
                  <a:txBody>
                    <a:bodyPr/>
                    <a:lstStyle/>
                    <a:p>
                      <a:pPr lvl="2" algn="l">
                        <a:lnSpc>
                          <a:spcPct val="150000"/>
                        </a:lnSpc>
                      </a:pPr>
                      <a:r>
                        <a:rPr lang="en-GB" sz="2000" b="1" dirty="0">
                          <a:solidFill>
                            <a:srgbClr val="00B0F0"/>
                          </a:solidFill>
                        </a:rPr>
                        <a:t>H</a:t>
                      </a:r>
                      <a:r>
                        <a:rPr lang="en-GB" sz="1600" b="1" dirty="0">
                          <a:solidFill>
                            <a:srgbClr val="FF0000"/>
                          </a:solidFill>
                        </a:rPr>
                        <a:t>EAT </a:t>
                      </a: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dirty="0"/>
                        <a:t>HIGH - </a:t>
                      </a:r>
                      <a:r>
                        <a:rPr lang="en-GB" sz="1600" dirty="0"/>
                        <a:t>fire leading to explosion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6906345"/>
                  </a:ext>
                </a:extLst>
              </a:tr>
              <a:tr h="655696">
                <a:tc>
                  <a:txBody>
                    <a:bodyPr/>
                    <a:lstStyle/>
                    <a:p>
                      <a:pPr lvl="2" algn="l">
                        <a:lnSpc>
                          <a:spcPct val="100000"/>
                        </a:lnSpc>
                      </a:pPr>
                      <a:r>
                        <a:rPr lang="en-GB" sz="2000" b="1" dirty="0">
                          <a:solidFill>
                            <a:srgbClr val="00B0F0"/>
                          </a:solidFill>
                        </a:rPr>
                        <a:t>C</a:t>
                      </a:r>
                      <a:r>
                        <a:rPr lang="en-GB" sz="1600" b="1" dirty="0">
                          <a:solidFill>
                            <a:srgbClr val="FF0000"/>
                          </a:solidFill>
                        </a:rPr>
                        <a:t>HEMICAL DECOMPOSITION</a:t>
                      </a: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GB" sz="1600" b="1" dirty="0"/>
                        <a:t>HIGH</a:t>
                      </a:r>
                      <a:r>
                        <a:rPr lang="en-GB" sz="1600" dirty="0"/>
                        <a:t> - fire-leading to explosion</a:t>
                      </a: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492015"/>
                  </a:ext>
                </a:extLst>
              </a:tr>
            </a:tbl>
          </a:graphicData>
        </a:graphic>
      </p:graphicFrame>
      <p:pic>
        <p:nvPicPr>
          <p:cNvPr id="8" name="Picture 7">
            <a:extLst>
              <a:ext uri="{FF2B5EF4-FFF2-40B4-BE49-F238E27FC236}">
                <a16:creationId xmlns:a16="http://schemas.microsoft.com/office/drawing/2014/main" id="{5A45B08E-06E2-4C85-9983-7426D059EB63}"/>
              </a:ext>
            </a:extLst>
          </p:cNvPr>
          <p:cNvPicPr>
            <a:picLocks noChangeAspect="1"/>
          </p:cNvPicPr>
          <p:nvPr/>
        </p:nvPicPr>
        <p:blipFill>
          <a:blip r:embed="rId3"/>
          <a:stretch>
            <a:fillRect/>
          </a:stretch>
        </p:blipFill>
        <p:spPr>
          <a:xfrm>
            <a:off x="922323" y="3705274"/>
            <a:ext cx="770920" cy="485267"/>
          </a:xfrm>
          <a:prstGeom prst="rect">
            <a:avLst/>
          </a:prstGeom>
        </p:spPr>
      </p:pic>
      <p:pic>
        <p:nvPicPr>
          <p:cNvPr id="9" name="Picture 157">
            <a:extLst>
              <a:ext uri="{FF2B5EF4-FFF2-40B4-BE49-F238E27FC236}">
                <a16:creationId xmlns:a16="http://schemas.microsoft.com/office/drawing/2014/main" id="{E29D6574-E15E-4A72-B57C-DC5C8CE3E5B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14206" y="3090847"/>
            <a:ext cx="770920" cy="55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6">
            <a:extLst>
              <a:ext uri="{FF2B5EF4-FFF2-40B4-BE49-F238E27FC236}">
                <a16:creationId xmlns:a16="http://schemas.microsoft.com/office/drawing/2014/main" id="{D0C76318-6B74-456C-B4C4-9D52734F61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383" y="2499787"/>
            <a:ext cx="865860" cy="59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55">
            <a:extLst>
              <a:ext uri="{FF2B5EF4-FFF2-40B4-BE49-F238E27FC236}">
                <a16:creationId xmlns:a16="http://schemas.microsoft.com/office/drawing/2014/main" id="{05991437-5D27-4461-8C35-DA02F62D8E3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74772" y="1895572"/>
            <a:ext cx="818471" cy="52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a:extLst>
              <a:ext uri="{FF2B5EF4-FFF2-40B4-BE49-F238E27FC236}">
                <a16:creationId xmlns:a16="http://schemas.microsoft.com/office/drawing/2014/main" id="{9BAB807A-45D2-4883-904D-FB2F0A1C2A37}"/>
              </a:ext>
            </a:extLst>
          </p:cNvPr>
          <p:cNvGrpSpPr/>
          <p:nvPr/>
        </p:nvGrpSpPr>
        <p:grpSpPr>
          <a:xfrm>
            <a:off x="922323" y="4233647"/>
            <a:ext cx="770920" cy="591275"/>
            <a:chOff x="922323" y="4233647"/>
            <a:chExt cx="770920" cy="591275"/>
          </a:xfrm>
        </p:grpSpPr>
        <p:sp>
          <p:nvSpPr>
            <p:cNvPr id="12" name="Rectangle 11">
              <a:extLst>
                <a:ext uri="{FF2B5EF4-FFF2-40B4-BE49-F238E27FC236}">
                  <a16:creationId xmlns:a16="http://schemas.microsoft.com/office/drawing/2014/main" id="{2DA6A60A-2084-460C-9696-5C0C91E94409}"/>
                </a:ext>
              </a:extLst>
            </p:cNvPr>
            <p:cNvSpPr/>
            <p:nvPr/>
          </p:nvSpPr>
          <p:spPr>
            <a:xfrm>
              <a:off x="922323" y="4233647"/>
              <a:ext cx="770920" cy="5759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Bubbles with solid fill">
              <a:extLst>
                <a:ext uri="{FF2B5EF4-FFF2-40B4-BE49-F238E27FC236}">
                  <a16:creationId xmlns:a16="http://schemas.microsoft.com/office/drawing/2014/main" id="{70996945-F4E3-4666-9B73-F913F3E19CA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87607" y="4248999"/>
              <a:ext cx="640349" cy="575923"/>
            </a:xfrm>
            <a:prstGeom prst="rect">
              <a:avLst/>
            </a:prstGeom>
          </p:spPr>
        </p:pic>
      </p:grpSp>
      <p:pic>
        <p:nvPicPr>
          <p:cNvPr id="19" name="Picture 18" descr="A blue shark swimming in the blue waters">
            <a:extLst>
              <a:ext uri="{FF2B5EF4-FFF2-40B4-BE49-F238E27FC236}">
                <a16:creationId xmlns:a16="http://schemas.microsoft.com/office/drawing/2014/main" id="{F896D6A1-F703-4272-9A43-EE3C8B5C014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31301" y="2634663"/>
            <a:ext cx="3273092" cy="2174906"/>
          </a:xfrm>
          <a:prstGeom prst="rect">
            <a:avLst/>
          </a:prstGeom>
        </p:spPr>
      </p:pic>
      <p:sp>
        <p:nvSpPr>
          <p:cNvPr id="20" name="TextBox 19">
            <a:extLst>
              <a:ext uri="{FF2B5EF4-FFF2-40B4-BE49-F238E27FC236}">
                <a16:creationId xmlns:a16="http://schemas.microsoft.com/office/drawing/2014/main" id="{3D5DD9FA-F925-43BF-8F39-B13C9562AECC}"/>
              </a:ext>
            </a:extLst>
          </p:cNvPr>
          <p:cNvSpPr txBox="1"/>
          <p:nvPr/>
        </p:nvSpPr>
        <p:spPr>
          <a:xfrm>
            <a:off x="8849792" y="2170767"/>
            <a:ext cx="1729961" cy="369332"/>
          </a:xfrm>
          <a:prstGeom prst="rect">
            <a:avLst/>
          </a:prstGeom>
          <a:noFill/>
        </p:spPr>
        <p:txBody>
          <a:bodyPr wrap="none" rtlCol="0">
            <a:spAutoFit/>
          </a:bodyPr>
          <a:lstStyle/>
          <a:p>
            <a:r>
              <a:rPr lang="en-CA" dirty="0"/>
              <a:t>FISH(C) Principle</a:t>
            </a:r>
            <a:endParaRPr lang="en-US" dirty="0"/>
          </a:p>
        </p:txBody>
      </p:sp>
      <p:sp>
        <p:nvSpPr>
          <p:cNvPr id="21" name="TextBox 20">
            <a:extLst>
              <a:ext uri="{FF2B5EF4-FFF2-40B4-BE49-F238E27FC236}">
                <a16:creationId xmlns:a16="http://schemas.microsoft.com/office/drawing/2014/main" id="{70FFCBB3-5840-400D-ACDB-BA5F2A7482B0}"/>
              </a:ext>
            </a:extLst>
          </p:cNvPr>
          <p:cNvSpPr txBox="1"/>
          <p:nvPr/>
        </p:nvSpPr>
        <p:spPr>
          <a:xfrm>
            <a:off x="9659206" y="3333209"/>
            <a:ext cx="1103187" cy="461665"/>
          </a:xfrm>
          <a:prstGeom prst="rect">
            <a:avLst/>
          </a:prstGeom>
          <a:noFill/>
        </p:spPr>
        <p:txBody>
          <a:bodyPr wrap="none" rtlCol="0">
            <a:spAutoFit/>
          </a:bodyPr>
          <a:lstStyle/>
          <a:p>
            <a:r>
              <a:rPr lang="en-CA" sz="2400" b="1" dirty="0">
                <a:solidFill>
                  <a:srgbClr val="FF0000"/>
                </a:solidFill>
              </a:rPr>
              <a:t>FISH(C)</a:t>
            </a:r>
            <a:endParaRPr lang="en-US" sz="2400" b="1" dirty="0">
              <a:solidFill>
                <a:srgbClr val="FF0000"/>
              </a:solidFill>
            </a:endParaRPr>
          </a:p>
        </p:txBody>
      </p:sp>
    </p:spTree>
    <p:extLst>
      <p:ext uri="{BB962C8B-B14F-4D97-AF65-F5344CB8AC3E}">
        <p14:creationId xmlns:p14="http://schemas.microsoft.com/office/powerpoint/2010/main" val="159374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106"/>
          </a:xfrm>
        </p:spPr>
        <p:txBody>
          <a:bodyPr/>
          <a:lstStyle/>
          <a:p>
            <a:r>
              <a:rPr lang="en-ZA" b="1" dirty="0">
                <a:latin typeface="+mn-lt"/>
              </a:rPr>
              <a:t>PETN BASIS OF SAFETY (BoS)</a:t>
            </a:r>
          </a:p>
        </p:txBody>
      </p:sp>
      <p:sp>
        <p:nvSpPr>
          <p:cNvPr id="3" name="Content Placeholder 2"/>
          <p:cNvSpPr>
            <a:spLocks noGrp="1"/>
          </p:cNvSpPr>
          <p:nvPr>
            <p:ph idx="1"/>
          </p:nvPr>
        </p:nvSpPr>
        <p:spPr>
          <a:xfrm>
            <a:off x="191344" y="5569932"/>
            <a:ext cx="11665296" cy="1381721"/>
          </a:xfrm>
        </p:spPr>
        <p:txBody>
          <a:bodyPr>
            <a:normAutofit/>
          </a:bodyPr>
          <a:lstStyle/>
          <a:p>
            <a:pPr marL="112713" indent="1588">
              <a:spcBef>
                <a:spcPts val="2400"/>
              </a:spcBef>
              <a:buNone/>
            </a:pPr>
            <a:r>
              <a:rPr lang="en-GB" sz="2000" b="1" dirty="0"/>
              <a:t>NOTE: </a:t>
            </a:r>
            <a:r>
              <a:rPr lang="en-GB" sz="2000" dirty="0"/>
              <a:t>Alcoholic Potassium Hydroxide (KOH) is normally used for the destruction (decontamination) of PETN. However when used incorrectly the reaction could lead to partial decomposition which in turn may lead to increased sensitivity of the PETN.</a:t>
            </a:r>
          </a:p>
        </p:txBody>
      </p:sp>
      <p:sp>
        <p:nvSpPr>
          <p:cNvPr id="4" name="Slide Number Placeholder 3"/>
          <p:cNvSpPr>
            <a:spLocks noGrp="1"/>
          </p:cNvSpPr>
          <p:nvPr>
            <p:ph type="sldNum" sz="quarter" idx="12"/>
          </p:nvPr>
        </p:nvSpPr>
        <p:spPr/>
        <p:txBody>
          <a:bodyPr/>
          <a:lstStyle/>
          <a:p>
            <a:fld id="{78F4AE8E-B4A2-4076-A9BB-4E34E800404F}" type="slidenum">
              <a:rPr lang="en-ZA" smtClean="0"/>
              <a:pPr/>
              <a:t>12</a:t>
            </a:fld>
            <a:endParaRPr lang="en-ZA"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0436" y="1700808"/>
            <a:ext cx="5854328" cy="3638946"/>
          </a:xfrm>
          <a:prstGeom prst="rect">
            <a:avLst/>
          </a:prstGeom>
        </p:spPr>
      </p:pic>
      <p:sp>
        <p:nvSpPr>
          <p:cNvPr id="7" name="Content Placeholder 2"/>
          <p:cNvSpPr txBox="1">
            <a:spLocks/>
          </p:cNvSpPr>
          <p:nvPr/>
        </p:nvSpPr>
        <p:spPr>
          <a:xfrm>
            <a:off x="191344" y="1392072"/>
            <a:ext cx="4824536" cy="5925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2400"/>
              </a:spcBef>
              <a:buNone/>
            </a:pPr>
            <a:r>
              <a:rPr lang="en-GB" sz="2000" dirty="0"/>
              <a:t>PETN may deposit and build up on the insides of valves, pipelines and vessels and fine dust may also migrate into cracks and crevices. Under most of these conditions PETN can/will propagate accidentally even in thin films. These could present a major hazard during maintenance activities. </a:t>
            </a:r>
          </a:p>
          <a:p>
            <a:pPr marL="0" indent="0" algn="just">
              <a:spcBef>
                <a:spcPts val="2400"/>
              </a:spcBef>
              <a:buNone/>
            </a:pPr>
            <a:r>
              <a:rPr lang="en-GB" sz="2000" b="1" dirty="0"/>
              <a:t>The adjacent photograph shows cracks, score marks and PETN deposits all of which could potentially contain PETN</a:t>
            </a:r>
            <a:endParaRPr lang="en-ZA" sz="2000" b="1" dirty="0"/>
          </a:p>
        </p:txBody>
      </p:sp>
      <p:cxnSp>
        <p:nvCxnSpPr>
          <p:cNvPr id="8" name="Straight Arrow Connector 7">
            <a:extLst>
              <a:ext uri="{FF2B5EF4-FFF2-40B4-BE49-F238E27FC236}">
                <a16:creationId xmlns:a16="http://schemas.microsoft.com/office/drawing/2014/main" id="{CB1D2B08-8D84-42FA-8633-A030128A9C66}"/>
              </a:ext>
            </a:extLst>
          </p:cNvPr>
          <p:cNvCxnSpPr>
            <a:cxnSpLocks/>
          </p:cNvCxnSpPr>
          <p:nvPr/>
        </p:nvCxnSpPr>
        <p:spPr>
          <a:xfrm flipV="1">
            <a:off x="3524136" y="3226854"/>
            <a:ext cx="2698746" cy="5868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latin typeface="+mn-lt"/>
              </a:rPr>
              <a:t>FIRES, EXPLOSIONS AND INCIDENTS INVOLVING PETN MANUFACTURE</a:t>
            </a:r>
            <a:br>
              <a:rPr lang="en-GB" b="1" dirty="0">
                <a:latin typeface="+mn-lt"/>
              </a:rPr>
            </a:br>
            <a:endParaRPr lang="en-US" dirty="0">
              <a:latin typeface="+mn-lt"/>
            </a:endParaRPr>
          </a:p>
        </p:txBody>
      </p:sp>
      <p:sp>
        <p:nvSpPr>
          <p:cNvPr id="5" name="Subtitle 4"/>
          <p:cNvSpPr>
            <a:spLocks noGrp="1"/>
          </p:cNvSpPr>
          <p:nvPr>
            <p:ph type="subTitle" idx="1"/>
          </p:nvPr>
        </p:nvSpPr>
        <p:spPr>
          <a:xfrm>
            <a:off x="1385987" y="3612670"/>
            <a:ext cx="9144000" cy="1655762"/>
          </a:xfrm>
        </p:spPr>
        <p:txBody>
          <a:bodyPr/>
          <a:lstStyle/>
          <a:p>
            <a:r>
              <a:rPr lang="en-GB" sz="3200" b="1" dirty="0"/>
              <a:t>AND THE PROBABLE INITIATING STIMULI THAT CAUSED OR HAD LED TO THESE TAKING PLACE. </a:t>
            </a:r>
          </a:p>
          <a:p>
            <a:endParaRPr lang="en-US" dirty="0"/>
          </a:p>
        </p:txBody>
      </p:sp>
      <p:sp>
        <p:nvSpPr>
          <p:cNvPr id="4" name="Slide Number Placeholder 3"/>
          <p:cNvSpPr>
            <a:spLocks noGrp="1"/>
          </p:cNvSpPr>
          <p:nvPr>
            <p:ph type="sldNum" sz="quarter" idx="12"/>
          </p:nvPr>
        </p:nvSpPr>
        <p:spPr/>
        <p:txBody>
          <a:bodyPr/>
          <a:lstStyle/>
          <a:p>
            <a:fld id="{78F4AE8E-B4A2-4076-A9BB-4E34E800404F}" type="slidenum">
              <a:rPr lang="en-ZA" smtClean="0"/>
              <a:pPr/>
              <a:t>13</a:t>
            </a:fld>
            <a:endParaRPr lang="en-ZA" dirty="0"/>
          </a:p>
        </p:txBody>
      </p:sp>
      <p:sp>
        <p:nvSpPr>
          <p:cNvPr id="6" name="Rectangle 5"/>
          <p:cNvSpPr/>
          <p:nvPr/>
        </p:nvSpPr>
        <p:spPr>
          <a:xfrm>
            <a:off x="2173008" y="5133269"/>
            <a:ext cx="7569959" cy="1015663"/>
          </a:xfrm>
          <a:prstGeom prst="rect">
            <a:avLst/>
          </a:prstGeom>
        </p:spPr>
        <p:txBody>
          <a:bodyPr wrap="square">
            <a:spAutoFit/>
          </a:bodyPr>
          <a:lstStyle/>
          <a:p>
            <a:pPr algn="ctr">
              <a:buNone/>
            </a:pPr>
            <a:r>
              <a:rPr lang="en-GB" sz="2000" b="1" dirty="0"/>
              <a:t>THE REFERENCE TO THESE IS MAINLY THE EIDAS (</a:t>
            </a:r>
            <a:r>
              <a:rPr lang="en-ZA" sz="2000" b="1" i="0" dirty="0">
                <a:effectLst/>
              </a:rPr>
              <a:t>EXPLOSIVES INCIDENTS DATABASE ADVISORY SERVICE) AND SAFEX </a:t>
            </a:r>
            <a:r>
              <a:rPr lang="en-GB" sz="2000" b="1" dirty="0"/>
              <a:t>DATA BASES. (UNLESS SPECIFIED DIFFERENTLY)</a:t>
            </a:r>
            <a:endParaRPr lang="en-ZA" sz="2000" b="1" dirty="0"/>
          </a:p>
        </p:txBody>
      </p:sp>
    </p:spTree>
    <p:extLst>
      <p:ext uri="{BB962C8B-B14F-4D97-AF65-F5344CB8AC3E}">
        <p14:creationId xmlns:p14="http://schemas.microsoft.com/office/powerpoint/2010/main" val="1353211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6171" y="387339"/>
            <a:ext cx="10777629" cy="778098"/>
          </a:xfrm>
        </p:spPr>
        <p:txBody>
          <a:bodyPr>
            <a:noAutofit/>
          </a:bodyPr>
          <a:lstStyle/>
          <a:p>
            <a:pPr algn="ctr"/>
            <a:r>
              <a:rPr lang="en-ZA" b="1" dirty="0">
                <a:latin typeface="+mn-lt"/>
              </a:rPr>
              <a:t>PETN INCIDENTS DURING </a:t>
            </a:r>
            <a:r>
              <a:rPr lang="en-ZA" b="1" dirty="0">
                <a:solidFill>
                  <a:srgbClr val="0070C0"/>
                </a:solidFill>
                <a:latin typeface="+mn-lt"/>
              </a:rPr>
              <a:t>NITRATION</a:t>
            </a:r>
          </a:p>
        </p:txBody>
      </p:sp>
      <p:sp>
        <p:nvSpPr>
          <p:cNvPr id="5" name="Content Placeholder 4"/>
          <p:cNvSpPr>
            <a:spLocks noGrp="1"/>
          </p:cNvSpPr>
          <p:nvPr>
            <p:ph idx="1"/>
          </p:nvPr>
        </p:nvSpPr>
        <p:spPr>
          <a:xfrm>
            <a:off x="6326372" y="1069304"/>
            <a:ext cx="5458260" cy="5528048"/>
          </a:xfrm>
        </p:spPr>
        <p:txBody>
          <a:bodyPr>
            <a:normAutofit/>
          </a:bodyPr>
          <a:lstStyle/>
          <a:p>
            <a:pPr>
              <a:buNone/>
            </a:pPr>
            <a:r>
              <a:rPr lang="en-ZA" sz="1200" dirty="0"/>
              <a:t>                                                </a:t>
            </a:r>
          </a:p>
          <a:p>
            <a:pPr marL="0" indent="0">
              <a:buNone/>
            </a:pPr>
            <a:endParaRPr lang="en-ZA" sz="1400" dirty="0"/>
          </a:p>
          <a:p>
            <a:pPr lvl="0" algn="ctr">
              <a:buNone/>
            </a:pPr>
            <a:endParaRPr lang="en-ZA" sz="1400" b="1" dirty="0">
              <a:solidFill>
                <a:srgbClr val="FF0000"/>
              </a:solidFill>
            </a:endParaRPr>
          </a:p>
          <a:p>
            <a:pPr lvl="0" algn="ctr">
              <a:buNone/>
            </a:pPr>
            <a:endParaRPr lang="en-GB" sz="1400" b="1" dirty="0">
              <a:solidFill>
                <a:srgbClr val="FF0000"/>
              </a:solidFill>
            </a:endParaRPr>
          </a:p>
          <a:p>
            <a:endParaRPr lang="en-ZA" sz="1200" dirty="0"/>
          </a:p>
        </p:txBody>
      </p:sp>
      <p:sp>
        <p:nvSpPr>
          <p:cNvPr id="6" name="Slide Number Placeholder 5"/>
          <p:cNvSpPr>
            <a:spLocks noGrp="1"/>
          </p:cNvSpPr>
          <p:nvPr>
            <p:ph type="sldNum" sz="quarter" idx="12"/>
          </p:nvPr>
        </p:nvSpPr>
        <p:spPr/>
        <p:txBody>
          <a:bodyPr/>
          <a:lstStyle/>
          <a:p>
            <a:fld id="{78F4AE8E-B4A2-4076-A9BB-4E34E800404F}" type="slidenum">
              <a:rPr lang="en-ZA" smtClean="0"/>
              <a:pPr/>
              <a:t>14</a:t>
            </a:fld>
            <a:endParaRPr lang="en-ZA" dirty="0"/>
          </a:p>
        </p:txBody>
      </p:sp>
      <p:graphicFrame>
        <p:nvGraphicFramePr>
          <p:cNvPr id="2" name="Table 2">
            <a:extLst>
              <a:ext uri="{FF2B5EF4-FFF2-40B4-BE49-F238E27FC236}">
                <a16:creationId xmlns:a16="http://schemas.microsoft.com/office/drawing/2014/main" id="{DAD1A440-4C16-4D66-850F-AB21B91E6E45}"/>
              </a:ext>
            </a:extLst>
          </p:cNvPr>
          <p:cNvGraphicFramePr>
            <a:graphicFrameLocks noGrp="1"/>
          </p:cNvGraphicFramePr>
          <p:nvPr>
            <p:extLst>
              <p:ext uri="{D42A27DB-BD31-4B8C-83A1-F6EECF244321}">
                <p14:modId xmlns:p14="http://schemas.microsoft.com/office/powerpoint/2010/main" val="1554935952"/>
              </p:ext>
            </p:extLst>
          </p:nvPr>
        </p:nvGraphicFramePr>
        <p:xfrm>
          <a:off x="479375" y="1251293"/>
          <a:ext cx="10971890" cy="5151120"/>
        </p:xfrm>
        <a:graphic>
          <a:graphicData uri="http://schemas.openxmlformats.org/drawingml/2006/table">
            <a:tbl>
              <a:tblPr firstRow="1" bandRow="1">
                <a:tableStyleId>{C083E6E3-FA7D-4D7B-A595-EF9225AFEA82}</a:tableStyleId>
              </a:tblPr>
              <a:tblGrid>
                <a:gridCol w="1094244">
                  <a:extLst>
                    <a:ext uri="{9D8B030D-6E8A-4147-A177-3AD203B41FA5}">
                      <a16:colId xmlns:a16="http://schemas.microsoft.com/office/drawing/2014/main" val="2960217817"/>
                    </a:ext>
                  </a:extLst>
                </a:gridCol>
                <a:gridCol w="6220349">
                  <a:extLst>
                    <a:ext uri="{9D8B030D-6E8A-4147-A177-3AD203B41FA5}">
                      <a16:colId xmlns:a16="http://schemas.microsoft.com/office/drawing/2014/main" val="2346298885"/>
                    </a:ext>
                  </a:extLst>
                </a:gridCol>
                <a:gridCol w="3657297">
                  <a:extLst>
                    <a:ext uri="{9D8B030D-6E8A-4147-A177-3AD203B41FA5}">
                      <a16:colId xmlns:a16="http://schemas.microsoft.com/office/drawing/2014/main" val="1524361876"/>
                    </a:ext>
                  </a:extLst>
                </a:gridCol>
              </a:tblGrid>
              <a:tr h="370840">
                <a:tc>
                  <a:txBody>
                    <a:bodyPr/>
                    <a:lstStyle/>
                    <a:p>
                      <a:r>
                        <a:rPr lang="en-CA" sz="2000" dirty="0"/>
                        <a:t>DATE</a:t>
                      </a:r>
                      <a:endParaRPr lang="en-US" sz="2000" dirty="0"/>
                    </a:p>
                  </a:txBody>
                  <a:tcPr/>
                </a:tc>
                <a:tc>
                  <a:txBody>
                    <a:bodyPr/>
                    <a:lstStyle/>
                    <a:p>
                      <a:r>
                        <a:rPr lang="en-CA" sz="2000" dirty="0"/>
                        <a:t>INCIDENT </a:t>
                      </a:r>
                      <a:endParaRPr lang="en-US" sz="2000" dirty="0"/>
                    </a:p>
                  </a:txBody>
                  <a:tcPr/>
                </a:tc>
                <a:tc>
                  <a:txBody>
                    <a:bodyPr/>
                    <a:lstStyle/>
                    <a:p>
                      <a:r>
                        <a:rPr lang="en-CA" sz="2000" dirty="0"/>
                        <a:t>LIKLEY CAUSE</a:t>
                      </a:r>
                      <a:endParaRPr lang="en-US" sz="2000" dirty="0"/>
                    </a:p>
                  </a:txBody>
                  <a:tcPr/>
                </a:tc>
                <a:extLst>
                  <a:ext uri="{0D108BD9-81ED-4DB2-BD59-A6C34878D82A}">
                    <a16:rowId xmlns:a16="http://schemas.microsoft.com/office/drawing/2014/main" val="2034113548"/>
                  </a:ext>
                </a:extLst>
              </a:tr>
              <a:tr h="370840">
                <a:tc>
                  <a:txBody>
                    <a:bodyPr/>
                    <a:lstStyle/>
                    <a:p>
                      <a:r>
                        <a:rPr lang="en-US" sz="2000" dirty="0"/>
                        <a:t>1972</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A fire was caused by the </a:t>
                      </a:r>
                      <a:r>
                        <a:rPr lang="en-ZA" sz="2000" u="sng" dirty="0"/>
                        <a:t>spontaneous ignition </a:t>
                      </a:r>
                      <a:r>
                        <a:rPr lang="en-ZA" sz="2000" dirty="0"/>
                        <a:t>of unstable nitration products.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These products were formed when nitric acid (containing 12% sulphuric acid) supplied as 96% was used to nitrate pentaerythritol. The testing of the acid had not been routinely carried out.</a:t>
                      </a:r>
                    </a:p>
                    <a:p>
                      <a:pPr marL="342900" indent="-342900">
                        <a:buFont typeface="Arial" panose="020B0604020202020204" pitchFamily="34" charset="0"/>
                        <a:buChar char="•"/>
                      </a:pP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a:solidFill>
                            <a:srgbClr val="FF0000"/>
                          </a:solidFill>
                        </a:rPr>
                        <a:t>The likely cause was the use of out of specification nitric acid as a raw material. Presence of sulphates are known to exacerbate PETN decomposition</a:t>
                      </a:r>
                    </a:p>
                    <a:p>
                      <a:endParaRPr lang="en-US" sz="2000" dirty="0"/>
                    </a:p>
                  </a:txBody>
                  <a:tcPr/>
                </a:tc>
                <a:extLst>
                  <a:ext uri="{0D108BD9-81ED-4DB2-BD59-A6C34878D82A}">
                    <a16:rowId xmlns:a16="http://schemas.microsoft.com/office/drawing/2014/main" val="3044465922"/>
                  </a:ext>
                </a:extLst>
              </a:tr>
              <a:tr h="433022">
                <a:tc>
                  <a:txBody>
                    <a:bodyPr/>
                    <a:lstStyle/>
                    <a:p>
                      <a:r>
                        <a:rPr lang="en-US" sz="2000" dirty="0"/>
                        <a:t>1993</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PE contaminant on/in the PE feeding chute reacted with nitric acid (splashed up from nitration unit) in an uncontrolled way and caused a spillage which was cleaned up .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Subsequently however after the discharge of the next batch into the filter, a fire developed inside the filter.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p>
                    <a:p>
                      <a:pPr marL="342900" indent="-342900">
                        <a:buFont typeface="Arial" panose="020B0604020202020204" pitchFamily="34" charset="0"/>
                        <a:buChar char="•"/>
                      </a:pP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rPr>
                        <a:t>Nitric acid present in feeding chute reacting with PE during feeding causing decomposition</a:t>
                      </a:r>
                    </a:p>
                    <a:p>
                      <a:endParaRPr lang="en-US" sz="2000" dirty="0"/>
                    </a:p>
                  </a:txBody>
                  <a:tcPr/>
                </a:tc>
                <a:extLst>
                  <a:ext uri="{0D108BD9-81ED-4DB2-BD59-A6C34878D82A}">
                    <a16:rowId xmlns:a16="http://schemas.microsoft.com/office/drawing/2014/main" val="3850724813"/>
                  </a:ext>
                </a:extLst>
              </a:tr>
            </a:tbl>
          </a:graphicData>
        </a:graphic>
      </p:graphicFrame>
      <p:grpSp>
        <p:nvGrpSpPr>
          <p:cNvPr id="7" name="Group 6">
            <a:extLst>
              <a:ext uri="{FF2B5EF4-FFF2-40B4-BE49-F238E27FC236}">
                <a16:creationId xmlns:a16="http://schemas.microsoft.com/office/drawing/2014/main" id="{20C73089-C431-4816-825B-A4EB7457DAF1}"/>
              </a:ext>
            </a:extLst>
          </p:cNvPr>
          <p:cNvGrpSpPr/>
          <p:nvPr/>
        </p:nvGrpSpPr>
        <p:grpSpPr>
          <a:xfrm>
            <a:off x="11065805" y="260648"/>
            <a:ext cx="770920" cy="591275"/>
            <a:chOff x="922323" y="4233647"/>
            <a:chExt cx="770920" cy="591275"/>
          </a:xfrm>
        </p:grpSpPr>
        <p:sp>
          <p:nvSpPr>
            <p:cNvPr id="8" name="Rectangle 7">
              <a:extLst>
                <a:ext uri="{FF2B5EF4-FFF2-40B4-BE49-F238E27FC236}">
                  <a16:creationId xmlns:a16="http://schemas.microsoft.com/office/drawing/2014/main" id="{FECF9D7C-39C8-4597-B7CC-CEAEDEF7112A}"/>
                </a:ext>
              </a:extLst>
            </p:cNvPr>
            <p:cNvSpPr/>
            <p:nvPr/>
          </p:nvSpPr>
          <p:spPr>
            <a:xfrm>
              <a:off x="922323" y="4233647"/>
              <a:ext cx="770920" cy="5759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ubbles with solid fill">
              <a:extLst>
                <a:ext uri="{FF2B5EF4-FFF2-40B4-BE49-F238E27FC236}">
                  <a16:creationId xmlns:a16="http://schemas.microsoft.com/office/drawing/2014/main" id="{137D299A-6AC5-4CDD-82C7-F65EC25C660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87607" y="4248999"/>
              <a:ext cx="640349" cy="575923"/>
            </a:xfrm>
            <a:prstGeom prst="rect">
              <a:avLst/>
            </a:prstGeom>
          </p:spPr>
        </p:pic>
      </p:grpSp>
    </p:spTree>
    <p:extLst>
      <p:ext uri="{BB962C8B-B14F-4D97-AF65-F5344CB8AC3E}">
        <p14:creationId xmlns:p14="http://schemas.microsoft.com/office/powerpoint/2010/main" val="132292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512630"/>
            <a:ext cx="11377264" cy="1143000"/>
          </a:xfrm>
        </p:spPr>
        <p:txBody>
          <a:bodyPr>
            <a:noAutofit/>
          </a:bodyPr>
          <a:lstStyle/>
          <a:p>
            <a:pPr algn="ctr"/>
            <a:r>
              <a:rPr lang="en-ZA" sz="4000" b="1" dirty="0">
                <a:latin typeface="+mn-lt"/>
              </a:rPr>
              <a:t>PETN </a:t>
            </a:r>
            <a:r>
              <a:rPr lang="en-ZA" sz="4000" b="1" dirty="0">
                <a:solidFill>
                  <a:srgbClr val="0070C0"/>
                </a:solidFill>
                <a:latin typeface="+mn-lt"/>
              </a:rPr>
              <a:t>INTERMEDIATE STORAGE </a:t>
            </a:r>
            <a:r>
              <a:rPr lang="en-ZA" sz="4000" b="1" dirty="0">
                <a:latin typeface="+mn-lt"/>
              </a:rPr>
              <a:t>POST NITRATION AND PRIOR TO STABILISATION</a:t>
            </a:r>
          </a:p>
        </p:txBody>
      </p:sp>
      <p:sp>
        <p:nvSpPr>
          <p:cNvPr id="4" name="Slide Number Placeholder 3"/>
          <p:cNvSpPr>
            <a:spLocks noGrp="1"/>
          </p:cNvSpPr>
          <p:nvPr>
            <p:ph type="sldNum" sz="quarter" idx="12"/>
          </p:nvPr>
        </p:nvSpPr>
        <p:spPr/>
        <p:txBody>
          <a:bodyPr/>
          <a:lstStyle/>
          <a:p>
            <a:fld id="{78F4AE8E-B4A2-4076-A9BB-4E34E800404F}" type="slidenum">
              <a:rPr lang="en-ZA" smtClean="0"/>
              <a:pPr/>
              <a:t>15</a:t>
            </a:fld>
            <a:endParaRPr lang="en-ZA" dirty="0"/>
          </a:p>
        </p:txBody>
      </p:sp>
      <p:sp>
        <p:nvSpPr>
          <p:cNvPr id="7" name="Content Placeholder 2"/>
          <p:cNvSpPr>
            <a:spLocks noGrp="1"/>
          </p:cNvSpPr>
          <p:nvPr>
            <p:ph idx="1"/>
          </p:nvPr>
        </p:nvSpPr>
        <p:spPr>
          <a:xfrm>
            <a:off x="935276" y="2052809"/>
            <a:ext cx="10849356" cy="1104589"/>
          </a:xfrm>
        </p:spPr>
        <p:txBody>
          <a:bodyPr>
            <a:normAutofit lnSpcReduction="10000"/>
          </a:bodyPr>
          <a:lstStyle/>
          <a:p>
            <a:pPr marL="0" indent="1588">
              <a:buNone/>
            </a:pPr>
            <a:r>
              <a:rPr lang="en-US" sz="2400" b="1" dirty="0"/>
              <a:t>Three significant explosions occurred and were extremely similar to one another. </a:t>
            </a:r>
          </a:p>
          <a:p>
            <a:pPr marL="0" indent="1588">
              <a:buNone/>
            </a:pPr>
            <a:r>
              <a:rPr lang="en-US" sz="2400" b="1" dirty="0"/>
              <a:t>All  involved PETN that had been placed in an intermediate storage magazine prior to stabilization.</a:t>
            </a:r>
          </a:p>
        </p:txBody>
      </p:sp>
      <p:sp>
        <p:nvSpPr>
          <p:cNvPr id="8" name="Rectangle 7"/>
          <p:cNvSpPr/>
          <p:nvPr/>
        </p:nvSpPr>
        <p:spPr>
          <a:xfrm>
            <a:off x="671322" y="3125499"/>
            <a:ext cx="10849356" cy="3046988"/>
          </a:xfrm>
          <a:prstGeom prst="rect">
            <a:avLst/>
          </a:prstGeom>
        </p:spPr>
        <p:txBody>
          <a:bodyPr wrap="square">
            <a:spAutoFit/>
          </a:bodyPr>
          <a:lstStyle/>
          <a:p>
            <a:endParaRPr lang="en-GB" sz="2400" b="1" dirty="0"/>
          </a:p>
          <a:p>
            <a:r>
              <a:rPr lang="en-GB" sz="2400" b="1" dirty="0"/>
              <a:t>NOTE: </a:t>
            </a:r>
            <a:r>
              <a:rPr lang="en-GB" sz="2400" dirty="0"/>
              <a:t>Under certain conditions acidic PETN can decompose </a:t>
            </a:r>
          </a:p>
          <a:p>
            <a:r>
              <a:rPr lang="en-GB" sz="2400" dirty="0"/>
              <a:t>which in turn may lead to an uncontrolled/runaway </a:t>
            </a:r>
          </a:p>
          <a:p>
            <a:r>
              <a:rPr lang="en-GB" sz="2400" dirty="0"/>
              <a:t>reaction known as a “fume-off”. Photograph shows a typical</a:t>
            </a:r>
          </a:p>
          <a:p>
            <a:r>
              <a:rPr lang="en-GB" sz="2400" dirty="0"/>
              <a:t>uncontrolled “fume-off”.</a:t>
            </a:r>
          </a:p>
          <a:p>
            <a:endParaRPr lang="en-GB" sz="2400" dirty="0"/>
          </a:p>
          <a:p>
            <a:r>
              <a:rPr lang="en-GB" sz="2400" dirty="0"/>
              <a:t>The control of all nitration parameters is therefore critical </a:t>
            </a:r>
          </a:p>
          <a:p>
            <a:r>
              <a:rPr lang="en-GB" sz="2400" dirty="0"/>
              <a:t> if explosive decompositions of this nature are to be avoided.</a:t>
            </a:r>
            <a:endParaRPr lang="en-ZA" sz="2400" dirty="0"/>
          </a:p>
        </p:txBody>
      </p:sp>
      <p:pic>
        <p:nvPicPr>
          <p:cNvPr id="9" name="Picture 8">
            <a:extLst>
              <a:ext uri="{FF2B5EF4-FFF2-40B4-BE49-F238E27FC236}">
                <a16:creationId xmlns:a16="http://schemas.microsoft.com/office/drawing/2014/main" id="{730EB56D-7F78-48CD-BF83-E2D2C664E9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5654" y="3346026"/>
            <a:ext cx="2452536" cy="3115383"/>
          </a:xfrm>
          <a:prstGeom prst="rect">
            <a:avLst/>
          </a:prstGeom>
        </p:spPr>
      </p:pic>
      <p:cxnSp>
        <p:nvCxnSpPr>
          <p:cNvPr id="15" name="Straight Arrow Connector 14">
            <a:extLst>
              <a:ext uri="{FF2B5EF4-FFF2-40B4-BE49-F238E27FC236}">
                <a16:creationId xmlns:a16="http://schemas.microsoft.com/office/drawing/2014/main" id="{BC8C852E-1847-4834-98BF-AE440D71B8FA}"/>
              </a:ext>
            </a:extLst>
          </p:cNvPr>
          <p:cNvCxnSpPr/>
          <p:nvPr/>
        </p:nvCxnSpPr>
        <p:spPr>
          <a:xfrm>
            <a:off x="4039737" y="4954137"/>
            <a:ext cx="4570863" cy="13647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B1FE29BB-731F-433F-A549-16656A796E63}"/>
              </a:ext>
            </a:extLst>
          </p:cNvPr>
          <p:cNvGrpSpPr/>
          <p:nvPr/>
        </p:nvGrpSpPr>
        <p:grpSpPr>
          <a:xfrm>
            <a:off x="11353800" y="28364"/>
            <a:ext cx="770920" cy="591275"/>
            <a:chOff x="922323" y="4233647"/>
            <a:chExt cx="770920" cy="591275"/>
          </a:xfrm>
        </p:grpSpPr>
        <p:sp>
          <p:nvSpPr>
            <p:cNvPr id="12" name="Rectangle 11">
              <a:extLst>
                <a:ext uri="{FF2B5EF4-FFF2-40B4-BE49-F238E27FC236}">
                  <a16:creationId xmlns:a16="http://schemas.microsoft.com/office/drawing/2014/main" id="{11C7FA5F-DF1D-4B92-8B06-C8A7EE70135E}"/>
                </a:ext>
              </a:extLst>
            </p:cNvPr>
            <p:cNvSpPr/>
            <p:nvPr/>
          </p:nvSpPr>
          <p:spPr>
            <a:xfrm>
              <a:off x="922323" y="4233647"/>
              <a:ext cx="770920" cy="5759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Bubbles with solid fill">
              <a:extLst>
                <a:ext uri="{FF2B5EF4-FFF2-40B4-BE49-F238E27FC236}">
                  <a16:creationId xmlns:a16="http://schemas.microsoft.com/office/drawing/2014/main" id="{C87A0A38-2BF4-4735-8108-5B8EC3A464C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87607" y="4248999"/>
              <a:ext cx="640349" cy="575923"/>
            </a:xfrm>
            <a:prstGeom prst="rect">
              <a:avLst/>
            </a:prstGeom>
          </p:spPr>
        </p:pic>
      </p:grpSp>
    </p:spTree>
    <p:extLst>
      <p:ext uri="{BB962C8B-B14F-4D97-AF65-F5344CB8AC3E}">
        <p14:creationId xmlns:p14="http://schemas.microsoft.com/office/powerpoint/2010/main" val="380250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19" y="274638"/>
            <a:ext cx="11043667" cy="1143000"/>
          </a:xfrm>
        </p:spPr>
        <p:txBody>
          <a:bodyPr>
            <a:normAutofit fontScale="90000"/>
          </a:bodyPr>
          <a:lstStyle/>
          <a:p>
            <a:pPr algn="ctr"/>
            <a:r>
              <a:rPr lang="en-GB" sz="4200" b="1" dirty="0">
                <a:latin typeface="Calibri" pitchFamily="34" charset="0"/>
              </a:rPr>
              <a:t/>
            </a:r>
            <a:br>
              <a:rPr lang="en-GB" sz="4200" b="1" dirty="0">
                <a:latin typeface="Calibri" pitchFamily="34" charset="0"/>
              </a:rPr>
            </a:br>
            <a:r>
              <a:rPr lang="en-GB" sz="4900" b="1" dirty="0">
                <a:latin typeface="+mn-lt"/>
              </a:rPr>
              <a:t>3 PETN EXPLOSIONS OCCURRED DURING THE INTERMEDIATE STORAGE OF PETN</a:t>
            </a:r>
            <a:r>
              <a:rPr lang="en-ZA" sz="4900" b="1" dirty="0">
                <a:latin typeface="+mn-lt"/>
              </a:rPr>
              <a:t/>
            </a:r>
            <a:br>
              <a:rPr lang="en-ZA" sz="4900" b="1" dirty="0">
                <a:latin typeface="+mn-lt"/>
              </a:rPr>
            </a:br>
            <a:endParaRPr lang="en-ZA" sz="4900" dirty="0">
              <a:latin typeface="+mn-lt"/>
            </a:endParaRPr>
          </a:p>
        </p:txBody>
      </p:sp>
      <p:graphicFrame>
        <p:nvGraphicFramePr>
          <p:cNvPr id="7" name="Content Placeholder 6"/>
          <p:cNvGraphicFramePr>
            <a:graphicFrameLocks noGrp="1"/>
          </p:cNvGraphicFramePr>
          <p:nvPr>
            <p:ph idx="1"/>
          </p:nvPr>
        </p:nvGraphicFramePr>
        <p:xfrm>
          <a:off x="767408" y="1988840"/>
          <a:ext cx="10585178" cy="3995290"/>
        </p:xfrm>
        <a:graphic>
          <a:graphicData uri="http://schemas.openxmlformats.org/drawingml/2006/table">
            <a:tbl>
              <a:tblPr firstRow="1" bandRow="1">
                <a:tableStyleId>{5C22544A-7EE6-4342-B048-85BDC9FD1C3A}</a:tableStyleId>
              </a:tblPr>
              <a:tblGrid>
                <a:gridCol w="2117036">
                  <a:extLst>
                    <a:ext uri="{9D8B030D-6E8A-4147-A177-3AD203B41FA5}">
                      <a16:colId xmlns:a16="http://schemas.microsoft.com/office/drawing/2014/main" val="20000"/>
                    </a:ext>
                  </a:extLst>
                </a:gridCol>
                <a:gridCol w="1587725">
                  <a:extLst>
                    <a:ext uri="{9D8B030D-6E8A-4147-A177-3AD203B41FA5}">
                      <a16:colId xmlns:a16="http://schemas.microsoft.com/office/drawing/2014/main" val="20001"/>
                    </a:ext>
                  </a:extLst>
                </a:gridCol>
                <a:gridCol w="2593332">
                  <a:extLst>
                    <a:ext uri="{9D8B030D-6E8A-4147-A177-3AD203B41FA5}">
                      <a16:colId xmlns:a16="http://schemas.microsoft.com/office/drawing/2014/main" val="20002"/>
                    </a:ext>
                  </a:extLst>
                </a:gridCol>
                <a:gridCol w="2037619">
                  <a:extLst>
                    <a:ext uri="{9D8B030D-6E8A-4147-A177-3AD203B41FA5}">
                      <a16:colId xmlns:a16="http://schemas.microsoft.com/office/drawing/2014/main" val="20003"/>
                    </a:ext>
                  </a:extLst>
                </a:gridCol>
                <a:gridCol w="2249466">
                  <a:extLst>
                    <a:ext uri="{9D8B030D-6E8A-4147-A177-3AD203B41FA5}">
                      <a16:colId xmlns:a16="http://schemas.microsoft.com/office/drawing/2014/main" val="20004"/>
                    </a:ext>
                  </a:extLst>
                </a:gridCol>
              </a:tblGrid>
              <a:tr h="504056">
                <a:tc>
                  <a:txBody>
                    <a:bodyPr/>
                    <a:lstStyle/>
                    <a:p>
                      <a:pPr algn="ctr"/>
                      <a:r>
                        <a:rPr lang="en-ZA" sz="2800" dirty="0">
                          <a:solidFill>
                            <a:schemeClr val="tx1"/>
                          </a:solidFill>
                        </a:rPr>
                        <a:t>DATE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ZA" sz="2800" dirty="0">
                          <a:solidFill>
                            <a:schemeClr val="tx1"/>
                          </a:solidFill>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800" dirty="0">
                          <a:solidFill>
                            <a:schemeClr val="tx1"/>
                          </a:solidFill>
                        </a:rPr>
                        <a:t>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ZA" sz="2800" dirty="0">
                          <a:solidFill>
                            <a:schemeClr val="tx1"/>
                          </a:solidFill>
                        </a:rPr>
                        <a:t>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ZA" sz="2800" dirty="0">
                          <a:solidFill>
                            <a:schemeClr val="tx1"/>
                          </a:solidFill>
                        </a:rPr>
                        <a:t>QUANTITY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120660">
                <a:tc>
                  <a:txBody>
                    <a:bodyPr/>
                    <a:lstStyle/>
                    <a:p>
                      <a:pPr algn="ctr"/>
                      <a:r>
                        <a:rPr lang="en-ZA" b="1" dirty="0">
                          <a:solidFill>
                            <a:srgbClr val="FF0000"/>
                          </a:solidFill>
                        </a:rPr>
                        <a:t>08-11-1987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rgbClr val="FF0000"/>
                          </a:solidFill>
                        </a:rPr>
                        <a:t>SUNDAY</a:t>
                      </a:r>
                    </a:p>
                    <a:p>
                      <a:pPr algn="ctr"/>
                      <a:r>
                        <a:rPr lang="en-ZA" b="1" dirty="0">
                          <a:solidFill>
                            <a:srgbClr val="FF0000"/>
                          </a:solidFill>
                        </a:rPr>
                        <a:t>22h30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rgbClr val="FF0000"/>
                          </a:solidFill>
                        </a:rPr>
                        <a:t>LORENA</a:t>
                      </a:r>
                    </a:p>
                    <a:p>
                      <a:pPr algn="ctr"/>
                      <a:r>
                        <a:rPr lang="en-ZA" b="1" dirty="0">
                          <a:solidFill>
                            <a:srgbClr val="FF0000"/>
                          </a:solidFill>
                        </a:rPr>
                        <a:t> BRAZIL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rgbClr val="FF0000"/>
                          </a:solidFill>
                        </a:rPr>
                        <a:t>DETONATION</a:t>
                      </a:r>
                    </a:p>
                    <a:p>
                      <a:pPr algn="ctr"/>
                      <a:r>
                        <a:rPr lang="en-ZA" b="1" dirty="0">
                          <a:solidFill>
                            <a:srgbClr val="FF0000"/>
                          </a:solidFill>
                        </a:rPr>
                        <a:t>FIRE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rgbClr val="FF0000"/>
                          </a:solidFill>
                        </a:rPr>
                        <a:t>29000kg</a:t>
                      </a:r>
                    </a:p>
                    <a:p>
                      <a:pPr algn="ctr"/>
                      <a:r>
                        <a:rPr lang="en-ZA" b="1" dirty="0">
                          <a:solidFill>
                            <a:srgbClr val="FF0000"/>
                          </a:solidFill>
                        </a:rPr>
                        <a:t>5000kg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20660">
                <a:tc>
                  <a:txBody>
                    <a:bodyPr/>
                    <a:lstStyle/>
                    <a:p>
                      <a:pPr algn="ctr"/>
                      <a:r>
                        <a:rPr lang="en-ZA" b="1" dirty="0">
                          <a:solidFill>
                            <a:srgbClr val="FF0000"/>
                          </a:solidFill>
                        </a:rPr>
                        <a:t>20-11-1989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rgbClr val="FF0000"/>
                          </a:solidFill>
                        </a:rPr>
                        <a:t>SUNDAY</a:t>
                      </a:r>
                    </a:p>
                    <a:p>
                      <a:pPr algn="ctr"/>
                      <a:r>
                        <a:rPr lang="en-ZA" b="1" dirty="0">
                          <a:solidFill>
                            <a:srgbClr val="FF0000"/>
                          </a:solidFill>
                        </a:rPr>
                        <a:t>01h20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rgbClr val="FF0000"/>
                          </a:solidFill>
                        </a:rPr>
                        <a:t>SOMERSET WEST</a:t>
                      </a:r>
                    </a:p>
                    <a:p>
                      <a:pPr algn="ctr"/>
                      <a:r>
                        <a:rPr lang="en-ZA" b="1" dirty="0">
                          <a:solidFill>
                            <a:srgbClr val="FF0000"/>
                          </a:solidFill>
                        </a:rPr>
                        <a:t>SOUTH AFRICA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rgbClr val="FF0000"/>
                          </a:solidFill>
                        </a:rPr>
                        <a:t>DETONATION</a:t>
                      </a:r>
                    </a:p>
                    <a:p>
                      <a:pPr algn="ctr"/>
                      <a:r>
                        <a:rPr lang="en-ZA" b="1" dirty="0">
                          <a:solidFill>
                            <a:srgbClr val="FF0000"/>
                          </a:solidFill>
                        </a:rPr>
                        <a:t>FIRE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rgbClr val="FF0000"/>
                          </a:solidFill>
                        </a:rPr>
                        <a:t>500kg</a:t>
                      </a:r>
                    </a:p>
                    <a:p>
                      <a:pPr algn="ctr"/>
                      <a:r>
                        <a:rPr lang="en-ZA" b="1" dirty="0">
                          <a:solidFill>
                            <a:srgbClr val="FF0000"/>
                          </a:solidFill>
                        </a:rPr>
                        <a:t>300kg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35810">
                <a:tc>
                  <a:txBody>
                    <a:bodyPr/>
                    <a:lstStyle/>
                    <a:p>
                      <a:pPr algn="ctr"/>
                      <a:r>
                        <a:rPr lang="en-ZA" b="1" dirty="0">
                          <a:solidFill>
                            <a:srgbClr val="FF0000"/>
                          </a:solidFill>
                        </a:rPr>
                        <a:t>16-04-1994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rgbClr val="FF0000"/>
                          </a:solidFill>
                        </a:rPr>
                        <a:t>SATURDAY</a:t>
                      </a:r>
                    </a:p>
                    <a:p>
                      <a:pPr algn="ctr"/>
                      <a:r>
                        <a:rPr lang="en-ZA" b="1" dirty="0">
                          <a:solidFill>
                            <a:srgbClr val="FF0000"/>
                          </a:solidFill>
                        </a:rPr>
                        <a:t>02h40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rgbClr val="FF0000"/>
                          </a:solidFill>
                        </a:rPr>
                        <a:t>MODDERFONTEIN</a:t>
                      </a:r>
                    </a:p>
                    <a:p>
                      <a:pPr algn="ctr"/>
                      <a:r>
                        <a:rPr lang="en-ZA" b="1" dirty="0">
                          <a:solidFill>
                            <a:srgbClr val="FF0000"/>
                          </a:solidFill>
                        </a:rPr>
                        <a:t>JOHANNESBURG</a:t>
                      </a:r>
                    </a:p>
                    <a:p>
                      <a:pPr algn="ctr"/>
                      <a:r>
                        <a:rPr lang="en-ZA" b="1" dirty="0">
                          <a:solidFill>
                            <a:srgbClr val="FF0000"/>
                          </a:solidFill>
                        </a:rPr>
                        <a:t>SOUTH AFRICA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rgbClr val="FF0000"/>
                          </a:solidFill>
                        </a:rPr>
                        <a:t>DETONATION</a:t>
                      </a:r>
                    </a:p>
                    <a:p>
                      <a:pPr algn="ctr"/>
                      <a:r>
                        <a:rPr lang="en-ZA" b="1" dirty="0">
                          <a:solidFill>
                            <a:srgbClr val="FF0000"/>
                          </a:solidFill>
                        </a:rPr>
                        <a:t>FIRE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rgbClr val="FF0000"/>
                          </a:solidFill>
                        </a:rPr>
                        <a:t>670kg</a:t>
                      </a:r>
                    </a:p>
                    <a:p>
                      <a:pPr algn="ctr"/>
                      <a:r>
                        <a:rPr lang="en-ZA" b="1" dirty="0">
                          <a:solidFill>
                            <a:srgbClr val="FF0000"/>
                          </a:solidFill>
                        </a:rPr>
                        <a:t>2500kg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78F4AE8E-B4A2-4076-A9BB-4E34E800404F}" type="slidenum">
              <a:rPr lang="en-ZA" smtClean="0"/>
              <a:pPr/>
              <a:t>16</a:t>
            </a:fld>
            <a:endParaRPr lang="en-ZA" dirty="0"/>
          </a:p>
        </p:txBody>
      </p:sp>
      <p:grpSp>
        <p:nvGrpSpPr>
          <p:cNvPr id="5" name="Group 4">
            <a:extLst>
              <a:ext uri="{FF2B5EF4-FFF2-40B4-BE49-F238E27FC236}">
                <a16:creationId xmlns:a16="http://schemas.microsoft.com/office/drawing/2014/main" id="{5EFDE153-81D9-4CFC-88B5-DD418AFF9FC0}"/>
              </a:ext>
            </a:extLst>
          </p:cNvPr>
          <p:cNvGrpSpPr/>
          <p:nvPr/>
        </p:nvGrpSpPr>
        <p:grpSpPr>
          <a:xfrm>
            <a:off x="11332929" y="85990"/>
            <a:ext cx="770920" cy="591275"/>
            <a:chOff x="922323" y="4233647"/>
            <a:chExt cx="770920" cy="591275"/>
          </a:xfrm>
        </p:grpSpPr>
        <p:sp>
          <p:nvSpPr>
            <p:cNvPr id="6" name="Rectangle 5">
              <a:extLst>
                <a:ext uri="{FF2B5EF4-FFF2-40B4-BE49-F238E27FC236}">
                  <a16:creationId xmlns:a16="http://schemas.microsoft.com/office/drawing/2014/main" id="{400C5BCD-DA65-4FD5-B820-2ECA5AF48DC6}"/>
                </a:ext>
              </a:extLst>
            </p:cNvPr>
            <p:cNvSpPr/>
            <p:nvPr/>
          </p:nvSpPr>
          <p:spPr>
            <a:xfrm>
              <a:off x="922323" y="4233647"/>
              <a:ext cx="770920" cy="5759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Bubbles with solid fill">
              <a:extLst>
                <a:ext uri="{FF2B5EF4-FFF2-40B4-BE49-F238E27FC236}">
                  <a16:creationId xmlns:a16="http://schemas.microsoft.com/office/drawing/2014/main" id="{9980F467-3822-4BF6-BC5C-3F3956F3D92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87607" y="4248999"/>
              <a:ext cx="640349" cy="575923"/>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latin typeface="+mn-lt"/>
              </a:rPr>
              <a:t>WHY DID IT HAPPEN?</a:t>
            </a:r>
            <a:endParaRPr lang="en-ZA" dirty="0">
              <a:latin typeface="+mn-lt"/>
            </a:endParaRPr>
          </a:p>
        </p:txBody>
      </p:sp>
      <p:sp>
        <p:nvSpPr>
          <p:cNvPr id="3" name="Content Placeholder 2"/>
          <p:cNvSpPr>
            <a:spLocks noGrp="1"/>
          </p:cNvSpPr>
          <p:nvPr>
            <p:ph idx="1"/>
          </p:nvPr>
        </p:nvSpPr>
        <p:spPr>
          <a:xfrm>
            <a:off x="1991544" y="1550023"/>
            <a:ext cx="8363272" cy="4824536"/>
          </a:xfrm>
        </p:spPr>
        <p:txBody>
          <a:bodyPr>
            <a:normAutofit fontScale="92500" lnSpcReduction="10000"/>
          </a:bodyPr>
          <a:lstStyle/>
          <a:p>
            <a:pPr algn="ctr">
              <a:buNone/>
            </a:pPr>
            <a:r>
              <a:rPr lang="en-ZA" sz="3000" b="1" dirty="0">
                <a:solidFill>
                  <a:srgbClr val="FF0000"/>
                </a:solidFill>
              </a:rPr>
              <a:t>CHEMICAL DECOMPOSITION</a:t>
            </a:r>
          </a:p>
          <a:p>
            <a:pPr algn="ctr">
              <a:buNone/>
            </a:pPr>
            <a:r>
              <a:rPr lang="en-ZA" sz="3000" b="1" dirty="0"/>
              <a:t>DUE TO:</a:t>
            </a:r>
          </a:p>
          <a:p>
            <a:pPr algn="ctr"/>
            <a:r>
              <a:rPr lang="en-ZA" sz="3000" b="1" dirty="0">
                <a:solidFill>
                  <a:srgbClr val="FF0000"/>
                </a:solidFill>
              </a:rPr>
              <a:t>PLANT WORKING UNDER PRESSURE</a:t>
            </a:r>
          </a:p>
          <a:p>
            <a:pPr algn="ctr"/>
            <a:r>
              <a:rPr lang="en-ZA" sz="3000" b="1" dirty="0">
                <a:solidFill>
                  <a:srgbClr val="FF0000"/>
                </a:solidFill>
              </a:rPr>
              <a:t>ACIDIC PETN-NO CHECKS</a:t>
            </a:r>
          </a:p>
          <a:p>
            <a:pPr algn="ctr"/>
            <a:r>
              <a:rPr lang="en-ZA" sz="3000" b="1" dirty="0">
                <a:solidFill>
                  <a:srgbClr val="FF0000"/>
                </a:solidFill>
              </a:rPr>
              <a:t>‘LONG STORAGE’-POOR PRODUCTION PLANNING</a:t>
            </a:r>
          </a:p>
          <a:p>
            <a:pPr algn="ctr"/>
            <a:r>
              <a:rPr lang="en-ZA" sz="3000" b="1" dirty="0">
                <a:solidFill>
                  <a:srgbClr val="FF0000"/>
                </a:solidFill>
              </a:rPr>
              <a:t>POOR ROTATIONAL SYSTEM  </a:t>
            </a:r>
          </a:p>
          <a:p>
            <a:pPr algn="ctr"/>
            <a:r>
              <a:rPr lang="en-ZA" sz="3000" b="1" dirty="0">
                <a:solidFill>
                  <a:srgbClr val="FF0000"/>
                </a:solidFill>
              </a:rPr>
              <a:t>VERBAL INSTRUCTIONS</a:t>
            </a:r>
          </a:p>
          <a:p>
            <a:pPr algn="ctr"/>
            <a:r>
              <a:rPr lang="en-ZA" sz="3000" b="1" dirty="0">
                <a:solidFill>
                  <a:srgbClr val="FF0000"/>
                </a:solidFill>
              </a:rPr>
              <a:t> NO TRACKING OF PRODUCT</a:t>
            </a:r>
          </a:p>
          <a:p>
            <a:pPr algn="ctr"/>
            <a:r>
              <a:rPr lang="en-ZA" sz="3000" b="1" dirty="0">
                <a:solidFill>
                  <a:srgbClr val="FF0000"/>
                </a:solidFill>
              </a:rPr>
              <a:t>POOR OPERATING PROCEDURES</a:t>
            </a:r>
          </a:p>
          <a:p>
            <a:pPr algn="ctr"/>
            <a:r>
              <a:rPr lang="en-ZA" sz="3000" b="1" dirty="0">
                <a:solidFill>
                  <a:srgbClr val="FF0000"/>
                </a:solidFill>
              </a:rPr>
              <a:t>SHORT CUTS TAKEN</a:t>
            </a:r>
          </a:p>
          <a:p>
            <a:pPr algn="ctr"/>
            <a:endParaRPr lang="en-ZA" b="1" dirty="0">
              <a:solidFill>
                <a:srgbClr val="FF0000"/>
              </a:solidFill>
            </a:endParaRPr>
          </a:p>
        </p:txBody>
      </p:sp>
      <p:sp>
        <p:nvSpPr>
          <p:cNvPr id="4" name="Slide Number Placeholder 3"/>
          <p:cNvSpPr>
            <a:spLocks noGrp="1"/>
          </p:cNvSpPr>
          <p:nvPr>
            <p:ph type="sldNum" sz="quarter" idx="12"/>
          </p:nvPr>
        </p:nvSpPr>
        <p:spPr/>
        <p:txBody>
          <a:bodyPr/>
          <a:lstStyle/>
          <a:p>
            <a:fld id="{78F4AE8E-B4A2-4076-A9BB-4E34E800404F}" type="slidenum">
              <a:rPr lang="en-ZA" smtClean="0"/>
              <a:pPr/>
              <a:t>17</a:t>
            </a:fld>
            <a:endParaRPr lang="en-Z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a:bodyPr>
          <a:lstStyle/>
          <a:p>
            <a:pPr algn="ctr"/>
            <a:r>
              <a:rPr lang="en-ZA" b="1" dirty="0">
                <a:latin typeface="+mn-lt"/>
              </a:rPr>
              <a:t>THE RESULT OF THESE DETONATIONS</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2063552" y="3861049"/>
            <a:ext cx="3600400" cy="24669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735960" y="1412776"/>
            <a:ext cx="3960440" cy="252028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063552" y="1412776"/>
            <a:ext cx="3672408" cy="2448272"/>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735960" y="3933056"/>
            <a:ext cx="3960440" cy="2448272"/>
          </a:xfrm>
          <a:prstGeom prst="rect">
            <a:avLst/>
          </a:prstGeom>
          <a:noFill/>
          <a:ln w="9525">
            <a:noFill/>
            <a:miter lim="800000"/>
            <a:headEnd/>
            <a:tailEnd/>
          </a:ln>
        </p:spPr>
      </p:pic>
      <p:sp>
        <p:nvSpPr>
          <p:cNvPr id="8" name="TextBox 7"/>
          <p:cNvSpPr txBox="1"/>
          <p:nvPr/>
        </p:nvSpPr>
        <p:spPr>
          <a:xfrm>
            <a:off x="2063552" y="6309320"/>
            <a:ext cx="3672408" cy="369332"/>
          </a:xfrm>
          <a:prstGeom prst="rect">
            <a:avLst/>
          </a:prstGeom>
          <a:solidFill>
            <a:schemeClr val="tx1"/>
          </a:solidFill>
          <a:ln w="38100">
            <a:solidFill>
              <a:srgbClr val="FFFF00"/>
            </a:solidFill>
          </a:ln>
        </p:spPr>
        <p:txBody>
          <a:bodyPr wrap="square" rtlCol="0">
            <a:spAutoFit/>
          </a:bodyPr>
          <a:lstStyle/>
          <a:p>
            <a:pPr algn="ctr"/>
            <a:r>
              <a:rPr lang="en-ZA" b="1" dirty="0">
                <a:solidFill>
                  <a:srgbClr val="FFFF00"/>
                </a:solidFill>
              </a:rPr>
              <a:t>SOUTH AFRICA SOMERESET WEST</a:t>
            </a:r>
          </a:p>
        </p:txBody>
      </p:sp>
      <p:sp>
        <p:nvSpPr>
          <p:cNvPr id="10" name="TextBox 9"/>
          <p:cNvSpPr txBox="1"/>
          <p:nvPr/>
        </p:nvSpPr>
        <p:spPr>
          <a:xfrm>
            <a:off x="5663952" y="3573016"/>
            <a:ext cx="4032448" cy="369332"/>
          </a:xfrm>
          <a:prstGeom prst="rect">
            <a:avLst/>
          </a:prstGeom>
          <a:solidFill>
            <a:schemeClr val="tx1"/>
          </a:solidFill>
          <a:ln w="38100">
            <a:solidFill>
              <a:srgbClr val="FFFF00"/>
            </a:solidFill>
          </a:ln>
        </p:spPr>
        <p:txBody>
          <a:bodyPr wrap="square" rtlCol="0">
            <a:spAutoFit/>
          </a:bodyPr>
          <a:lstStyle/>
          <a:p>
            <a:pPr algn="ctr"/>
            <a:r>
              <a:rPr lang="en-ZA" b="1" dirty="0">
                <a:solidFill>
                  <a:srgbClr val="FFFF00"/>
                </a:solidFill>
              </a:rPr>
              <a:t>SOUTH AFRICA MODDERFONTEIN</a:t>
            </a:r>
          </a:p>
        </p:txBody>
      </p:sp>
      <p:sp>
        <p:nvSpPr>
          <p:cNvPr id="11" name="TextBox 10"/>
          <p:cNvSpPr txBox="1"/>
          <p:nvPr/>
        </p:nvSpPr>
        <p:spPr>
          <a:xfrm>
            <a:off x="2063552" y="3573016"/>
            <a:ext cx="3600400" cy="369332"/>
          </a:xfrm>
          <a:prstGeom prst="rect">
            <a:avLst/>
          </a:prstGeom>
          <a:solidFill>
            <a:schemeClr val="tx1"/>
          </a:solidFill>
          <a:ln w="38100">
            <a:solidFill>
              <a:srgbClr val="FFFF00"/>
            </a:solidFill>
          </a:ln>
        </p:spPr>
        <p:txBody>
          <a:bodyPr wrap="square" rtlCol="0">
            <a:spAutoFit/>
          </a:bodyPr>
          <a:lstStyle/>
          <a:p>
            <a:pPr algn="ctr"/>
            <a:r>
              <a:rPr lang="en-ZA" b="1" dirty="0">
                <a:solidFill>
                  <a:srgbClr val="FFFF00"/>
                </a:solidFill>
              </a:rPr>
              <a:t>BRAZIL LORENA</a:t>
            </a:r>
          </a:p>
        </p:txBody>
      </p:sp>
      <p:sp>
        <p:nvSpPr>
          <p:cNvPr id="12" name="TextBox 11"/>
          <p:cNvSpPr txBox="1"/>
          <p:nvPr/>
        </p:nvSpPr>
        <p:spPr>
          <a:xfrm>
            <a:off x="5735960" y="6309320"/>
            <a:ext cx="3960440" cy="369332"/>
          </a:xfrm>
          <a:prstGeom prst="rect">
            <a:avLst/>
          </a:prstGeom>
          <a:solidFill>
            <a:schemeClr val="tx1"/>
          </a:solidFill>
          <a:ln w="38100">
            <a:solidFill>
              <a:srgbClr val="FFFF00"/>
            </a:solidFill>
          </a:ln>
        </p:spPr>
        <p:txBody>
          <a:bodyPr wrap="square" rtlCol="0">
            <a:spAutoFit/>
          </a:bodyPr>
          <a:lstStyle/>
          <a:p>
            <a:pPr algn="ctr"/>
            <a:r>
              <a:rPr lang="en-ZA" b="1" dirty="0">
                <a:solidFill>
                  <a:srgbClr val="FFFF00"/>
                </a:solidFill>
              </a:rPr>
              <a:t>PARTIALLY DECOMPOSED PETN IN BAG</a:t>
            </a:r>
          </a:p>
        </p:txBody>
      </p:sp>
      <p:sp>
        <p:nvSpPr>
          <p:cNvPr id="13" name="Slide Number Placeholder 12"/>
          <p:cNvSpPr>
            <a:spLocks noGrp="1"/>
          </p:cNvSpPr>
          <p:nvPr>
            <p:ph type="sldNum" sz="quarter" idx="12"/>
          </p:nvPr>
        </p:nvSpPr>
        <p:spPr/>
        <p:txBody>
          <a:bodyPr/>
          <a:lstStyle/>
          <a:p>
            <a:fld id="{78F4AE8E-B4A2-4076-A9BB-4E34E800404F}" type="slidenum">
              <a:rPr lang="en-ZA" smtClean="0"/>
              <a:pPr/>
              <a:t>18</a:t>
            </a:fld>
            <a:endParaRPr lang="en-ZA" dirty="0"/>
          </a:p>
        </p:txBody>
      </p:sp>
      <p:grpSp>
        <p:nvGrpSpPr>
          <p:cNvPr id="14" name="Group 13">
            <a:extLst>
              <a:ext uri="{FF2B5EF4-FFF2-40B4-BE49-F238E27FC236}">
                <a16:creationId xmlns:a16="http://schemas.microsoft.com/office/drawing/2014/main" id="{5185177C-5B82-4B59-800B-B235CA99CA71}"/>
              </a:ext>
            </a:extLst>
          </p:cNvPr>
          <p:cNvGrpSpPr/>
          <p:nvPr/>
        </p:nvGrpSpPr>
        <p:grpSpPr>
          <a:xfrm>
            <a:off x="11353800" y="74880"/>
            <a:ext cx="770920" cy="591275"/>
            <a:chOff x="922323" y="4233647"/>
            <a:chExt cx="770920" cy="591275"/>
          </a:xfrm>
        </p:grpSpPr>
        <p:sp>
          <p:nvSpPr>
            <p:cNvPr id="15" name="Rectangle 14">
              <a:extLst>
                <a:ext uri="{FF2B5EF4-FFF2-40B4-BE49-F238E27FC236}">
                  <a16:creationId xmlns:a16="http://schemas.microsoft.com/office/drawing/2014/main" id="{AD6239C0-38D5-47EB-AFFE-FFE1DA543EA4}"/>
                </a:ext>
              </a:extLst>
            </p:cNvPr>
            <p:cNvSpPr/>
            <p:nvPr/>
          </p:nvSpPr>
          <p:spPr>
            <a:xfrm>
              <a:off x="922323" y="4233647"/>
              <a:ext cx="770920" cy="5759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Bubbles with solid fill">
              <a:extLst>
                <a:ext uri="{FF2B5EF4-FFF2-40B4-BE49-F238E27FC236}">
                  <a16:creationId xmlns:a16="http://schemas.microsoft.com/office/drawing/2014/main" id="{3EF1AFE8-BAE2-4997-A5BB-55783DB748E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87607" y="4248999"/>
              <a:ext cx="640349" cy="575923"/>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19" y="365125"/>
            <a:ext cx="11417643" cy="1325563"/>
          </a:xfrm>
        </p:spPr>
        <p:txBody>
          <a:bodyPr>
            <a:noAutofit/>
          </a:bodyPr>
          <a:lstStyle/>
          <a:p>
            <a:pPr algn="ctr"/>
            <a:r>
              <a:rPr lang="en-ZA" b="1" dirty="0">
                <a:latin typeface="+mn-lt"/>
              </a:rPr>
              <a:t>PETN </a:t>
            </a:r>
            <a:r>
              <a:rPr lang="en-ZA" b="1" dirty="0">
                <a:solidFill>
                  <a:srgbClr val="0070C0"/>
                </a:solidFill>
                <a:latin typeface="+mn-lt"/>
              </a:rPr>
              <a:t>(ACETONE) </a:t>
            </a:r>
            <a:r>
              <a:rPr lang="en-ZA" b="1" dirty="0">
                <a:latin typeface="+mn-lt"/>
              </a:rPr>
              <a:t>INCIDENTS DURING RECRYSTALLISATION</a:t>
            </a:r>
            <a:endParaRPr lang="en-ZA" dirty="0">
              <a:latin typeface="+mn-lt"/>
            </a:endParaRPr>
          </a:p>
        </p:txBody>
      </p:sp>
      <p:sp>
        <p:nvSpPr>
          <p:cNvPr id="3" name="Content Placeholder 2"/>
          <p:cNvSpPr>
            <a:spLocks noGrp="1"/>
          </p:cNvSpPr>
          <p:nvPr>
            <p:ph idx="1"/>
          </p:nvPr>
        </p:nvSpPr>
        <p:spPr>
          <a:xfrm>
            <a:off x="7060019" y="1121735"/>
            <a:ext cx="6781800" cy="3202098"/>
          </a:xfrm>
        </p:spPr>
        <p:txBody>
          <a:bodyPr>
            <a:noAutofit/>
          </a:bodyPr>
          <a:lstStyle/>
          <a:p>
            <a:pPr marL="514350" indent="-514350">
              <a:buFont typeface="+mj-lt"/>
              <a:buAutoNum type="romanUcPeriod"/>
            </a:pPr>
            <a:r>
              <a:rPr lang="en-ZA" sz="2000" dirty="0"/>
              <a:t>.</a:t>
            </a:r>
          </a:p>
        </p:txBody>
      </p:sp>
      <p:sp>
        <p:nvSpPr>
          <p:cNvPr id="4" name="Slide Number Placeholder 3"/>
          <p:cNvSpPr>
            <a:spLocks noGrp="1"/>
          </p:cNvSpPr>
          <p:nvPr>
            <p:ph type="sldNum" sz="quarter" idx="12"/>
          </p:nvPr>
        </p:nvSpPr>
        <p:spPr/>
        <p:txBody>
          <a:bodyPr/>
          <a:lstStyle/>
          <a:p>
            <a:fld id="{78F4AE8E-B4A2-4076-A9BB-4E34E800404F}" type="slidenum">
              <a:rPr lang="en-ZA" smtClean="0"/>
              <a:pPr/>
              <a:t>19</a:t>
            </a:fld>
            <a:endParaRPr lang="en-ZA" dirty="0"/>
          </a:p>
        </p:txBody>
      </p:sp>
      <p:graphicFrame>
        <p:nvGraphicFramePr>
          <p:cNvPr id="5" name="Table 2">
            <a:extLst>
              <a:ext uri="{FF2B5EF4-FFF2-40B4-BE49-F238E27FC236}">
                <a16:creationId xmlns:a16="http://schemas.microsoft.com/office/drawing/2014/main" id="{73791F71-EEA6-45A4-B15E-9C7498D9DAF3}"/>
              </a:ext>
            </a:extLst>
          </p:cNvPr>
          <p:cNvGraphicFramePr>
            <a:graphicFrameLocks noGrp="1"/>
          </p:cNvGraphicFramePr>
          <p:nvPr>
            <p:extLst>
              <p:ext uri="{D42A27DB-BD31-4B8C-83A1-F6EECF244321}">
                <p14:modId xmlns:p14="http://schemas.microsoft.com/office/powerpoint/2010/main" val="1282179458"/>
              </p:ext>
            </p:extLst>
          </p:nvPr>
        </p:nvGraphicFramePr>
        <p:xfrm>
          <a:off x="610055" y="1936750"/>
          <a:ext cx="10971890" cy="4419600"/>
        </p:xfrm>
        <a:graphic>
          <a:graphicData uri="http://schemas.openxmlformats.org/drawingml/2006/table">
            <a:tbl>
              <a:tblPr firstRow="1" bandRow="1">
                <a:tableStyleId>{C083E6E3-FA7D-4D7B-A595-EF9225AFEA82}</a:tableStyleId>
              </a:tblPr>
              <a:tblGrid>
                <a:gridCol w="1094244">
                  <a:extLst>
                    <a:ext uri="{9D8B030D-6E8A-4147-A177-3AD203B41FA5}">
                      <a16:colId xmlns:a16="http://schemas.microsoft.com/office/drawing/2014/main" val="2960217817"/>
                    </a:ext>
                  </a:extLst>
                </a:gridCol>
                <a:gridCol w="7056929">
                  <a:extLst>
                    <a:ext uri="{9D8B030D-6E8A-4147-A177-3AD203B41FA5}">
                      <a16:colId xmlns:a16="http://schemas.microsoft.com/office/drawing/2014/main" val="2346298885"/>
                    </a:ext>
                  </a:extLst>
                </a:gridCol>
                <a:gridCol w="2820717">
                  <a:extLst>
                    <a:ext uri="{9D8B030D-6E8A-4147-A177-3AD203B41FA5}">
                      <a16:colId xmlns:a16="http://schemas.microsoft.com/office/drawing/2014/main" val="1524361876"/>
                    </a:ext>
                  </a:extLst>
                </a:gridCol>
              </a:tblGrid>
              <a:tr h="370840">
                <a:tc>
                  <a:txBody>
                    <a:bodyPr/>
                    <a:lstStyle/>
                    <a:p>
                      <a:r>
                        <a:rPr lang="en-CA" sz="2000" dirty="0"/>
                        <a:t>DATE</a:t>
                      </a:r>
                      <a:endParaRPr lang="en-US" sz="2000" dirty="0"/>
                    </a:p>
                  </a:txBody>
                  <a:tcPr/>
                </a:tc>
                <a:tc>
                  <a:txBody>
                    <a:bodyPr/>
                    <a:lstStyle/>
                    <a:p>
                      <a:r>
                        <a:rPr lang="en-CA" sz="2000" dirty="0"/>
                        <a:t>INCIDENT </a:t>
                      </a:r>
                      <a:endParaRPr lang="en-US" sz="2000" dirty="0"/>
                    </a:p>
                  </a:txBody>
                  <a:tcPr/>
                </a:tc>
                <a:tc>
                  <a:txBody>
                    <a:bodyPr/>
                    <a:lstStyle/>
                    <a:p>
                      <a:r>
                        <a:rPr lang="en-CA" sz="2000" dirty="0"/>
                        <a:t>LIKLEY CAUSE</a:t>
                      </a:r>
                      <a:endParaRPr lang="en-US" sz="2000" dirty="0"/>
                    </a:p>
                  </a:txBody>
                  <a:tcPr/>
                </a:tc>
                <a:extLst>
                  <a:ext uri="{0D108BD9-81ED-4DB2-BD59-A6C34878D82A}">
                    <a16:rowId xmlns:a16="http://schemas.microsoft.com/office/drawing/2014/main" val="2034113548"/>
                  </a:ext>
                </a:extLst>
              </a:tr>
              <a:tr h="370840">
                <a:tc>
                  <a:txBody>
                    <a:bodyPr/>
                    <a:lstStyle/>
                    <a:p>
                      <a:r>
                        <a:rPr lang="en-US" sz="1600" dirty="0"/>
                        <a:t>1970</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t>An explosion occurred on a PETN manufacturing plant and may have followed an </a:t>
                      </a:r>
                      <a:r>
                        <a:rPr lang="en-ZA" sz="1600" b="1" dirty="0"/>
                        <a:t>acetone fire </a:t>
                      </a:r>
                      <a:r>
                        <a:rPr lang="en-ZA" sz="1600" dirty="0"/>
                        <a:t>(Caused by autoignition due to sparks or ESD) or an impact event on the vessel lid. The preliminary explosion happened in the dissolving vessel which disintegrated into numerous missiles</a:t>
                      </a: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1" dirty="0">
                          <a:solidFill>
                            <a:srgbClr val="FF0000"/>
                          </a:solidFill>
                        </a:rPr>
                        <a:t>POSSIBLE CAUSE FOR THE FIRST 2 INCIDENTS  WAS DUE LIKELY  TO ESD AND SPARKS AND FOR NO 3 FRICTION</a:t>
                      </a:r>
                    </a:p>
                    <a:p>
                      <a:pPr algn="ctr"/>
                      <a:endParaRPr lang="en-US" sz="1600" dirty="0"/>
                    </a:p>
                  </a:txBody>
                  <a:tcPr anchor="ctr"/>
                </a:tc>
                <a:extLst>
                  <a:ext uri="{0D108BD9-81ED-4DB2-BD59-A6C34878D82A}">
                    <a16:rowId xmlns:a16="http://schemas.microsoft.com/office/drawing/2014/main" val="3044465922"/>
                  </a:ext>
                </a:extLst>
              </a:tr>
              <a:tr h="433022">
                <a:tc>
                  <a:txBody>
                    <a:bodyPr/>
                    <a:lstStyle/>
                    <a:p>
                      <a:r>
                        <a:rPr lang="en-US" sz="1600" dirty="0"/>
                        <a:t>2001</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t>An explosion of a tank containing 1300l of </a:t>
                      </a:r>
                      <a:r>
                        <a:rPr lang="en-ZA" sz="1600" b="1" dirty="0"/>
                        <a:t>acetone</a:t>
                      </a:r>
                      <a:r>
                        <a:rPr lang="en-ZA" sz="1600" dirty="0"/>
                        <a:t> with 200-250kg of dissolved PETN in it. This was followed by a fire of 2x 25³m acetone tanks.</a:t>
                      </a:r>
                    </a:p>
                  </a:txBody>
                  <a:tcPr/>
                </a:tc>
                <a:tc vMerge="1">
                  <a:txBody>
                    <a:bodyPr/>
                    <a:lstStyle/>
                    <a:p>
                      <a:endParaRPr lang="en-US" sz="1600" dirty="0"/>
                    </a:p>
                  </a:txBody>
                  <a:tcPr/>
                </a:tc>
                <a:extLst>
                  <a:ext uri="{0D108BD9-81ED-4DB2-BD59-A6C34878D82A}">
                    <a16:rowId xmlns:a16="http://schemas.microsoft.com/office/drawing/2014/main" val="3850724813"/>
                  </a:ext>
                </a:extLst>
              </a:tr>
              <a:tr h="433022">
                <a:tc>
                  <a:txBody>
                    <a:bodyPr/>
                    <a:lstStyle/>
                    <a:p>
                      <a:r>
                        <a:rPr lang="en-US" sz="1600" dirty="0"/>
                        <a:t>2007</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t>A detonation followed by a fire occurred during a PETN recrystallisation process when the operator activated a valve to the distillation </a:t>
                      </a:r>
                      <a:r>
                        <a:rPr lang="en-ZA" sz="1600" b="1" dirty="0"/>
                        <a:t>column used for recycling the acetone</a:t>
                      </a:r>
                      <a:r>
                        <a:rPr lang="en-ZA" sz="1600" dirty="0"/>
                        <a:t>. Residues of di-pentaerythritol hexanitrate (</a:t>
                      </a:r>
                      <a:r>
                        <a:rPr lang="en-ZA" sz="1600" dirty="0" err="1"/>
                        <a:t>DiPEHN</a:t>
                      </a:r>
                      <a:r>
                        <a:rPr lang="en-ZA" sz="1600" dirty="0"/>
                        <a:t>) were later found in the pipes. This may have been an unstable by-product causing the detonation.</a:t>
                      </a:r>
                    </a:p>
                  </a:txBody>
                  <a:tcPr/>
                </a:tc>
                <a:tc vMerge="1">
                  <a:txBody>
                    <a:bodyPr/>
                    <a:lstStyle/>
                    <a:p>
                      <a:endParaRPr lang="en-US" sz="1600" dirty="0"/>
                    </a:p>
                  </a:txBody>
                  <a:tcPr/>
                </a:tc>
                <a:extLst>
                  <a:ext uri="{0D108BD9-81ED-4DB2-BD59-A6C34878D82A}">
                    <a16:rowId xmlns:a16="http://schemas.microsoft.com/office/drawing/2014/main" val="3756160635"/>
                  </a:ext>
                </a:extLst>
              </a:tr>
              <a:tr h="433022">
                <a:tc>
                  <a:txBody>
                    <a:bodyPr/>
                    <a:lstStyle/>
                    <a:p>
                      <a:r>
                        <a:rPr lang="en-US" sz="1600" dirty="0"/>
                        <a:t>1945</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t>An explosion occurred in a still, formerly used for the </a:t>
                      </a:r>
                      <a:r>
                        <a:rPr lang="en-ZA" sz="1600" b="1" dirty="0"/>
                        <a:t>recovery of acetone </a:t>
                      </a:r>
                      <a:r>
                        <a:rPr lang="en-ZA" sz="1600" dirty="0"/>
                        <a:t>containing explosives (PETN). The accident happened when steam was inadvertently turned on to the still. </a:t>
                      </a:r>
                      <a:endParaRPr lang="en-US" sz="1600" dirty="0"/>
                    </a:p>
                    <a:p>
                      <a:pPr marL="342900" indent="-342900">
                        <a:buFont typeface="Arial" panose="020B0604020202020204" pitchFamily="34" charset="0"/>
                        <a:buChar char="•"/>
                      </a:pP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solidFill>
                            <a:srgbClr val="FF0000"/>
                          </a:solidFill>
                        </a:rPr>
                        <a:t>PROBABLE CAUSE WAS HEAT APPLIED TO NEGLECTED CONTAMINATED STILL </a:t>
                      </a:r>
                    </a:p>
                    <a:p>
                      <a:endParaRPr lang="en-US" sz="1600" dirty="0"/>
                    </a:p>
                  </a:txBody>
                  <a:tcPr/>
                </a:tc>
                <a:extLst>
                  <a:ext uri="{0D108BD9-81ED-4DB2-BD59-A6C34878D82A}">
                    <a16:rowId xmlns:a16="http://schemas.microsoft.com/office/drawing/2014/main" val="213681317"/>
                  </a:ext>
                </a:extLst>
              </a:tr>
            </a:tbl>
          </a:graphicData>
        </a:graphic>
      </p:graphicFrame>
      <p:pic>
        <p:nvPicPr>
          <p:cNvPr id="6" name="Picture 5">
            <a:extLst>
              <a:ext uri="{FF2B5EF4-FFF2-40B4-BE49-F238E27FC236}">
                <a16:creationId xmlns:a16="http://schemas.microsoft.com/office/drawing/2014/main" id="{8DA7C6F7-D5B0-462D-BA5D-13B006929E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62971" y="0"/>
            <a:ext cx="929029" cy="584791"/>
          </a:xfrm>
          <a:prstGeom prst="rect">
            <a:avLst/>
          </a:prstGeom>
        </p:spPr>
      </p:pic>
      <p:pic>
        <p:nvPicPr>
          <p:cNvPr id="7" name="Picture 156">
            <a:extLst>
              <a:ext uri="{FF2B5EF4-FFF2-40B4-BE49-F238E27FC236}">
                <a16:creationId xmlns:a16="http://schemas.microsoft.com/office/drawing/2014/main" id="{DFDF56E1-4086-427C-A792-4268ED8B7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2651" y="0"/>
            <a:ext cx="967812" cy="66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1092972"/>
          </a:xfrm>
        </p:spPr>
        <p:txBody>
          <a:bodyPr/>
          <a:lstStyle/>
          <a:p>
            <a:pPr algn="ctr"/>
            <a:r>
              <a:rPr lang="en-ZA" b="1" dirty="0">
                <a:latin typeface="+mn-lt"/>
              </a:rPr>
              <a:t>INTRODUCTION</a:t>
            </a:r>
          </a:p>
        </p:txBody>
      </p:sp>
      <p:sp>
        <p:nvSpPr>
          <p:cNvPr id="5" name="Content Placeholder 4"/>
          <p:cNvSpPr>
            <a:spLocks noGrp="1"/>
          </p:cNvSpPr>
          <p:nvPr>
            <p:ph idx="1"/>
          </p:nvPr>
        </p:nvSpPr>
        <p:spPr>
          <a:xfrm>
            <a:off x="838200" y="1458098"/>
            <a:ext cx="10515600" cy="4718865"/>
          </a:xfrm>
          <a:noFill/>
          <a:ln>
            <a:noFill/>
          </a:ln>
        </p:spPr>
        <p:txBody>
          <a:bodyPr>
            <a:normAutofit/>
          </a:bodyPr>
          <a:lstStyle/>
          <a:p>
            <a:pPr>
              <a:buNone/>
            </a:pPr>
            <a:r>
              <a:rPr lang="en-ZA" b="1" dirty="0"/>
              <a:t>This presentation briefly discusses: </a:t>
            </a:r>
          </a:p>
          <a:p>
            <a:r>
              <a:rPr lang="en-US" sz="2800" b="1" dirty="0">
                <a:latin typeface="+mn-lt"/>
              </a:rPr>
              <a:t>Access to the SAFEX Incidents Database </a:t>
            </a:r>
          </a:p>
          <a:p>
            <a:r>
              <a:rPr lang="en-ZA" b="1" dirty="0"/>
              <a:t>PETN Manufacturing process, </a:t>
            </a:r>
          </a:p>
          <a:p>
            <a:r>
              <a:rPr lang="en-ZA" b="1" dirty="0"/>
              <a:t>Uses of PETN and  </a:t>
            </a:r>
          </a:p>
          <a:p>
            <a:r>
              <a:rPr lang="en-ZA" b="1" dirty="0"/>
              <a:t>Basis of safety (BoS) of PETN. </a:t>
            </a:r>
          </a:p>
          <a:p>
            <a:pPr marL="531813">
              <a:buNone/>
            </a:pPr>
            <a:r>
              <a:rPr lang="en-ZA" b="1" dirty="0"/>
              <a:t>and then in some detail</a:t>
            </a:r>
          </a:p>
          <a:p>
            <a:r>
              <a:rPr lang="en-ZA" b="1" dirty="0"/>
              <a:t>Accidents/Incidents /Detonations involving  PETN are covered.</a:t>
            </a:r>
          </a:p>
          <a:p>
            <a:endParaRPr lang="en-ZA" dirty="0">
              <a:solidFill>
                <a:srgbClr val="FF0000"/>
              </a:solidFill>
            </a:endParaRPr>
          </a:p>
        </p:txBody>
      </p:sp>
      <p:sp>
        <p:nvSpPr>
          <p:cNvPr id="6" name="Slide Number Placeholder 5"/>
          <p:cNvSpPr>
            <a:spLocks noGrp="1"/>
          </p:cNvSpPr>
          <p:nvPr>
            <p:ph type="sldNum" sz="quarter" idx="12"/>
          </p:nvPr>
        </p:nvSpPr>
        <p:spPr/>
        <p:txBody>
          <a:bodyPr/>
          <a:lstStyle/>
          <a:p>
            <a:fld id="{78F4AE8E-B4A2-4076-A9BB-4E34E800404F}" type="slidenum">
              <a:rPr lang="en-ZA" smtClean="0"/>
              <a:pPr/>
              <a:t>2</a:t>
            </a:fld>
            <a:endParaRPr lang="en-ZA" dirty="0"/>
          </a:p>
        </p:txBody>
      </p:sp>
    </p:spTree>
    <p:extLst>
      <p:ext uri="{BB962C8B-B14F-4D97-AF65-F5344CB8AC3E}">
        <p14:creationId xmlns:p14="http://schemas.microsoft.com/office/powerpoint/2010/main" val="505564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820472" cy="692696"/>
          </a:xfrm>
        </p:spPr>
        <p:txBody>
          <a:bodyPr>
            <a:noAutofit/>
          </a:bodyPr>
          <a:lstStyle/>
          <a:p>
            <a:r>
              <a:rPr lang="en-ZA" b="1" dirty="0">
                <a:latin typeface="+mn-lt"/>
              </a:rPr>
              <a:t>PETN INCIDENTS DURING </a:t>
            </a:r>
            <a:r>
              <a:rPr lang="en-ZA" b="1" dirty="0">
                <a:solidFill>
                  <a:srgbClr val="0070C0"/>
                </a:solidFill>
                <a:latin typeface="+mn-lt"/>
              </a:rPr>
              <a:t>DRYING</a:t>
            </a:r>
          </a:p>
        </p:txBody>
      </p:sp>
      <p:sp>
        <p:nvSpPr>
          <p:cNvPr id="3" name="Content Placeholder 2"/>
          <p:cNvSpPr>
            <a:spLocks noGrp="1"/>
          </p:cNvSpPr>
          <p:nvPr>
            <p:ph idx="1"/>
          </p:nvPr>
        </p:nvSpPr>
        <p:spPr>
          <a:xfrm>
            <a:off x="1028700" y="5894495"/>
            <a:ext cx="10430256" cy="655161"/>
          </a:xfrm>
          <a:solidFill>
            <a:schemeClr val="accent1"/>
          </a:solidFill>
        </p:spPr>
        <p:txBody>
          <a:bodyPr>
            <a:noAutofit/>
          </a:bodyPr>
          <a:lstStyle/>
          <a:p>
            <a:pPr marL="625475" indent="-625475">
              <a:buNone/>
            </a:pPr>
            <a:r>
              <a:rPr lang="en-ZA" sz="1800" b="1" dirty="0">
                <a:solidFill>
                  <a:schemeClr val="bg1"/>
                </a:solidFill>
              </a:rPr>
              <a:t>NOTE: It must be borne in mind that dry PETN is very sensitive to friction, impact and under certain conditions static electricity. These possible ignition sources must be eliminated during handling.</a:t>
            </a:r>
          </a:p>
        </p:txBody>
      </p:sp>
      <p:sp>
        <p:nvSpPr>
          <p:cNvPr id="4" name="Slide Number Placeholder 3"/>
          <p:cNvSpPr>
            <a:spLocks noGrp="1"/>
          </p:cNvSpPr>
          <p:nvPr>
            <p:ph type="sldNum" sz="quarter" idx="12"/>
          </p:nvPr>
        </p:nvSpPr>
        <p:spPr/>
        <p:txBody>
          <a:bodyPr/>
          <a:lstStyle/>
          <a:p>
            <a:fld id="{78F4AE8E-B4A2-4076-A9BB-4E34E800404F}" type="slidenum">
              <a:rPr lang="en-ZA" smtClean="0"/>
              <a:pPr/>
              <a:t>20</a:t>
            </a:fld>
            <a:endParaRPr lang="en-ZA" dirty="0"/>
          </a:p>
        </p:txBody>
      </p:sp>
      <p:pic>
        <p:nvPicPr>
          <p:cNvPr id="5" name="Picture 4">
            <a:extLst>
              <a:ext uri="{FF2B5EF4-FFF2-40B4-BE49-F238E27FC236}">
                <a16:creationId xmlns:a16="http://schemas.microsoft.com/office/drawing/2014/main" id="{B0AEF201-1C80-46F8-ADA2-3A99A87DB0A8}"/>
              </a:ext>
            </a:extLst>
          </p:cNvPr>
          <p:cNvPicPr>
            <a:picLocks noChangeAspect="1"/>
          </p:cNvPicPr>
          <p:nvPr/>
        </p:nvPicPr>
        <p:blipFill>
          <a:blip r:embed="rId3"/>
          <a:stretch>
            <a:fillRect/>
          </a:stretch>
        </p:blipFill>
        <p:spPr>
          <a:xfrm>
            <a:off x="11262971" y="0"/>
            <a:ext cx="929029" cy="584791"/>
          </a:xfrm>
          <a:prstGeom prst="rect">
            <a:avLst/>
          </a:prstGeom>
        </p:spPr>
      </p:pic>
      <p:graphicFrame>
        <p:nvGraphicFramePr>
          <p:cNvPr id="6" name="Table 2">
            <a:extLst>
              <a:ext uri="{FF2B5EF4-FFF2-40B4-BE49-F238E27FC236}">
                <a16:creationId xmlns:a16="http://schemas.microsoft.com/office/drawing/2014/main" id="{EE94E8E5-28F3-4435-8E9F-99192D6D980F}"/>
              </a:ext>
            </a:extLst>
          </p:cNvPr>
          <p:cNvGraphicFramePr>
            <a:graphicFrameLocks noGrp="1"/>
          </p:cNvGraphicFramePr>
          <p:nvPr>
            <p:extLst>
              <p:ext uri="{D42A27DB-BD31-4B8C-83A1-F6EECF244321}">
                <p14:modId xmlns:p14="http://schemas.microsoft.com/office/powerpoint/2010/main" val="2196806295"/>
              </p:ext>
            </p:extLst>
          </p:nvPr>
        </p:nvGraphicFramePr>
        <p:xfrm>
          <a:off x="495300" y="963505"/>
          <a:ext cx="11379200" cy="4815840"/>
        </p:xfrm>
        <a:graphic>
          <a:graphicData uri="http://schemas.openxmlformats.org/drawingml/2006/table">
            <a:tbl>
              <a:tblPr firstRow="1" bandRow="1">
                <a:tableStyleId>{C083E6E3-FA7D-4D7B-A595-EF9225AFEA82}</a:tableStyleId>
              </a:tblPr>
              <a:tblGrid>
                <a:gridCol w="903292">
                  <a:extLst>
                    <a:ext uri="{9D8B030D-6E8A-4147-A177-3AD203B41FA5}">
                      <a16:colId xmlns:a16="http://schemas.microsoft.com/office/drawing/2014/main" val="2960217817"/>
                    </a:ext>
                  </a:extLst>
                </a:gridCol>
                <a:gridCol w="7244918">
                  <a:extLst>
                    <a:ext uri="{9D8B030D-6E8A-4147-A177-3AD203B41FA5}">
                      <a16:colId xmlns:a16="http://schemas.microsoft.com/office/drawing/2014/main" val="2346298885"/>
                    </a:ext>
                  </a:extLst>
                </a:gridCol>
                <a:gridCol w="3230990">
                  <a:extLst>
                    <a:ext uri="{9D8B030D-6E8A-4147-A177-3AD203B41FA5}">
                      <a16:colId xmlns:a16="http://schemas.microsoft.com/office/drawing/2014/main" val="1524361876"/>
                    </a:ext>
                  </a:extLst>
                </a:gridCol>
              </a:tblGrid>
              <a:tr h="370840">
                <a:tc>
                  <a:txBody>
                    <a:bodyPr/>
                    <a:lstStyle/>
                    <a:p>
                      <a:r>
                        <a:rPr lang="en-CA" sz="2000" dirty="0"/>
                        <a:t>DATE</a:t>
                      </a:r>
                      <a:endParaRPr lang="en-US" sz="2000" dirty="0"/>
                    </a:p>
                  </a:txBody>
                  <a:tcPr/>
                </a:tc>
                <a:tc>
                  <a:txBody>
                    <a:bodyPr/>
                    <a:lstStyle/>
                    <a:p>
                      <a:r>
                        <a:rPr lang="en-CA" sz="2000" dirty="0"/>
                        <a:t>INCIDENT </a:t>
                      </a:r>
                      <a:endParaRPr lang="en-US" sz="2000" dirty="0"/>
                    </a:p>
                  </a:txBody>
                  <a:tcPr/>
                </a:tc>
                <a:tc>
                  <a:txBody>
                    <a:bodyPr/>
                    <a:lstStyle/>
                    <a:p>
                      <a:r>
                        <a:rPr lang="en-CA" sz="2000" dirty="0"/>
                        <a:t>LIKLEY CAUSE</a:t>
                      </a:r>
                      <a:endParaRPr lang="en-US" sz="2000" dirty="0"/>
                    </a:p>
                  </a:txBody>
                  <a:tcPr/>
                </a:tc>
                <a:extLst>
                  <a:ext uri="{0D108BD9-81ED-4DB2-BD59-A6C34878D82A}">
                    <a16:rowId xmlns:a16="http://schemas.microsoft.com/office/drawing/2014/main" val="2034113548"/>
                  </a:ext>
                </a:extLst>
              </a:tr>
              <a:tr h="370840">
                <a:tc>
                  <a:txBody>
                    <a:bodyPr/>
                    <a:lstStyle/>
                    <a:p>
                      <a:r>
                        <a:rPr lang="en-US" sz="1600" dirty="0"/>
                        <a:t>1964</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t>2000kg of PETN detonated during a drying operation. The immediate cause was found to be due to an uncontrolled temperature increase in a drier because of a malfunction of the thermostat controlling the steam valve. The thermostat failure was possibly due to, poor maintenance or the lack of redundancy in control system  i.e. poor design</a:t>
                      </a:r>
                    </a:p>
                  </a:txBody>
                  <a:tcPr/>
                </a:tc>
                <a:tc>
                  <a:txBody>
                    <a:bodyPr/>
                    <a:lstStyle/>
                    <a:p>
                      <a:r>
                        <a:rPr lang="en-CA" sz="1600" dirty="0">
                          <a:solidFill>
                            <a:srgbClr val="FF0000"/>
                          </a:solidFill>
                        </a:rPr>
                        <a:t>OVERHEATING DUE TO THERMOSTAT FAILURE</a:t>
                      </a:r>
                      <a:endParaRPr lang="en-US" sz="1600" dirty="0">
                        <a:solidFill>
                          <a:srgbClr val="FF0000"/>
                        </a:solidFill>
                      </a:endParaRPr>
                    </a:p>
                  </a:txBody>
                  <a:tcPr/>
                </a:tc>
                <a:extLst>
                  <a:ext uri="{0D108BD9-81ED-4DB2-BD59-A6C34878D82A}">
                    <a16:rowId xmlns:a16="http://schemas.microsoft.com/office/drawing/2014/main" val="3044465922"/>
                  </a:ext>
                </a:extLst>
              </a:tr>
              <a:tr h="433022">
                <a:tc>
                  <a:txBody>
                    <a:bodyPr/>
                    <a:lstStyle/>
                    <a:p>
                      <a:r>
                        <a:rPr lang="en-US" sz="1600" dirty="0"/>
                        <a:t>1987</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t>A powerful explosion  of an estimated  250 kg of PETN disintegrated the building where PETN was being dried in 2 hot air driers. Personnel were only slightly injured.</a:t>
                      </a:r>
                    </a:p>
                    <a:p>
                      <a:pPr marL="342900" indent="-342900">
                        <a:buFont typeface="Arial" panose="020B0604020202020204" pitchFamily="34" charset="0"/>
                        <a:buChar char="•"/>
                      </a:pPr>
                      <a:endParaRPr lang="en-US" sz="1600" dirty="0"/>
                    </a:p>
                  </a:txBody>
                  <a:tcPr/>
                </a:tc>
                <a:tc>
                  <a:txBody>
                    <a:bodyPr/>
                    <a:lstStyle/>
                    <a:p>
                      <a:r>
                        <a:rPr lang="en-ZA" sz="1600" b="0" dirty="0">
                          <a:solidFill>
                            <a:srgbClr val="FF0000"/>
                          </a:solidFill>
                        </a:rPr>
                        <a:t>PROBABLE CAUSE OF INCIDENT MAY HAVE BEEN AN ELECTRICAL FAILURE OR FAULTY THERMOSTAT CAUSING</a:t>
                      </a:r>
                      <a:endParaRPr lang="en-US" sz="1600" b="0" dirty="0">
                        <a:solidFill>
                          <a:srgbClr val="FF0000"/>
                        </a:solidFill>
                      </a:endParaRPr>
                    </a:p>
                  </a:txBody>
                  <a:tcPr/>
                </a:tc>
                <a:extLst>
                  <a:ext uri="{0D108BD9-81ED-4DB2-BD59-A6C34878D82A}">
                    <a16:rowId xmlns:a16="http://schemas.microsoft.com/office/drawing/2014/main" val="3850724813"/>
                  </a:ext>
                </a:extLst>
              </a:tr>
              <a:tr h="433022">
                <a:tc>
                  <a:txBody>
                    <a:bodyPr/>
                    <a:lstStyle/>
                    <a:p>
                      <a:r>
                        <a:rPr lang="en-US" sz="1600" dirty="0"/>
                        <a:t>Not defined</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t>In this operation PETN was dried in open, circular steam heated pans which are agitated at very slow speeds. Reportedly, the drying was completed at the end of the 2</a:t>
                      </a:r>
                      <a:r>
                        <a:rPr lang="en-ZA" sz="1600" baseline="30000" dirty="0"/>
                        <a:t>nd</a:t>
                      </a:r>
                      <a:r>
                        <a:rPr lang="en-ZA" sz="1600" dirty="0"/>
                        <a:t> shift the previous day i.e. around 10 pm on 8 December. At about 07:00 am on the morning of 9 December, the supervisor accompanied by an operator went to the drying room to remove the dried PETN from the drying pans. It is possible that the explosion occurred while they transferring the PETN into bags. Both were killed. Plant damage was significant.</a:t>
                      </a:r>
                    </a:p>
                    <a:p>
                      <a:pPr marL="342900" indent="-342900">
                        <a:buFont typeface="Arial" panose="020B0604020202020204" pitchFamily="34" charset="0"/>
                        <a:buChar char="•"/>
                      </a:pP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dirty="0">
                          <a:solidFill>
                            <a:srgbClr val="FF0000"/>
                          </a:solidFill>
                        </a:rPr>
                        <a:t>CAUSE NOT IDENTIFIED – NOTE HOT PETN HAS HIGHER SENSITIVITY </a:t>
                      </a:r>
                    </a:p>
                    <a:p>
                      <a:endParaRPr lang="en-US" sz="1600" b="0" dirty="0"/>
                    </a:p>
                  </a:txBody>
                  <a:tcPr/>
                </a:tc>
                <a:extLst>
                  <a:ext uri="{0D108BD9-81ED-4DB2-BD59-A6C34878D82A}">
                    <a16:rowId xmlns:a16="http://schemas.microsoft.com/office/drawing/2014/main" val="115799635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144000" cy="864096"/>
          </a:xfrm>
        </p:spPr>
        <p:txBody>
          <a:bodyPr>
            <a:normAutofit/>
          </a:bodyPr>
          <a:lstStyle/>
          <a:p>
            <a:r>
              <a:rPr lang="en-ZA" b="1" dirty="0">
                <a:latin typeface="+mn-lt"/>
              </a:rPr>
              <a:t>PETN DETONATIONS DUE TO </a:t>
            </a:r>
            <a:r>
              <a:rPr lang="en-ZA" b="1" dirty="0">
                <a:solidFill>
                  <a:srgbClr val="FF0000"/>
                </a:solidFill>
                <a:latin typeface="+mn-lt"/>
              </a:rPr>
              <a:t>IMPACT</a:t>
            </a:r>
          </a:p>
        </p:txBody>
      </p:sp>
      <p:sp>
        <p:nvSpPr>
          <p:cNvPr id="4" name="Slide Number Placeholder 3"/>
          <p:cNvSpPr>
            <a:spLocks noGrp="1"/>
          </p:cNvSpPr>
          <p:nvPr>
            <p:ph type="sldNum" sz="quarter" idx="12"/>
          </p:nvPr>
        </p:nvSpPr>
        <p:spPr/>
        <p:txBody>
          <a:bodyPr/>
          <a:lstStyle/>
          <a:p>
            <a:fld id="{78F4AE8E-B4A2-4076-A9BB-4E34E800404F}" type="slidenum">
              <a:rPr lang="en-ZA" smtClean="0"/>
              <a:pPr/>
              <a:t>21</a:t>
            </a:fld>
            <a:endParaRPr lang="en-ZA" dirty="0"/>
          </a:p>
        </p:txBody>
      </p:sp>
      <p:pic>
        <p:nvPicPr>
          <p:cNvPr id="5" name="Picture 156">
            <a:extLst>
              <a:ext uri="{FF2B5EF4-FFF2-40B4-BE49-F238E27FC236}">
                <a16:creationId xmlns:a16="http://schemas.microsoft.com/office/drawing/2014/main" id="{76FE5B51-5D03-477E-A947-AAB45A656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0984" y="20978"/>
            <a:ext cx="961016" cy="65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2">
            <a:extLst>
              <a:ext uri="{FF2B5EF4-FFF2-40B4-BE49-F238E27FC236}">
                <a16:creationId xmlns:a16="http://schemas.microsoft.com/office/drawing/2014/main" id="{968C9A43-A27B-4B47-9C71-9C9539FC614D}"/>
              </a:ext>
            </a:extLst>
          </p:cNvPr>
          <p:cNvGraphicFramePr>
            <a:graphicFrameLocks noGrp="1"/>
          </p:cNvGraphicFramePr>
          <p:nvPr>
            <p:extLst>
              <p:ext uri="{D42A27DB-BD31-4B8C-83A1-F6EECF244321}">
                <p14:modId xmlns:p14="http://schemas.microsoft.com/office/powerpoint/2010/main" val="1843518180"/>
              </p:ext>
            </p:extLst>
          </p:nvPr>
        </p:nvGraphicFramePr>
        <p:xfrm>
          <a:off x="382772" y="814748"/>
          <a:ext cx="11597438" cy="5933181"/>
        </p:xfrm>
        <a:graphic>
          <a:graphicData uri="http://schemas.openxmlformats.org/drawingml/2006/table">
            <a:tbl>
              <a:tblPr firstRow="1" bandRow="1">
                <a:tableStyleId>{C083E6E3-FA7D-4D7B-A595-EF9225AFEA82}</a:tableStyleId>
              </a:tblPr>
              <a:tblGrid>
                <a:gridCol w="943023">
                  <a:extLst>
                    <a:ext uri="{9D8B030D-6E8A-4147-A177-3AD203B41FA5}">
                      <a16:colId xmlns:a16="http://schemas.microsoft.com/office/drawing/2014/main" val="2960217817"/>
                    </a:ext>
                  </a:extLst>
                </a:gridCol>
                <a:gridCol w="8862341">
                  <a:extLst>
                    <a:ext uri="{9D8B030D-6E8A-4147-A177-3AD203B41FA5}">
                      <a16:colId xmlns:a16="http://schemas.microsoft.com/office/drawing/2014/main" val="2346298885"/>
                    </a:ext>
                  </a:extLst>
                </a:gridCol>
                <a:gridCol w="1792074">
                  <a:extLst>
                    <a:ext uri="{9D8B030D-6E8A-4147-A177-3AD203B41FA5}">
                      <a16:colId xmlns:a16="http://schemas.microsoft.com/office/drawing/2014/main" val="1524361876"/>
                    </a:ext>
                  </a:extLst>
                </a:gridCol>
              </a:tblGrid>
              <a:tr h="355356">
                <a:tc>
                  <a:txBody>
                    <a:bodyPr/>
                    <a:lstStyle/>
                    <a:p>
                      <a:pPr marL="0" algn="l" defTabSz="914400" rtl="0" eaLnBrk="1" latinLnBrk="0" hangingPunct="1"/>
                      <a:r>
                        <a:rPr lang="en-CA" sz="1400" b="1" kern="1200" dirty="0">
                          <a:solidFill>
                            <a:schemeClr val="bg1"/>
                          </a:solidFill>
                          <a:latin typeface="+mn-lt"/>
                          <a:ea typeface="+mn-ea"/>
                          <a:cs typeface="+mn-cs"/>
                        </a:rPr>
                        <a:t>DATE</a:t>
                      </a:r>
                      <a:endParaRPr lang="en-US" sz="1400" b="1" kern="1200" dirty="0">
                        <a:solidFill>
                          <a:schemeClr val="bg1"/>
                        </a:solidFill>
                        <a:latin typeface="+mn-lt"/>
                        <a:ea typeface="+mn-ea"/>
                        <a:cs typeface="+mn-cs"/>
                      </a:endParaRPr>
                    </a:p>
                  </a:txBody>
                  <a:tcPr/>
                </a:tc>
                <a:tc>
                  <a:txBody>
                    <a:bodyPr/>
                    <a:lstStyle/>
                    <a:p>
                      <a:r>
                        <a:rPr lang="en-CA" sz="2000" dirty="0"/>
                        <a:t>INCIDENT </a:t>
                      </a:r>
                      <a:endParaRPr lang="en-US" sz="2000" dirty="0"/>
                    </a:p>
                  </a:txBody>
                  <a:tcPr/>
                </a:tc>
                <a:tc>
                  <a:txBody>
                    <a:bodyPr/>
                    <a:lstStyle/>
                    <a:p>
                      <a:r>
                        <a:rPr lang="en-CA" sz="2000" dirty="0"/>
                        <a:t>LIKLEY CAUSE</a:t>
                      </a:r>
                      <a:endParaRPr lang="en-US" sz="2000" dirty="0"/>
                    </a:p>
                  </a:txBody>
                  <a:tcPr/>
                </a:tc>
                <a:extLst>
                  <a:ext uri="{0D108BD9-81ED-4DB2-BD59-A6C34878D82A}">
                    <a16:rowId xmlns:a16="http://schemas.microsoft.com/office/drawing/2014/main" val="2034113548"/>
                  </a:ext>
                </a:extLst>
              </a:tr>
              <a:tr h="332577">
                <a:tc>
                  <a:txBody>
                    <a:bodyPr/>
                    <a:lstStyle/>
                    <a:p>
                      <a:r>
                        <a:rPr lang="en-US" sz="1600" dirty="0"/>
                        <a:t>1980</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 trace of PETN ignited when an operator dropped a pair of scissors on to floor.</a:t>
                      </a:r>
                      <a:endParaRPr lang="en-ZA" sz="1600" dirty="0"/>
                    </a:p>
                  </a:txBody>
                  <a:tcPr/>
                </a:tc>
                <a:tc rowSpan="6">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ZA" sz="1600" b="1" dirty="0">
                          <a:solidFill>
                            <a:srgbClr val="FF0000"/>
                          </a:solidFill>
                        </a:rPr>
                        <a:t>THE MOST PROBABLE CAUSE FOR ALL OF THE THESE WAS IMPACT</a:t>
                      </a:r>
                      <a:endParaRPr lang="en-GB" sz="1600" dirty="0"/>
                    </a:p>
                    <a:p>
                      <a:pPr algn="ctr"/>
                      <a:endParaRPr lang="en-US" sz="1600" dirty="0"/>
                    </a:p>
                  </a:txBody>
                  <a:tcPr anchor="ctr"/>
                </a:tc>
                <a:extLst>
                  <a:ext uri="{0D108BD9-81ED-4DB2-BD59-A6C34878D82A}">
                    <a16:rowId xmlns:a16="http://schemas.microsoft.com/office/drawing/2014/main" val="3044465922"/>
                  </a:ext>
                </a:extLst>
              </a:tr>
              <a:tr h="519367">
                <a:tc>
                  <a:txBody>
                    <a:bodyPr/>
                    <a:lstStyle/>
                    <a:p>
                      <a:r>
                        <a:rPr lang="en-US" sz="1600" dirty="0"/>
                        <a:t>1954</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There was a minor detonation of PETN when a concrete sump cover of a drying oven/stove was dropped. </a:t>
                      </a:r>
                      <a:endParaRPr lang="en-US" sz="1600" dirty="0"/>
                    </a:p>
                  </a:txBody>
                  <a:tcPr/>
                </a:tc>
                <a:tc vMerge="1">
                  <a:txBody>
                    <a:bodyPr/>
                    <a:lstStyle/>
                    <a:p>
                      <a:endParaRPr lang="en-US" sz="1600" dirty="0"/>
                    </a:p>
                  </a:txBody>
                  <a:tcPr/>
                </a:tc>
                <a:extLst>
                  <a:ext uri="{0D108BD9-81ED-4DB2-BD59-A6C34878D82A}">
                    <a16:rowId xmlns:a16="http://schemas.microsoft.com/office/drawing/2014/main" val="3850724813"/>
                  </a:ext>
                </a:extLst>
              </a:tr>
              <a:tr h="738048">
                <a:tc>
                  <a:txBody>
                    <a:bodyPr/>
                    <a:lstStyle/>
                    <a:p>
                      <a:r>
                        <a:rPr lang="en-US" sz="1600" dirty="0"/>
                        <a:t>1982</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 man was seriously injured while he was repairing cracks on the concrete floor of a PETN drying room with hammer and chisel. The material in the crack was evidently contaminated with dry PETN possibly present after poor decontamination procedures.</a:t>
                      </a:r>
                      <a:endParaRPr lang="en-US" sz="1600" dirty="0"/>
                    </a:p>
                  </a:txBody>
                  <a:tcPr/>
                </a:tc>
                <a:tc vMerge="1">
                  <a:txBody>
                    <a:bodyPr/>
                    <a:lstStyle/>
                    <a:p>
                      <a:endParaRPr lang="en-US" sz="1600" dirty="0"/>
                    </a:p>
                  </a:txBody>
                  <a:tcPr/>
                </a:tc>
                <a:extLst>
                  <a:ext uri="{0D108BD9-81ED-4DB2-BD59-A6C34878D82A}">
                    <a16:rowId xmlns:a16="http://schemas.microsoft.com/office/drawing/2014/main" val="1054503109"/>
                  </a:ext>
                </a:extLst>
              </a:tr>
              <a:tr h="956729">
                <a:tc>
                  <a:txBody>
                    <a:bodyPr/>
                    <a:lstStyle/>
                    <a:p>
                      <a:r>
                        <a:rPr lang="en-US" sz="1600" dirty="0"/>
                        <a:t>1992</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 PETN explosion occurred while being transported in a vehicle. The probable cause of the product’s detonation was the impact action, caused by the high speed of the truck moving along a rough road, on the product which had spilled and lodged between the sleeves and the bottom of the box.</a:t>
                      </a:r>
                      <a:endParaRPr lang="en-US" sz="1600" dirty="0"/>
                    </a:p>
                  </a:txBody>
                  <a:tcPr/>
                </a:tc>
                <a:tc vMerge="1">
                  <a:txBody>
                    <a:bodyPr/>
                    <a:lstStyle/>
                    <a:p>
                      <a:endParaRPr lang="en-US" sz="1600" dirty="0"/>
                    </a:p>
                  </a:txBody>
                  <a:tcPr/>
                </a:tc>
                <a:extLst>
                  <a:ext uri="{0D108BD9-81ED-4DB2-BD59-A6C34878D82A}">
                    <a16:rowId xmlns:a16="http://schemas.microsoft.com/office/drawing/2014/main" val="2185896200"/>
                  </a:ext>
                </a:extLst>
              </a:tr>
              <a:tr h="956729">
                <a:tc>
                  <a:txBody>
                    <a:bodyPr/>
                    <a:lstStyle/>
                    <a:p>
                      <a:r>
                        <a:rPr lang="en-US" sz="1600" dirty="0"/>
                        <a:t>1976</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While cleaning scale from a nitrator, the workman, after having failed to remove the scale by other means, used a steel chisel. This led to a powerful explosion hurling pieces of metal around.  The man was killed by one of these fragments.</a:t>
                      </a:r>
                      <a:endParaRPr lang="en-US" sz="1600" dirty="0"/>
                    </a:p>
                  </a:txBody>
                  <a:tcPr/>
                </a:tc>
                <a:tc vMerge="1">
                  <a:txBody>
                    <a:bodyPr/>
                    <a:lstStyle/>
                    <a:p>
                      <a:endParaRPr lang="en-US" sz="1600" dirty="0"/>
                    </a:p>
                  </a:txBody>
                  <a:tcPr/>
                </a:tc>
                <a:extLst>
                  <a:ext uri="{0D108BD9-81ED-4DB2-BD59-A6C34878D82A}">
                    <a16:rowId xmlns:a16="http://schemas.microsoft.com/office/drawing/2014/main" val="1586345561"/>
                  </a:ext>
                </a:extLst>
              </a:tr>
              <a:tr h="1886123">
                <a:tc>
                  <a:txBody>
                    <a:bodyPr/>
                    <a:lstStyle/>
                    <a:p>
                      <a:endParaRPr lang="en-US" sz="20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1"/>
                          </a:solidFill>
                          <a:latin typeface="+mn-lt"/>
                          <a:ea typeface="+mn-ea"/>
                          <a:cs typeface="+mn-cs"/>
                        </a:rPr>
                        <a:t>At the PETN stabilisation unit, the operator removed an empty 200 litre plastic container with an open top from the elevator. As he placed it on the emergency exit platform of the unit’s second floor, the container bumped against the platform’s metal grating and a minor detonation occurred. The detonation was probably due to impact on the PETN which had accumulated on the outside of the container. It had become normal practice for the contaminated container to be placed outside the designated operational area where it should have been kept wet.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txBody>
                  <a:tcPr/>
                </a:tc>
                <a:tc vMerge="1">
                  <a:txBody>
                    <a:bodyPr/>
                    <a:lstStyle/>
                    <a:p>
                      <a:endParaRPr lang="en-US" sz="2000" dirty="0"/>
                    </a:p>
                  </a:txBody>
                  <a:tcPr/>
                </a:tc>
                <a:extLst>
                  <a:ext uri="{0D108BD9-81ED-4DB2-BD59-A6C34878D82A}">
                    <a16:rowId xmlns:a16="http://schemas.microsoft.com/office/drawing/2014/main" val="169827942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F29798-D584-4792-9B62-3F5F5C36D6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b="1" kern="1200">
                <a:solidFill>
                  <a:schemeClr val="tx1"/>
                </a:solidFill>
                <a:latin typeface="+mj-lt"/>
                <a:ea typeface="+mj-ea"/>
                <a:cs typeface="+mj-cs"/>
              </a:rPr>
              <a:t>PETN DETONATION DUE TO HEAT</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8F4AE8E-B4A2-4076-A9BB-4E34E800404F}" type="slidenum">
              <a:rPr lang="en-US" smtClean="0"/>
              <a:pPr>
                <a:spcAft>
                  <a:spcPts val="600"/>
                </a:spcAft>
              </a:pPr>
              <a:t>22</a:t>
            </a:fld>
            <a:endParaRPr lang="en-US"/>
          </a:p>
        </p:txBody>
      </p:sp>
      <p:pic>
        <p:nvPicPr>
          <p:cNvPr id="8" name="Picture 7">
            <a:extLst>
              <a:ext uri="{FF2B5EF4-FFF2-40B4-BE49-F238E27FC236}">
                <a16:creationId xmlns:a16="http://schemas.microsoft.com/office/drawing/2014/main" id="{1DFB6A41-BE32-496F-B555-44A6DB6E7C24}"/>
              </a:ext>
            </a:extLst>
          </p:cNvPr>
          <p:cNvPicPr>
            <a:picLocks noChangeAspect="1"/>
          </p:cNvPicPr>
          <p:nvPr/>
        </p:nvPicPr>
        <p:blipFill>
          <a:blip r:embed="rId3"/>
          <a:stretch>
            <a:fillRect/>
          </a:stretch>
        </p:blipFill>
        <p:spPr>
          <a:xfrm>
            <a:off x="11262971" y="0"/>
            <a:ext cx="929029" cy="584791"/>
          </a:xfrm>
          <a:prstGeom prst="rect">
            <a:avLst/>
          </a:prstGeom>
        </p:spPr>
      </p:pic>
      <p:graphicFrame>
        <p:nvGraphicFramePr>
          <p:cNvPr id="5" name="Table 2">
            <a:extLst>
              <a:ext uri="{FF2B5EF4-FFF2-40B4-BE49-F238E27FC236}">
                <a16:creationId xmlns:a16="http://schemas.microsoft.com/office/drawing/2014/main" id="{127D988C-FCEB-4B9F-90F7-20B30EBC6568}"/>
              </a:ext>
            </a:extLst>
          </p:cNvPr>
          <p:cNvGraphicFramePr>
            <a:graphicFrameLocks noGrp="1"/>
          </p:cNvGraphicFramePr>
          <p:nvPr>
            <p:extLst>
              <p:ext uri="{D42A27DB-BD31-4B8C-83A1-F6EECF244321}">
                <p14:modId xmlns:p14="http://schemas.microsoft.com/office/powerpoint/2010/main" val="3741434241"/>
              </p:ext>
            </p:extLst>
          </p:nvPr>
        </p:nvGraphicFramePr>
        <p:xfrm>
          <a:off x="638827" y="1424764"/>
          <a:ext cx="10714973" cy="4059465"/>
        </p:xfrm>
        <a:graphic>
          <a:graphicData uri="http://schemas.openxmlformats.org/drawingml/2006/table">
            <a:tbl>
              <a:tblPr firstRow="1" lastRow="1" bandRow="1">
                <a:tableStyleId>{69012ECD-51FC-41F1-AA8D-1B2483CD663E}</a:tableStyleId>
              </a:tblPr>
              <a:tblGrid>
                <a:gridCol w="915674">
                  <a:extLst>
                    <a:ext uri="{9D8B030D-6E8A-4147-A177-3AD203B41FA5}">
                      <a16:colId xmlns:a16="http://schemas.microsoft.com/office/drawing/2014/main" val="2960217817"/>
                    </a:ext>
                  </a:extLst>
                </a:gridCol>
                <a:gridCol w="7229495">
                  <a:extLst>
                    <a:ext uri="{9D8B030D-6E8A-4147-A177-3AD203B41FA5}">
                      <a16:colId xmlns:a16="http://schemas.microsoft.com/office/drawing/2014/main" val="2346298885"/>
                    </a:ext>
                  </a:extLst>
                </a:gridCol>
                <a:gridCol w="2569804">
                  <a:extLst>
                    <a:ext uri="{9D8B030D-6E8A-4147-A177-3AD203B41FA5}">
                      <a16:colId xmlns:a16="http://schemas.microsoft.com/office/drawing/2014/main" val="1524361876"/>
                    </a:ext>
                  </a:extLst>
                </a:gridCol>
              </a:tblGrid>
              <a:tr h="373766">
                <a:tc>
                  <a:txBody>
                    <a:bodyPr/>
                    <a:lstStyle/>
                    <a:p>
                      <a:r>
                        <a:rPr lang="en-CA" sz="1400" dirty="0"/>
                        <a:t>DATE</a:t>
                      </a:r>
                      <a:endParaRPr lang="en-US" sz="1400" dirty="0"/>
                    </a:p>
                  </a:txBody>
                  <a:tcPr marL="65326" marR="65326" marT="32663" marB="32663"/>
                </a:tc>
                <a:tc>
                  <a:txBody>
                    <a:bodyPr/>
                    <a:lstStyle/>
                    <a:p>
                      <a:r>
                        <a:rPr lang="en-CA" sz="1400" dirty="0"/>
                        <a:t>INCIDENT </a:t>
                      </a:r>
                      <a:endParaRPr lang="en-US" sz="1400" dirty="0"/>
                    </a:p>
                  </a:txBody>
                  <a:tcPr marL="65326" marR="65326" marT="32663" marB="32663"/>
                </a:tc>
                <a:tc>
                  <a:txBody>
                    <a:bodyPr/>
                    <a:lstStyle/>
                    <a:p>
                      <a:r>
                        <a:rPr lang="en-CA" sz="1400"/>
                        <a:t>LIKLEY CAUSE</a:t>
                      </a:r>
                      <a:endParaRPr lang="en-US" sz="1400"/>
                    </a:p>
                  </a:txBody>
                  <a:tcPr marL="65326" marR="65326" marT="32663" marB="32663"/>
                </a:tc>
                <a:extLst>
                  <a:ext uri="{0D108BD9-81ED-4DB2-BD59-A6C34878D82A}">
                    <a16:rowId xmlns:a16="http://schemas.microsoft.com/office/drawing/2014/main" val="2034113548"/>
                  </a:ext>
                </a:extLst>
              </a:tr>
              <a:tr h="748318">
                <a:tc>
                  <a:txBody>
                    <a:bodyPr/>
                    <a:lstStyle/>
                    <a:p>
                      <a:r>
                        <a:rPr lang="en-US" sz="1100" dirty="0"/>
                        <a:t>1997</a:t>
                      </a:r>
                    </a:p>
                  </a:txBody>
                  <a:tcPr marL="65326" marR="65326" marT="32663" marB="32663"/>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The explosion of waste PETN, polluted by rust, occurred 4 mins after ignition on burning ground. The explosion caused the destruction of the metallic plate which contained the waste, with debris projected up to 300 m.</a:t>
                      </a:r>
                      <a:endParaRPr lang="en-ZA" sz="1400" dirty="0"/>
                    </a:p>
                  </a:txBody>
                  <a:tcPr marL="65326" marR="65326" marT="32663" marB="32663"/>
                </a:tc>
                <a:tc rowSpan="3">
                  <a:txBody>
                    <a:bodyPr/>
                    <a:lstStyle/>
                    <a:p>
                      <a:r>
                        <a:rPr lang="en-GB" sz="1400" b="1" dirty="0">
                          <a:solidFill>
                            <a:srgbClr val="FF0000"/>
                          </a:solidFill>
                        </a:rPr>
                        <a:t>LAYERS OF  CONTAMINATED PETN PROBABLY EXCEEDED LICENCE OR CRITICAL THICKNESS/HEIGHT AND WERE CONFINED.</a:t>
                      </a:r>
                      <a:endParaRPr lang="en-US" sz="1400" dirty="0"/>
                    </a:p>
                  </a:txBody>
                  <a:tcPr marL="65326" marR="65326" marT="32663" marB="32663" anchor="ctr"/>
                </a:tc>
                <a:extLst>
                  <a:ext uri="{0D108BD9-81ED-4DB2-BD59-A6C34878D82A}">
                    <a16:rowId xmlns:a16="http://schemas.microsoft.com/office/drawing/2014/main" val="3044465922"/>
                  </a:ext>
                </a:extLst>
              </a:tr>
              <a:tr h="748318">
                <a:tc>
                  <a:txBody>
                    <a:bodyPr/>
                    <a:lstStyle/>
                    <a:p>
                      <a:r>
                        <a:rPr lang="en-US" sz="1100" dirty="0"/>
                        <a:t>2000</a:t>
                      </a:r>
                    </a:p>
                  </a:txBody>
                  <a:tcPr marL="65326" marR="65326" marT="32663" marB="32663"/>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t>An explosion of approximately 50 kg of PETN occurred in the PETN destruction pan on the Burning Ground. There were no injuries, but extensive damage was caused to the surrounding buildings </a:t>
                      </a:r>
                    </a:p>
                  </a:txBody>
                  <a:tcPr marL="65326" marR="65326" marT="32663" marB="32663"/>
                </a:tc>
                <a:tc vMerge="1">
                  <a:txBody>
                    <a:bodyPr/>
                    <a:lstStyle/>
                    <a:p>
                      <a:endParaRPr lang="en-US" sz="1600" dirty="0"/>
                    </a:p>
                  </a:txBody>
                  <a:tcPr/>
                </a:tc>
                <a:extLst>
                  <a:ext uri="{0D108BD9-81ED-4DB2-BD59-A6C34878D82A}">
                    <a16:rowId xmlns:a16="http://schemas.microsoft.com/office/drawing/2014/main" val="3850724813"/>
                  </a:ext>
                </a:extLst>
              </a:tr>
              <a:tr h="521979">
                <a:tc>
                  <a:txBody>
                    <a:bodyPr/>
                    <a:lstStyle/>
                    <a:p>
                      <a:r>
                        <a:rPr lang="en-US" sz="1100" dirty="0"/>
                        <a:t>1945</a:t>
                      </a:r>
                    </a:p>
                  </a:txBody>
                  <a:tcPr marL="65326" marR="65326" marT="32663" marB="32663"/>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During the burning under of 20 lbs. of waste Penta-erythritol-tetranitrate on a burning ground, the material burnt for a short time and then detonated. No injuries</a:t>
                      </a:r>
                      <a:endParaRPr lang="en-ZA" sz="1400" dirty="0"/>
                    </a:p>
                  </a:txBody>
                  <a:tcPr marL="65326" marR="65326" marT="32663" marB="32663"/>
                </a:tc>
                <a:tc vMerge="1">
                  <a:txBody>
                    <a:bodyPr/>
                    <a:lstStyle/>
                    <a:p>
                      <a:r>
                        <a:rPr lang="en-GB" sz="1600" b="1" dirty="0">
                          <a:solidFill>
                            <a:srgbClr val="FF0000"/>
                          </a:solidFill>
                        </a:rPr>
                        <a:t>LAYERS OF  CONTAMINATED PETN PROBABLY EXCEEDED LICENCE OR CRITICAL THICKNESS/HEIGHT AND WAS CONFINED.</a:t>
                      </a:r>
                      <a:endParaRPr lang="en-US" sz="1600" dirty="0"/>
                    </a:p>
                  </a:txBody>
                  <a:tcPr/>
                </a:tc>
                <a:extLst>
                  <a:ext uri="{0D108BD9-81ED-4DB2-BD59-A6C34878D82A}">
                    <a16:rowId xmlns:a16="http://schemas.microsoft.com/office/drawing/2014/main" val="1792585291"/>
                  </a:ext>
                </a:extLst>
              </a:tr>
              <a:tr h="705406">
                <a:tc>
                  <a:txBody>
                    <a:bodyPr/>
                    <a:lstStyle/>
                    <a:p>
                      <a:r>
                        <a:rPr lang="en-US" sz="1100" dirty="0"/>
                        <a:t>1976</a:t>
                      </a:r>
                    </a:p>
                  </a:txBody>
                  <a:tcPr marL="65326" marR="65326" marT="32663" marB="32663">
                    <a:lnB w="6350" cap="flat" cmpd="sng" algn="ctr">
                      <a:solidFill>
                        <a:schemeClr val="accent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A grass fire reached a magazine area. In spite of the efforts of the firemen, the fire progressed and reached the magazines. Only one of them, containing about 30 tons of wet PETN, detonated. The detonation took place after the heat of the fire had evaporated most of the water. No personnel injuries were reported.</a:t>
                      </a:r>
                      <a:r>
                        <a:rPr lang="en-GB" sz="1400" b="1" u="sng" dirty="0"/>
                        <a:t> </a:t>
                      </a:r>
                      <a:endParaRPr lang="en-ZA" sz="1400" dirty="0"/>
                    </a:p>
                  </a:txBody>
                  <a:tcPr marL="65326" marR="65326" marT="32663" marB="32663">
                    <a:lnB w="6350" cap="flat" cmpd="sng" algn="ctr">
                      <a:solidFill>
                        <a:schemeClr val="accent1"/>
                      </a:solidFill>
                      <a:prstDash val="solid"/>
                      <a:round/>
                      <a:headEnd type="none" w="med" len="med"/>
                      <a:tailEnd type="none" w="med" len="med"/>
                    </a:lnB>
                  </a:tcPr>
                </a:tc>
                <a:tc>
                  <a:txBody>
                    <a:bodyPr/>
                    <a:lstStyle/>
                    <a:p>
                      <a:r>
                        <a:rPr lang="en-ZA" sz="1400" b="1" dirty="0">
                          <a:solidFill>
                            <a:srgbClr val="FF0000"/>
                          </a:solidFill>
                        </a:rPr>
                        <a:t>DUE TO HEAT AND CONFINEMENT</a:t>
                      </a:r>
                    </a:p>
                    <a:p>
                      <a:endParaRPr lang="en-US" sz="1400" dirty="0"/>
                    </a:p>
                  </a:txBody>
                  <a:tcPr marL="65326" marR="65326" marT="32663" marB="32663" anchor="ctr">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19404797"/>
                  </a:ext>
                </a:extLst>
              </a:tr>
              <a:tr h="748318">
                <a:tc>
                  <a:txBody>
                    <a:bodyPr/>
                    <a:lstStyle/>
                    <a:p>
                      <a:r>
                        <a:rPr lang="en-US" sz="1100" dirty="0"/>
                        <a:t>1980</a:t>
                      </a:r>
                    </a:p>
                  </a:txBody>
                  <a:tcPr marL="65326" marR="65326" marT="32663" marB="32663">
                    <a:lnT w="6350" cap="flat" cmpd="sng" algn="ctr">
                      <a:solidFill>
                        <a:schemeClr val="accent1"/>
                      </a:solidFill>
                      <a:prstDash val="solid"/>
                      <a:round/>
                      <a:headEnd type="none" w="med" len="med"/>
                      <a:tailEnd type="none" w="med" len="med"/>
                    </a:lnT>
                  </a:tcPr>
                </a:tc>
                <a:tc>
                  <a:txBody>
                    <a:bodyPr/>
                    <a:lstStyle/>
                    <a:p>
                      <a:pPr marL="360363" indent="-360363">
                        <a:buFont typeface="Arial" panose="020B0604020202020204" pitchFamily="34" charset="0"/>
                        <a:buChar char="•"/>
                      </a:pPr>
                      <a:r>
                        <a:rPr lang="en-GB" sz="1400" dirty="0"/>
                        <a:t>An explosion due to detonation of PETN present in the bore of a mild steel pipe. This was lying with other PETN contaminated pipes in a mixed pile of metal scrap and being prepared (cut up) for disposal.</a:t>
                      </a:r>
                    </a:p>
                  </a:txBody>
                  <a:tcPr marL="65326" marR="65326" marT="32663" marB="32663">
                    <a:lnT w="6350" cap="flat" cmpd="sng" algn="ctr">
                      <a:solidFill>
                        <a:schemeClr val="accent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rPr>
                        <a:t>HEAT OR SPARKS  (from oxy-acetylene torch used for cutting these)</a:t>
                      </a:r>
                      <a:endParaRPr lang="en-US" sz="1400" dirty="0"/>
                    </a:p>
                  </a:txBody>
                  <a:tcPr marL="65326" marR="65326" marT="32663" marB="32663">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12948267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a:bodyPr>
          <a:lstStyle/>
          <a:p>
            <a:pPr algn="ctr"/>
            <a:r>
              <a:rPr lang="en-ZA" b="1" dirty="0">
                <a:latin typeface="+mn-lt"/>
              </a:rPr>
              <a:t>PETN DETONATION DUE TO </a:t>
            </a:r>
            <a:r>
              <a:rPr lang="en-ZA" b="1" dirty="0">
                <a:solidFill>
                  <a:srgbClr val="FF0000"/>
                </a:solidFill>
                <a:latin typeface="+mn-lt"/>
              </a:rPr>
              <a:t>FRICTION</a:t>
            </a:r>
          </a:p>
        </p:txBody>
      </p:sp>
      <p:sp>
        <p:nvSpPr>
          <p:cNvPr id="4" name="Slide Number Placeholder 3"/>
          <p:cNvSpPr>
            <a:spLocks noGrp="1"/>
          </p:cNvSpPr>
          <p:nvPr>
            <p:ph type="sldNum" sz="quarter" idx="12"/>
          </p:nvPr>
        </p:nvSpPr>
        <p:spPr/>
        <p:txBody>
          <a:bodyPr/>
          <a:lstStyle/>
          <a:p>
            <a:fld id="{78F4AE8E-B4A2-4076-A9BB-4E34E800404F}" type="slidenum">
              <a:rPr lang="en-ZA" smtClean="0"/>
              <a:pPr/>
              <a:t>23</a:t>
            </a:fld>
            <a:endParaRPr lang="en-ZA" dirty="0"/>
          </a:p>
        </p:txBody>
      </p:sp>
      <p:graphicFrame>
        <p:nvGraphicFramePr>
          <p:cNvPr id="5" name="Table 2">
            <a:extLst>
              <a:ext uri="{FF2B5EF4-FFF2-40B4-BE49-F238E27FC236}">
                <a16:creationId xmlns:a16="http://schemas.microsoft.com/office/drawing/2014/main" id="{BC08C263-DF8B-497E-B4AE-7F85EEF9945D}"/>
              </a:ext>
            </a:extLst>
          </p:cNvPr>
          <p:cNvGraphicFramePr>
            <a:graphicFrameLocks noGrp="1"/>
          </p:cNvGraphicFramePr>
          <p:nvPr>
            <p:extLst>
              <p:ext uri="{D42A27DB-BD31-4B8C-83A1-F6EECF244321}">
                <p14:modId xmlns:p14="http://schemas.microsoft.com/office/powerpoint/2010/main" val="3722670552"/>
              </p:ext>
            </p:extLst>
          </p:nvPr>
        </p:nvGraphicFramePr>
        <p:xfrm>
          <a:off x="723542" y="1403066"/>
          <a:ext cx="10744915" cy="4312815"/>
        </p:xfrm>
        <a:graphic>
          <a:graphicData uri="http://schemas.openxmlformats.org/drawingml/2006/table">
            <a:tbl>
              <a:tblPr firstRow="1" bandRow="1">
                <a:tableStyleId>{69012ECD-51FC-41F1-AA8D-1B2483CD663E}</a:tableStyleId>
              </a:tblPr>
              <a:tblGrid>
                <a:gridCol w="807509">
                  <a:extLst>
                    <a:ext uri="{9D8B030D-6E8A-4147-A177-3AD203B41FA5}">
                      <a16:colId xmlns:a16="http://schemas.microsoft.com/office/drawing/2014/main" val="2960217817"/>
                    </a:ext>
                  </a:extLst>
                </a:gridCol>
                <a:gridCol w="7121551">
                  <a:extLst>
                    <a:ext uri="{9D8B030D-6E8A-4147-A177-3AD203B41FA5}">
                      <a16:colId xmlns:a16="http://schemas.microsoft.com/office/drawing/2014/main" val="2346298885"/>
                    </a:ext>
                  </a:extLst>
                </a:gridCol>
                <a:gridCol w="2815855">
                  <a:extLst>
                    <a:ext uri="{9D8B030D-6E8A-4147-A177-3AD203B41FA5}">
                      <a16:colId xmlns:a16="http://schemas.microsoft.com/office/drawing/2014/main" val="1007998881"/>
                    </a:ext>
                  </a:extLst>
                </a:gridCol>
              </a:tblGrid>
              <a:tr h="373766">
                <a:tc>
                  <a:txBody>
                    <a:bodyPr/>
                    <a:lstStyle/>
                    <a:p>
                      <a:r>
                        <a:rPr lang="en-CA" sz="1800" dirty="0"/>
                        <a:t>DATE</a:t>
                      </a:r>
                      <a:endParaRPr lang="en-US" sz="1800" dirty="0"/>
                    </a:p>
                  </a:txBody>
                  <a:tcPr marL="65326" marR="65326" marT="32663" marB="32663"/>
                </a:tc>
                <a:tc>
                  <a:txBody>
                    <a:bodyPr/>
                    <a:lstStyle/>
                    <a:p>
                      <a:r>
                        <a:rPr lang="en-CA" sz="1800" dirty="0"/>
                        <a:t>INCIDENT </a:t>
                      </a:r>
                      <a:endParaRPr lang="en-US" sz="1800" dirty="0"/>
                    </a:p>
                  </a:txBody>
                  <a:tcPr marL="65326" marR="65326" marT="32663" marB="32663"/>
                </a:tc>
                <a:tc>
                  <a:txBody>
                    <a:bodyPr/>
                    <a:lstStyle/>
                    <a:p>
                      <a:r>
                        <a:rPr lang="en-CA" sz="1800" dirty="0"/>
                        <a:t>LIKELY CAUSE</a:t>
                      </a:r>
                      <a:endParaRPr lang="en-US" sz="1800" dirty="0"/>
                    </a:p>
                  </a:txBody>
                  <a:tcPr marL="65326" marR="65326" marT="32663" marB="32663"/>
                </a:tc>
                <a:extLst>
                  <a:ext uri="{0D108BD9-81ED-4DB2-BD59-A6C34878D82A}">
                    <a16:rowId xmlns:a16="http://schemas.microsoft.com/office/drawing/2014/main" val="2034113548"/>
                  </a:ext>
                </a:extLst>
              </a:tr>
              <a:tr h="719710">
                <a:tc>
                  <a:txBody>
                    <a:bodyPr/>
                    <a:lstStyle/>
                    <a:p>
                      <a:r>
                        <a:rPr lang="en-US" sz="1400" dirty="0"/>
                        <a:t>1951</a:t>
                      </a:r>
                    </a:p>
                  </a:txBody>
                  <a:tcPr marL="65326" marR="65326" marT="32663" marB="32663"/>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mn-lt"/>
                          <a:ea typeface="+mn-ea"/>
                          <a:cs typeface="+mn-cs"/>
                        </a:rPr>
                        <a:t>When unclamping the lid of the stabilizer a minor explosion of PETN between nut and bolt threads occurred. Minor injury.</a:t>
                      </a:r>
                      <a:endParaRPr lang="en-ZA" sz="1800" kern="1200" dirty="0">
                        <a:solidFill>
                          <a:schemeClr val="tx1"/>
                        </a:solidFill>
                        <a:latin typeface="+mn-lt"/>
                        <a:ea typeface="+mn-ea"/>
                        <a:cs typeface="+mn-cs"/>
                      </a:endParaRPr>
                    </a:p>
                    <a:p>
                      <a:pPr marL="285750" indent="-285750">
                        <a:buFont typeface="Arial" panose="020B0604020202020204" pitchFamily="34" charset="0"/>
                        <a:buChar char="•"/>
                      </a:pPr>
                      <a:endParaRPr lang="en-ZA" sz="1800" dirty="0"/>
                    </a:p>
                  </a:txBody>
                  <a:tcPr marL="65326" marR="65326" marT="32663" marB="32663"/>
                </a:tc>
                <a:tc>
                  <a:txBody>
                    <a:bodyPr/>
                    <a:lstStyle/>
                    <a:p>
                      <a:pPr marL="0" indent="0">
                        <a:buFont typeface="Arial" panose="020B0604020202020204" pitchFamily="34" charset="0"/>
                        <a:buNone/>
                      </a:pPr>
                      <a:r>
                        <a:rPr lang="en-ZA" sz="1800" b="1" dirty="0">
                          <a:solidFill>
                            <a:srgbClr val="FF0000"/>
                          </a:solidFill>
                        </a:rPr>
                        <a:t>LIKELY CAUSE FRICTION OR STATIC</a:t>
                      </a:r>
                    </a:p>
                  </a:txBody>
                  <a:tcPr marL="65326" marR="65326" marT="32663" marB="32663"/>
                </a:tc>
                <a:extLst>
                  <a:ext uri="{0D108BD9-81ED-4DB2-BD59-A6C34878D82A}">
                    <a16:rowId xmlns:a16="http://schemas.microsoft.com/office/drawing/2014/main" val="3850724813"/>
                  </a:ext>
                </a:extLst>
              </a:tr>
              <a:tr h="748318">
                <a:tc>
                  <a:txBody>
                    <a:bodyPr/>
                    <a:lstStyle/>
                    <a:p>
                      <a:r>
                        <a:rPr lang="en-US" sz="1400" dirty="0"/>
                        <a:t>1954</a:t>
                      </a:r>
                    </a:p>
                  </a:txBody>
                  <a:tcPr marL="65326" marR="65326" marT="32663" marB="32663"/>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A minor detonation of PETN occurred when a cover of a concrete sump (with effluent from drying oven/stove) was dropped. No injuries.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p>
                  </a:txBody>
                  <a:tcPr marL="65326" marR="65326" marT="32663" marB="32663"/>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b="1" dirty="0">
                          <a:solidFill>
                            <a:srgbClr val="FF0000"/>
                          </a:solidFill>
                        </a:rPr>
                        <a:t>LIKELY CAUSE IMPACT</a:t>
                      </a:r>
                      <a:endParaRPr lang="en-GB" sz="1800" dirty="0"/>
                    </a:p>
                  </a:txBody>
                  <a:tcPr marL="65326" marR="65326" marT="32663" marB="32663"/>
                </a:tc>
                <a:extLst>
                  <a:ext uri="{0D108BD9-81ED-4DB2-BD59-A6C34878D82A}">
                    <a16:rowId xmlns:a16="http://schemas.microsoft.com/office/drawing/2014/main" val="3119404797"/>
                  </a:ext>
                </a:extLst>
              </a:tr>
              <a:tr h="1461755">
                <a:tc>
                  <a:txBody>
                    <a:bodyPr/>
                    <a:lstStyle/>
                    <a:p>
                      <a:r>
                        <a:rPr lang="en-US" sz="1400" dirty="0"/>
                        <a:t>2007</a:t>
                      </a:r>
                    </a:p>
                  </a:txBody>
                  <a:tcPr marL="65326" marR="65326" marT="32663" marB="32663"/>
                </a:tc>
                <a:tc>
                  <a:txBody>
                    <a:bodyPr/>
                    <a:lstStyle/>
                    <a:p>
                      <a:pPr marL="285750" indent="-285750">
                        <a:lnSpc>
                          <a:spcPct val="110000"/>
                        </a:lnSpc>
                        <a:buFont typeface="Arial" panose="020B0604020202020204" pitchFamily="34" charset="0"/>
                        <a:buChar char="•"/>
                      </a:pPr>
                      <a:r>
                        <a:rPr lang="en-GB" sz="1800" dirty="0"/>
                        <a:t>At a military explosives and blasting accessories plant, on the third shift (10:45 pm-06:45 am), the operator was busy with the process of recycling/reclaiming acetone during the re- crystallization of PETN.</a:t>
                      </a:r>
                    </a:p>
                    <a:p>
                      <a:pPr marL="263525" indent="0">
                        <a:lnSpc>
                          <a:spcPct val="110000"/>
                        </a:lnSpc>
                        <a:buFont typeface="Arial" panose="020B0604020202020204" pitchFamily="34" charset="0"/>
                        <a:buNone/>
                      </a:pPr>
                      <a:r>
                        <a:rPr lang="en-GB" sz="1800" dirty="0"/>
                        <a:t>A detonation occurred and a fire initiated when the bottom drain valve of the distillation column’s containing acetone with dissolved or partially dissolved PETN and </a:t>
                      </a:r>
                      <a:r>
                        <a:rPr lang="en-GB" sz="1800" dirty="0" err="1"/>
                        <a:t>DiPEHN</a:t>
                      </a:r>
                      <a:r>
                        <a:rPr lang="en-GB" sz="1800" dirty="0"/>
                        <a:t> was activated. The operator received extensive injuries and burns.</a:t>
                      </a:r>
                      <a:endParaRPr lang="en-ZA" sz="1800" dirty="0"/>
                    </a:p>
                  </a:txBody>
                  <a:tcPr marL="65326" marR="65326" marT="32663" marB="32663"/>
                </a:tc>
                <a:tc>
                  <a:txBody>
                    <a:bodyPr/>
                    <a:lstStyle/>
                    <a:p>
                      <a:pPr marL="0" indent="0">
                        <a:lnSpc>
                          <a:spcPct val="110000"/>
                        </a:lnSpc>
                        <a:buFont typeface="Arial" panose="020B0604020202020204" pitchFamily="34" charset="0"/>
                        <a:buNone/>
                      </a:pPr>
                      <a:r>
                        <a:rPr lang="en-ZA" sz="1800" b="1" dirty="0">
                          <a:solidFill>
                            <a:srgbClr val="FF0000"/>
                          </a:solidFill>
                        </a:rPr>
                        <a:t>LIKELY CAUSE WAS FRICTION CAUSED BY THE ACTIVATION OF THE VALVE</a:t>
                      </a:r>
                    </a:p>
                  </a:txBody>
                  <a:tcPr marL="65326" marR="65326" marT="32663" marB="32663"/>
                </a:tc>
                <a:extLst>
                  <a:ext uri="{0D108BD9-81ED-4DB2-BD59-A6C34878D82A}">
                    <a16:rowId xmlns:a16="http://schemas.microsoft.com/office/drawing/2014/main" val="907061851"/>
                  </a:ext>
                </a:extLst>
              </a:tr>
            </a:tbl>
          </a:graphicData>
        </a:graphic>
      </p:graphicFrame>
      <p:pic>
        <p:nvPicPr>
          <p:cNvPr id="8" name="Picture 155">
            <a:extLst>
              <a:ext uri="{FF2B5EF4-FFF2-40B4-BE49-F238E27FC236}">
                <a16:creationId xmlns:a16="http://schemas.microsoft.com/office/drawing/2014/main" id="{7C8533E8-903B-4A16-AFE8-ED1B46EC198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338260" y="0"/>
            <a:ext cx="970979"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56">
            <a:extLst>
              <a:ext uri="{FF2B5EF4-FFF2-40B4-BE49-F238E27FC236}">
                <a16:creationId xmlns:a16="http://schemas.microsoft.com/office/drawing/2014/main" id="{7C691FB0-1084-4A4C-920D-512D4DDEB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0984" y="20978"/>
            <a:ext cx="961016" cy="65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88" y="356508"/>
            <a:ext cx="11767752" cy="1052736"/>
          </a:xfrm>
        </p:spPr>
        <p:txBody>
          <a:bodyPr>
            <a:normAutofit fontScale="90000"/>
          </a:bodyPr>
          <a:lstStyle/>
          <a:p>
            <a:pPr algn="ctr"/>
            <a:r>
              <a:rPr lang="en-GB" b="1" dirty="0"/>
              <a:t/>
            </a:r>
            <a:br>
              <a:rPr lang="en-GB" b="1" dirty="0"/>
            </a:br>
            <a:r>
              <a:rPr lang="en-GB" sz="4900" b="1" dirty="0">
                <a:latin typeface="+mn-lt"/>
              </a:rPr>
              <a:t>PETN EXPLOSIONS DUE TO </a:t>
            </a:r>
            <a:r>
              <a:rPr lang="en-GB" sz="4900" b="1" dirty="0">
                <a:solidFill>
                  <a:srgbClr val="FF0000"/>
                </a:solidFill>
                <a:latin typeface="+mn-lt"/>
              </a:rPr>
              <a:t>DECOMPOSITION</a:t>
            </a:r>
            <a:r>
              <a:rPr lang="en-GB" sz="4900" b="1" dirty="0">
                <a:latin typeface="+mn-lt"/>
              </a:rPr>
              <a:t> </a:t>
            </a:r>
            <a:r>
              <a:rPr lang="en-GB" b="1" dirty="0"/>
              <a:t/>
            </a:r>
            <a:br>
              <a:rPr lang="en-GB" b="1" dirty="0"/>
            </a:br>
            <a:endParaRPr lang="en-ZA" dirty="0"/>
          </a:p>
        </p:txBody>
      </p:sp>
      <p:sp>
        <p:nvSpPr>
          <p:cNvPr id="4" name="Slide Number Placeholder 3"/>
          <p:cNvSpPr>
            <a:spLocks noGrp="1"/>
          </p:cNvSpPr>
          <p:nvPr>
            <p:ph type="sldNum" sz="quarter" idx="12"/>
          </p:nvPr>
        </p:nvSpPr>
        <p:spPr/>
        <p:txBody>
          <a:bodyPr/>
          <a:lstStyle/>
          <a:p>
            <a:fld id="{78F4AE8E-B4A2-4076-A9BB-4E34E800404F}" type="slidenum">
              <a:rPr lang="en-ZA" smtClean="0"/>
              <a:pPr/>
              <a:t>24</a:t>
            </a:fld>
            <a:endParaRPr lang="en-ZA" dirty="0"/>
          </a:p>
        </p:txBody>
      </p:sp>
      <p:pic>
        <p:nvPicPr>
          <p:cNvPr id="6" name="Picture 10" descr="Building 160 2009 Photo">
            <a:extLst>
              <a:ext uri="{FF2B5EF4-FFF2-40B4-BE49-F238E27FC236}">
                <a16:creationId xmlns:a16="http://schemas.microsoft.com/office/drawing/2014/main" id="{E403C340-5963-4A56-9D02-2F6D9AFD721E}"/>
              </a:ext>
            </a:extLst>
          </p:cNvPr>
          <p:cNvPicPr>
            <a:picLocks noChangeAspect="1" noChangeArrowheads="1"/>
          </p:cNvPicPr>
          <p:nvPr/>
        </p:nvPicPr>
        <p:blipFill>
          <a:blip r:embed="rId3" cstate="print"/>
          <a:srcRect/>
          <a:stretch>
            <a:fillRect/>
          </a:stretch>
        </p:blipFill>
        <p:spPr bwMode="auto">
          <a:xfrm>
            <a:off x="6575461" y="4654100"/>
            <a:ext cx="2429653" cy="1881458"/>
          </a:xfrm>
          <a:prstGeom prst="rect">
            <a:avLst/>
          </a:prstGeom>
          <a:noFill/>
          <a:ln w="9525">
            <a:noFill/>
            <a:miter lim="800000"/>
            <a:headEnd/>
            <a:tailEnd/>
          </a:ln>
        </p:spPr>
      </p:pic>
      <p:pic>
        <p:nvPicPr>
          <p:cNvPr id="7" name="Picture 11" descr="Bldg After Explosion">
            <a:extLst>
              <a:ext uri="{FF2B5EF4-FFF2-40B4-BE49-F238E27FC236}">
                <a16:creationId xmlns:a16="http://schemas.microsoft.com/office/drawing/2014/main" id="{1CEE8BCE-ADA1-4566-8998-954C5DBE6EE2}"/>
              </a:ext>
            </a:extLst>
          </p:cNvPr>
          <p:cNvPicPr>
            <a:picLocks noChangeAspect="1" noChangeArrowheads="1"/>
          </p:cNvPicPr>
          <p:nvPr/>
        </p:nvPicPr>
        <p:blipFill>
          <a:blip r:embed="rId4" cstate="print"/>
          <a:srcRect/>
          <a:stretch>
            <a:fillRect/>
          </a:stretch>
        </p:blipFill>
        <p:spPr bwMode="auto">
          <a:xfrm>
            <a:off x="9010436" y="4626157"/>
            <a:ext cx="2060567" cy="1940223"/>
          </a:xfrm>
          <a:prstGeom prst="rect">
            <a:avLst/>
          </a:prstGeom>
          <a:noFill/>
          <a:ln w="9525">
            <a:noFill/>
            <a:miter lim="800000"/>
            <a:headEnd/>
            <a:tailEnd/>
          </a:ln>
        </p:spPr>
      </p:pic>
      <p:graphicFrame>
        <p:nvGraphicFramePr>
          <p:cNvPr id="5" name="Table 2">
            <a:extLst>
              <a:ext uri="{FF2B5EF4-FFF2-40B4-BE49-F238E27FC236}">
                <a16:creationId xmlns:a16="http://schemas.microsoft.com/office/drawing/2014/main" id="{D7586CEB-A90F-4F96-8837-11E7C0DE15AE}"/>
              </a:ext>
            </a:extLst>
          </p:cNvPr>
          <p:cNvGraphicFramePr>
            <a:graphicFrameLocks noGrp="1"/>
          </p:cNvGraphicFramePr>
          <p:nvPr>
            <p:extLst>
              <p:ext uri="{D42A27DB-BD31-4B8C-83A1-F6EECF244321}">
                <p14:modId xmlns:p14="http://schemas.microsoft.com/office/powerpoint/2010/main" val="2626533541"/>
              </p:ext>
            </p:extLst>
          </p:nvPr>
        </p:nvGraphicFramePr>
        <p:xfrm>
          <a:off x="491607" y="1270995"/>
          <a:ext cx="10579396" cy="5331214"/>
        </p:xfrm>
        <a:graphic>
          <a:graphicData uri="http://schemas.openxmlformats.org/drawingml/2006/table">
            <a:tbl>
              <a:tblPr firstRow="1" bandRow="1">
                <a:tableStyleId>{69012ECD-51FC-41F1-AA8D-1B2483CD663E}</a:tableStyleId>
              </a:tblPr>
              <a:tblGrid>
                <a:gridCol w="795070">
                  <a:extLst>
                    <a:ext uri="{9D8B030D-6E8A-4147-A177-3AD203B41FA5}">
                      <a16:colId xmlns:a16="http://schemas.microsoft.com/office/drawing/2014/main" val="2960217817"/>
                    </a:ext>
                  </a:extLst>
                </a:gridCol>
                <a:gridCol w="7011848">
                  <a:extLst>
                    <a:ext uri="{9D8B030D-6E8A-4147-A177-3AD203B41FA5}">
                      <a16:colId xmlns:a16="http://schemas.microsoft.com/office/drawing/2014/main" val="2346298885"/>
                    </a:ext>
                  </a:extLst>
                </a:gridCol>
                <a:gridCol w="2772478">
                  <a:extLst>
                    <a:ext uri="{9D8B030D-6E8A-4147-A177-3AD203B41FA5}">
                      <a16:colId xmlns:a16="http://schemas.microsoft.com/office/drawing/2014/main" val="1007998881"/>
                    </a:ext>
                  </a:extLst>
                </a:gridCol>
              </a:tblGrid>
              <a:tr h="355229">
                <a:tc>
                  <a:txBody>
                    <a:bodyPr/>
                    <a:lstStyle/>
                    <a:p>
                      <a:r>
                        <a:rPr lang="en-CA" sz="1800" dirty="0"/>
                        <a:t>DATE</a:t>
                      </a:r>
                      <a:endParaRPr lang="en-US" sz="1800" dirty="0"/>
                    </a:p>
                  </a:txBody>
                  <a:tcPr marL="65326" marR="65326" marT="32663" marB="32663"/>
                </a:tc>
                <a:tc>
                  <a:txBody>
                    <a:bodyPr/>
                    <a:lstStyle/>
                    <a:p>
                      <a:r>
                        <a:rPr lang="en-CA" sz="1800" dirty="0"/>
                        <a:t>INCIDENT </a:t>
                      </a:r>
                      <a:endParaRPr lang="en-US" sz="1800" dirty="0"/>
                    </a:p>
                  </a:txBody>
                  <a:tcPr marL="65326" marR="65326" marT="32663" marB="32663"/>
                </a:tc>
                <a:tc>
                  <a:txBody>
                    <a:bodyPr/>
                    <a:lstStyle/>
                    <a:p>
                      <a:r>
                        <a:rPr lang="en-CA" sz="1800" dirty="0"/>
                        <a:t>LIKELY CAUSE</a:t>
                      </a:r>
                      <a:endParaRPr lang="en-US" sz="1800" dirty="0"/>
                    </a:p>
                  </a:txBody>
                  <a:tcPr marL="65326" marR="65326" marT="32663" marB="32663"/>
                </a:tc>
                <a:extLst>
                  <a:ext uri="{0D108BD9-81ED-4DB2-BD59-A6C34878D82A}">
                    <a16:rowId xmlns:a16="http://schemas.microsoft.com/office/drawing/2014/main" val="2034113548"/>
                  </a:ext>
                </a:extLst>
              </a:tr>
              <a:tr h="1135228">
                <a:tc>
                  <a:txBody>
                    <a:bodyPr/>
                    <a:lstStyle/>
                    <a:p>
                      <a:r>
                        <a:rPr lang="en-US" sz="1400" dirty="0"/>
                        <a:t>1993</a:t>
                      </a:r>
                    </a:p>
                  </a:txBody>
                  <a:tcPr marL="65326" marR="65326" marT="32663" marB="32663"/>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A violent decomposition in the nitrator on a PETN plant, led to fire on the PETN filter. The accident occurred due to the instrument for controlling the amount of nitric acid not having  been calibrated. This led to a reduced flow of nitric acid in the reactor.</a:t>
                      </a:r>
                    </a:p>
                    <a:p>
                      <a:pPr marL="285750" indent="-285750">
                        <a:buFont typeface="Arial" panose="020B0604020202020204" pitchFamily="34" charset="0"/>
                        <a:buChar char="•"/>
                      </a:pPr>
                      <a:endParaRPr lang="en-ZA" sz="1800" dirty="0"/>
                    </a:p>
                  </a:txBody>
                  <a:tcPr marL="65326" marR="65326" marT="32663" marB="32663"/>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solidFill>
                            <a:srgbClr val="FF0000"/>
                          </a:solidFill>
                        </a:rPr>
                        <a:t>DECOMPOSITION OF ACIDIC PETN/ POOR MECHANICAL MAINTENANCE</a:t>
                      </a:r>
                      <a:endParaRPr lang="en-ZA" sz="1600" b="1" dirty="0">
                        <a:solidFill>
                          <a:srgbClr val="FF0000"/>
                        </a:solidFill>
                      </a:endParaRPr>
                    </a:p>
                    <a:p>
                      <a:pPr marL="0" indent="0">
                        <a:buFont typeface="Arial" panose="020B0604020202020204" pitchFamily="34" charset="0"/>
                        <a:buNone/>
                      </a:pPr>
                      <a:endParaRPr lang="en-ZA" sz="1600" b="1" dirty="0">
                        <a:solidFill>
                          <a:srgbClr val="FF0000"/>
                        </a:solidFill>
                      </a:endParaRPr>
                    </a:p>
                  </a:txBody>
                  <a:tcPr marL="65326" marR="65326" marT="32663" marB="32663"/>
                </a:tc>
                <a:extLst>
                  <a:ext uri="{0D108BD9-81ED-4DB2-BD59-A6C34878D82A}">
                    <a16:rowId xmlns:a16="http://schemas.microsoft.com/office/drawing/2014/main" val="3850724813"/>
                  </a:ext>
                </a:extLst>
              </a:tr>
              <a:tr h="808842">
                <a:tc>
                  <a:txBody>
                    <a:bodyPr/>
                    <a:lstStyle/>
                    <a:p>
                      <a:r>
                        <a:rPr lang="en-US" sz="1400" dirty="0"/>
                        <a:t>Not defined</a:t>
                      </a:r>
                    </a:p>
                  </a:txBody>
                  <a:tcPr marL="65326" marR="65326" marT="32663" marB="32663"/>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An operator found that a fire had ignited on the top of the acid spray tank in the BLAZZ1 PETN compound.  It is believed that the fire had been caused by the combustion of the non-stabilised acidic PETN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p>
                  </a:txBody>
                  <a:tcPr marL="65326" marR="65326" marT="32663" marB="32663"/>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solidFill>
                            <a:srgbClr val="FF0000"/>
                          </a:solidFill>
                        </a:rPr>
                        <a:t>SPONTANEOUS COMBUSTION OF A FILTER CLOTH IMPREGNATED WITH UNSTABILISED PETN</a:t>
                      </a:r>
                      <a:endParaRPr lang="en-GB" sz="1600" dirty="0"/>
                    </a:p>
                  </a:txBody>
                  <a:tcPr marL="65326" marR="65326" marT="32663" marB="32663"/>
                </a:tc>
                <a:extLst>
                  <a:ext uri="{0D108BD9-81ED-4DB2-BD59-A6C34878D82A}">
                    <a16:rowId xmlns:a16="http://schemas.microsoft.com/office/drawing/2014/main" val="3119404797"/>
                  </a:ext>
                </a:extLst>
              </a:tr>
              <a:tr h="2376453">
                <a:tc>
                  <a:txBody>
                    <a:bodyPr/>
                    <a:lstStyle/>
                    <a:p>
                      <a:pPr marL="511175" indent="-511175"/>
                      <a:r>
                        <a:rPr lang="en-CA" sz="1800" kern="1200" dirty="0">
                          <a:solidFill>
                            <a:schemeClr val="tx1"/>
                          </a:solidFill>
                          <a:latin typeface="+mn-lt"/>
                          <a:ea typeface="+mn-ea"/>
                          <a:cs typeface="+mn-cs"/>
                        </a:rPr>
                        <a:t>2010</a:t>
                      </a:r>
                      <a:endParaRPr lang="en-US" sz="1800" kern="1200" dirty="0">
                        <a:solidFill>
                          <a:schemeClr val="tx1"/>
                        </a:solidFill>
                        <a:latin typeface="+mn-lt"/>
                        <a:ea typeface="+mn-ea"/>
                        <a:cs typeface="+mn-cs"/>
                      </a:endParaRPr>
                    </a:p>
                  </a:txBody>
                  <a:tcPr marL="65326" marR="65326" marT="32663" marB="32663"/>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kern="1200" dirty="0">
                          <a:solidFill>
                            <a:schemeClr val="tx1"/>
                          </a:solidFill>
                          <a:latin typeface="+mn-lt"/>
                          <a:ea typeface="+mn-ea"/>
                          <a:cs typeface="+mn-cs"/>
                        </a:rPr>
                        <a:t>In a PETN sieving building, a w</a:t>
                      </a:r>
                      <a:r>
                        <a:rPr lang="en-US" sz="1800" kern="1200" dirty="0">
                          <a:solidFill>
                            <a:schemeClr val="tx1"/>
                          </a:solidFill>
                          <a:latin typeface="+mn-lt"/>
                          <a:ea typeface="+mn-ea"/>
                          <a:cs typeface="+mn-cs"/>
                        </a:rPr>
                        <a:t>aste bag in a bin in sieving house autocatalyzes , </a:t>
                      </a:r>
                      <a:r>
                        <a:rPr lang="en-ZA" sz="1800" kern="1200" dirty="0">
                          <a:solidFill>
                            <a:schemeClr val="tx1"/>
                          </a:solidFill>
                          <a:latin typeface="+mn-lt"/>
                          <a:ea typeface="+mn-ea"/>
                          <a:cs typeface="+mn-cs"/>
                        </a:rPr>
                        <a:t>a fire occurred at the end of the shift.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kern="1200" dirty="0">
                          <a:solidFill>
                            <a:schemeClr val="tx1"/>
                          </a:solidFill>
                          <a:latin typeface="+mn-lt"/>
                          <a:ea typeface="+mn-ea"/>
                          <a:cs typeface="+mn-cs"/>
                        </a:rPr>
                        <a:t>This led to a detonation of the PETN. The PETN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kern="1200" dirty="0">
                          <a:solidFill>
                            <a:schemeClr val="tx1"/>
                          </a:solidFill>
                          <a:latin typeface="+mn-lt"/>
                          <a:ea typeface="+mn-ea"/>
                          <a:cs typeface="+mn-cs"/>
                        </a:rPr>
                        <a:t>had been outsourced and was found to have had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kern="1200" dirty="0">
                          <a:solidFill>
                            <a:schemeClr val="tx1"/>
                          </a:solidFill>
                          <a:latin typeface="+mn-lt"/>
                          <a:ea typeface="+mn-ea"/>
                          <a:cs typeface="+mn-cs"/>
                        </a:rPr>
                        <a:t> a high acid content. As the PETN dried it decomposed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kern="1200" dirty="0">
                          <a:solidFill>
                            <a:schemeClr val="tx1"/>
                          </a:solidFill>
                          <a:latin typeface="+mn-lt"/>
                          <a:ea typeface="+mn-ea"/>
                          <a:cs typeface="+mn-cs"/>
                        </a:rPr>
                        <a:t>and caused a fire which under confinement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kern="1200" dirty="0">
                          <a:solidFill>
                            <a:schemeClr val="tx1"/>
                          </a:solidFill>
                          <a:latin typeface="+mn-lt"/>
                          <a:ea typeface="+mn-ea"/>
                          <a:cs typeface="+mn-cs"/>
                        </a:rPr>
                        <a:t>resulted in a detonation.</a:t>
                      </a:r>
                    </a:p>
                    <a:p>
                      <a:pPr marL="263525" indent="0">
                        <a:lnSpc>
                          <a:spcPct val="110000"/>
                        </a:lnSpc>
                        <a:buFont typeface="Arial" panose="020B0604020202020204" pitchFamily="34" charset="0"/>
                        <a:buChar char="•"/>
                      </a:pPr>
                      <a:endParaRPr lang="en-ZA" sz="1800" dirty="0"/>
                    </a:p>
                  </a:txBody>
                  <a:tcPr marL="65326" marR="65326" marT="32663" marB="32663"/>
                </a:tc>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GB" sz="1600" b="1" dirty="0">
                          <a:solidFill>
                            <a:srgbClr val="FF0000"/>
                          </a:solidFill>
                        </a:rPr>
                        <a:t>DECOMPOSITION OF ACIDIC PETN</a:t>
                      </a:r>
                    </a:p>
                    <a:p>
                      <a:pPr marL="0" indent="0">
                        <a:lnSpc>
                          <a:spcPct val="110000"/>
                        </a:lnSpc>
                        <a:buFont typeface="Arial" panose="020B0604020202020204" pitchFamily="34" charset="0"/>
                        <a:buNone/>
                      </a:pPr>
                      <a:endParaRPr lang="en-ZA" sz="1600" dirty="0"/>
                    </a:p>
                  </a:txBody>
                  <a:tcPr marL="65326" marR="65326" marT="32663" marB="32663"/>
                </a:tc>
                <a:extLst>
                  <a:ext uri="{0D108BD9-81ED-4DB2-BD59-A6C34878D82A}">
                    <a16:rowId xmlns:a16="http://schemas.microsoft.com/office/drawing/2014/main" val="907061851"/>
                  </a:ext>
                </a:extLst>
              </a:tr>
            </a:tbl>
          </a:graphicData>
        </a:graphic>
      </p:graphicFrame>
      <p:grpSp>
        <p:nvGrpSpPr>
          <p:cNvPr id="8" name="Group 7">
            <a:extLst>
              <a:ext uri="{FF2B5EF4-FFF2-40B4-BE49-F238E27FC236}">
                <a16:creationId xmlns:a16="http://schemas.microsoft.com/office/drawing/2014/main" id="{8DD1E352-FE5F-417C-8292-392528DF5763}"/>
              </a:ext>
            </a:extLst>
          </p:cNvPr>
          <p:cNvGrpSpPr/>
          <p:nvPr/>
        </p:nvGrpSpPr>
        <p:grpSpPr>
          <a:xfrm>
            <a:off x="11353800" y="60870"/>
            <a:ext cx="770920" cy="591275"/>
            <a:chOff x="922323" y="4233647"/>
            <a:chExt cx="770920" cy="591275"/>
          </a:xfrm>
        </p:grpSpPr>
        <p:sp>
          <p:nvSpPr>
            <p:cNvPr id="9" name="Rectangle 8">
              <a:extLst>
                <a:ext uri="{FF2B5EF4-FFF2-40B4-BE49-F238E27FC236}">
                  <a16:creationId xmlns:a16="http://schemas.microsoft.com/office/drawing/2014/main" id="{8EACE5C9-FB42-4266-BA86-4BE8103E4472}"/>
                </a:ext>
              </a:extLst>
            </p:cNvPr>
            <p:cNvSpPr/>
            <p:nvPr/>
          </p:nvSpPr>
          <p:spPr>
            <a:xfrm>
              <a:off x="922323" y="4233647"/>
              <a:ext cx="770920" cy="5759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Bubbles with solid fill">
              <a:extLst>
                <a:ext uri="{FF2B5EF4-FFF2-40B4-BE49-F238E27FC236}">
                  <a16:creationId xmlns:a16="http://schemas.microsoft.com/office/drawing/2014/main" id="{94A67EE7-E1EA-4203-98BF-7370F28A97E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87607" y="4248999"/>
              <a:ext cx="640349" cy="575923"/>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ZA" sz="4400" b="1" dirty="0">
                <a:latin typeface="+mn-lt"/>
              </a:rPr>
              <a:t>DETONATIONS INVOLVING </a:t>
            </a:r>
            <a:br>
              <a:rPr lang="en-ZA" sz="4400" b="1" dirty="0">
                <a:latin typeface="+mn-lt"/>
              </a:rPr>
            </a:br>
            <a:r>
              <a:rPr lang="en-ZA" sz="4400" b="1" dirty="0">
                <a:latin typeface="+mn-lt"/>
              </a:rPr>
              <a:t>DETONATING CORD/FUSE MANUFACTURE</a:t>
            </a:r>
            <a:endParaRPr lang="en-US" sz="4400" dirty="0">
              <a:latin typeface="+mn-lt"/>
            </a:endParaRPr>
          </a:p>
        </p:txBody>
      </p:sp>
      <p:sp>
        <p:nvSpPr>
          <p:cNvPr id="3" name="Content Placeholder 2"/>
          <p:cNvSpPr>
            <a:spLocks noGrp="1"/>
          </p:cNvSpPr>
          <p:nvPr>
            <p:ph type="subTitle" idx="1"/>
          </p:nvPr>
        </p:nvSpPr>
        <p:spPr/>
        <p:txBody>
          <a:bodyPr>
            <a:normAutofit/>
          </a:bodyPr>
          <a:lstStyle/>
          <a:p>
            <a:pPr algn="ctr">
              <a:buNone/>
            </a:pPr>
            <a:r>
              <a:rPr lang="en-ZA" b="1" dirty="0"/>
              <a:t>(EXPLOSIVES COMPONENT PETN)</a:t>
            </a:r>
          </a:p>
          <a:p>
            <a:endParaRPr lang="en-ZA" dirty="0"/>
          </a:p>
        </p:txBody>
      </p:sp>
      <p:sp>
        <p:nvSpPr>
          <p:cNvPr id="4" name="Slide Number Placeholder 3"/>
          <p:cNvSpPr>
            <a:spLocks noGrp="1"/>
          </p:cNvSpPr>
          <p:nvPr>
            <p:ph type="sldNum" sz="quarter" idx="12"/>
          </p:nvPr>
        </p:nvSpPr>
        <p:spPr/>
        <p:txBody>
          <a:bodyPr/>
          <a:lstStyle/>
          <a:p>
            <a:fld id="{78F4AE8E-B4A2-4076-A9BB-4E34E800404F}" type="slidenum">
              <a:rPr lang="en-ZA" smtClean="0"/>
              <a:pPr/>
              <a:t>25</a:t>
            </a:fld>
            <a:endParaRPr lang="en-Z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144" y="409171"/>
            <a:ext cx="9144000" cy="706090"/>
          </a:xfrm>
        </p:spPr>
        <p:txBody>
          <a:bodyPr>
            <a:normAutofit fontScale="90000"/>
          </a:bodyPr>
          <a:lstStyle/>
          <a:p>
            <a:r>
              <a:rPr lang="en-ZA" b="1" dirty="0">
                <a:latin typeface="+mn-lt"/>
              </a:rPr>
              <a:t>DURING DETONATING CORD EXTRUSION</a:t>
            </a:r>
          </a:p>
        </p:txBody>
      </p:sp>
      <p:sp>
        <p:nvSpPr>
          <p:cNvPr id="3" name="Content Placeholder 2"/>
          <p:cNvSpPr>
            <a:spLocks noGrp="1"/>
          </p:cNvSpPr>
          <p:nvPr>
            <p:ph idx="1"/>
          </p:nvPr>
        </p:nvSpPr>
        <p:spPr>
          <a:xfrm>
            <a:off x="547195" y="6118671"/>
            <a:ext cx="10386238" cy="739329"/>
          </a:xfrm>
        </p:spPr>
        <p:txBody>
          <a:bodyPr>
            <a:normAutofit/>
          </a:bodyPr>
          <a:lstStyle/>
          <a:p>
            <a:pPr>
              <a:buNone/>
            </a:pPr>
            <a:r>
              <a:rPr lang="en-ZA" sz="1600" b="1" dirty="0">
                <a:solidFill>
                  <a:schemeClr val="accent1"/>
                </a:solidFill>
              </a:rPr>
              <a:t>References EIDAS and  </a:t>
            </a:r>
            <a:r>
              <a:rPr lang="en-ZA" sz="1600" b="1" dirty="0">
                <a:solidFill>
                  <a:schemeClr val="accent1"/>
                </a:solidFill>
                <a:hlinkClick r:id="rId3"/>
              </a:rPr>
              <a:t>http://www.eig2.org.uk/wp-content/uploads/2016/04/RemoteManfrExplosGuide-edn1_2.pdf</a:t>
            </a:r>
            <a:endParaRPr lang="en-ZA" sz="1200" u="sng" dirty="0">
              <a:hlinkClick r:id="rId3"/>
            </a:endParaRPr>
          </a:p>
          <a:p>
            <a:endParaRPr lang="en-ZA" sz="1200" dirty="0"/>
          </a:p>
        </p:txBody>
      </p:sp>
      <p:sp>
        <p:nvSpPr>
          <p:cNvPr id="6" name="Slide Number Placeholder 5"/>
          <p:cNvSpPr>
            <a:spLocks noGrp="1"/>
          </p:cNvSpPr>
          <p:nvPr>
            <p:ph type="sldNum" sz="quarter" idx="12"/>
          </p:nvPr>
        </p:nvSpPr>
        <p:spPr/>
        <p:txBody>
          <a:bodyPr/>
          <a:lstStyle/>
          <a:p>
            <a:fld id="{78F4AE8E-B4A2-4076-A9BB-4E34E800404F}" type="slidenum">
              <a:rPr lang="en-ZA" smtClean="0"/>
              <a:pPr/>
              <a:t>26</a:t>
            </a:fld>
            <a:endParaRPr lang="en-ZA" dirty="0"/>
          </a:p>
        </p:txBody>
      </p:sp>
      <p:graphicFrame>
        <p:nvGraphicFramePr>
          <p:cNvPr id="4" name="Table 4">
            <a:extLst>
              <a:ext uri="{FF2B5EF4-FFF2-40B4-BE49-F238E27FC236}">
                <a16:creationId xmlns:a16="http://schemas.microsoft.com/office/drawing/2014/main" id="{201BE1AD-3B8D-4B52-B42D-2AADAF0E673F}"/>
              </a:ext>
            </a:extLst>
          </p:cNvPr>
          <p:cNvGraphicFramePr>
            <a:graphicFrameLocks noGrp="1"/>
          </p:cNvGraphicFramePr>
          <p:nvPr>
            <p:extLst>
              <p:ext uri="{D42A27DB-BD31-4B8C-83A1-F6EECF244321}">
                <p14:modId xmlns:p14="http://schemas.microsoft.com/office/powerpoint/2010/main" val="1945101043"/>
              </p:ext>
            </p:extLst>
          </p:nvPr>
        </p:nvGraphicFramePr>
        <p:xfrm>
          <a:off x="404037" y="1648466"/>
          <a:ext cx="11364433" cy="3937000"/>
        </p:xfrm>
        <a:graphic>
          <a:graphicData uri="http://schemas.openxmlformats.org/drawingml/2006/table">
            <a:tbl>
              <a:tblPr firstRow="1" bandRow="1">
                <a:tableStyleId>{C083E6E3-FA7D-4D7B-A595-EF9225AFEA82}</a:tableStyleId>
              </a:tblPr>
              <a:tblGrid>
                <a:gridCol w="1199707">
                  <a:extLst>
                    <a:ext uri="{9D8B030D-6E8A-4147-A177-3AD203B41FA5}">
                      <a16:colId xmlns:a16="http://schemas.microsoft.com/office/drawing/2014/main" val="2938881445"/>
                    </a:ext>
                  </a:extLst>
                </a:gridCol>
                <a:gridCol w="7252580">
                  <a:extLst>
                    <a:ext uri="{9D8B030D-6E8A-4147-A177-3AD203B41FA5}">
                      <a16:colId xmlns:a16="http://schemas.microsoft.com/office/drawing/2014/main" val="3000080430"/>
                    </a:ext>
                  </a:extLst>
                </a:gridCol>
                <a:gridCol w="2912146">
                  <a:extLst>
                    <a:ext uri="{9D8B030D-6E8A-4147-A177-3AD203B41FA5}">
                      <a16:colId xmlns:a16="http://schemas.microsoft.com/office/drawing/2014/main" val="3849276357"/>
                    </a:ext>
                  </a:extLst>
                </a:gridCol>
              </a:tblGrid>
              <a:tr h="346227">
                <a:tc>
                  <a:txBody>
                    <a:bodyPr/>
                    <a:lstStyle/>
                    <a:p>
                      <a:r>
                        <a:rPr lang="en-CA" dirty="0"/>
                        <a:t>Date</a:t>
                      </a:r>
                      <a:endParaRPr lang="en-US" dirty="0"/>
                    </a:p>
                  </a:txBody>
                  <a:tcPr/>
                </a:tc>
                <a:tc>
                  <a:txBody>
                    <a:bodyPr/>
                    <a:lstStyle/>
                    <a:p>
                      <a:r>
                        <a:rPr lang="en-CA" dirty="0"/>
                        <a:t>Incident </a:t>
                      </a:r>
                      <a:endParaRPr lang="en-US" dirty="0"/>
                    </a:p>
                  </a:txBody>
                  <a:tcPr/>
                </a:tc>
                <a:tc>
                  <a:txBody>
                    <a:bodyPr/>
                    <a:lstStyle/>
                    <a:p>
                      <a:r>
                        <a:rPr lang="en-CA" dirty="0"/>
                        <a:t>Likely cause</a:t>
                      </a:r>
                      <a:endParaRPr lang="en-US" dirty="0"/>
                    </a:p>
                  </a:txBody>
                  <a:tcPr/>
                </a:tc>
                <a:extLst>
                  <a:ext uri="{0D108BD9-81ED-4DB2-BD59-A6C34878D82A}">
                    <a16:rowId xmlns:a16="http://schemas.microsoft.com/office/drawing/2014/main" val="728087218"/>
                  </a:ext>
                </a:extLst>
              </a:tr>
              <a:tr h="187477">
                <a:tc>
                  <a:txBody>
                    <a:bodyPr/>
                    <a:lstStyle/>
                    <a:p>
                      <a:r>
                        <a:rPr lang="en-CA" sz="1600" dirty="0"/>
                        <a:t>13/02/1990</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In South Africa  on the 13/02/1990 two explosions occurred in the same week during the process of extruding detonating fuse. No one was killed but 1 person was injured.  In both cases </a:t>
                      </a:r>
                      <a:r>
                        <a:rPr lang="en-ZA" sz="1800" b="1" dirty="0"/>
                        <a:t>residual PETN in the extruder crosshead assembly </a:t>
                      </a:r>
                      <a:r>
                        <a:rPr lang="en-ZA" sz="1800" dirty="0"/>
                        <a:t>detonated about 5 minutes after completion of the operation of extruding a 1500m reel of 10g/m detonating fuse. Damage was very similar in both cases.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Heat exposure of accumulated PETN in extruder cross head assembly. To remove the PETN fines an extraction system was installed</a:t>
                      </a:r>
                      <a:endParaRPr lang="en-US" dirty="0"/>
                    </a:p>
                  </a:txBody>
                  <a:tcPr/>
                </a:tc>
                <a:extLst>
                  <a:ext uri="{0D108BD9-81ED-4DB2-BD59-A6C34878D82A}">
                    <a16:rowId xmlns:a16="http://schemas.microsoft.com/office/drawing/2014/main" val="3397581753"/>
                  </a:ext>
                </a:extLst>
              </a:tr>
              <a:tr h="370840">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dirty="0"/>
                    </a:p>
                  </a:txBody>
                  <a:tcPr/>
                </a:tc>
                <a:extLst>
                  <a:ext uri="{0D108BD9-81ED-4DB2-BD59-A6C34878D82A}">
                    <a16:rowId xmlns:a16="http://schemas.microsoft.com/office/drawing/2014/main" val="3821040927"/>
                  </a:ext>
                </a:extLst>
              </a:tr>
              <a:tr h="370840">
                <a:tc>
                  <a:txBody>
                    <a:bodyPr/>
                    <a:lstStyle/>
                    <a:p>
                      <a:r>
                        <a:rPr lang="en-CA" sz="1600" dirty="0"/>
                        <a:t>1989</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In South Africa 1989. A detonation occurred when Premium Cordtex 10 was left in the extrusion head at 162ᵒC for approximately 3 minutes. This was in contravention of the stipulated 30 seconds. This was before an auto cutter was installed. </a:t>
                      </a:r>
                    </a:p>
                    <a:p>
                      <a:endParaRPr lang="en-US" dirty="0"/>
                    </a:p>
                  </a:txBody>
                  <a:tcPr/>
                </a:tc>
                <a:tc>
                  <a:txBody>
                    <a:bodyPr/>
                    <a:lstStyle/>
                    <a:p>
                      <a:r>
                        <a:rPr lang="en-CA" dirty="0"/>
                        <a:t>Cord left for extended time in extrusion head @162°C</a:t>
                      </a:r>
                      <a:endParaRPr lang="en-US" dirty="0"/>
                    </a:p>
                  </a:txBody>
                  <a:tcPr/>
                </a:tc>
                <a:extLst>
                  <a:ext uri="{0D108BD9-81ED-4DB2-BD59-A6C34878D82A}">
                    <a16:rowId xmlns:a16="http://schemas.microsoft.com/office/drawing/2014/main" val="3884216059"/>
                  </a:ext>
                </a:extLst>
              </a:tr>
            </a:tbl>
          </a:graphicData>
        </a:graphic>
      </p:graphicFrame>
      <p:pic>
        <p:nvPicPr>
          <p:cNvPr id="7" name="Picture 6">
            <a:extLst>
              <a:ext uri="{FF2B5EF4-FFF2-40B4-BE49-F238E27FC236}">
                <a16:creationId xmlns:a16="http://schemas.microsoft.com/office/drawing/2014/main" id="{C2E5A107-1DE5-4B18-92C2-3EC2684CCADB}"/>
              </a:ext>
            </a:extLst>
          </p:cNvPr>
          <p:cNvPicPr>
            <a:picLocks noChangeAspect="1"/>
          </p:cNvPicPr>
          <p:nvPr/>
        </p:nvPicPr>
        <p:blipFill>
          <a:blip r:embed="rId4"/>
          <a:stretch>
            <a:fillRect/>
          </a:stretch>
        </p:blipFill>
        <p:spPr>
          <a:xfrm>
            <a:off x="11262971" y="0"/>
            <a:ext cx="929029" cy="584791"/>
          </a:xfrm>
          <a:prstGeom prst="rect">
            <a:avLst/>
          </a:prstGeom>
        </p:spPr>
      </p:pic>
    </p:spTree>
    <p:extLst>
      <p:ext uri="{BB962C8B-B14F-4D97-AF65-F5344CB8AC3E}">
        <p14:creationId xmlns:p14="http://schemas.microsoft.com/office/powerpoint/2010/main" val="234838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52736"/>
          </a:xfrm>
        </p:spPr>
        <p:txBody>
          <a:bodyPr>
            <a:normAutofit fontScale="90000"/>
          </a:bodyPr>
          <a:lstStyle/>
          <a:p>
            <a:r>
              <a:rPr lang="en-ZA" b="1" dirty="0">
                <a:latin typeface="+mn-lt"/>
              </a:rPr>
              <a:t>DURING DETONATING </a:t>
            </a:r>
            <a:r>
              <a:rPr lang="en-ZA" b="1" dirty="0">
                <a:solidFill>
                  <a:srgbClr val="92D050"/>
                </a:solidFill>
                <a:latin typeface="+mn-lt"/>
              </a:rPr>
              <a:t>CORD SPINNING</a:t>
            </a:r>
          </a:p>
        </p:txBody>
      </p:sp>
      <p:sp>
        <p:nvSpPr>
          <p:cNvPr id="3" name="Content Placeholder 2"/>
          <p:cNvSpPr>
            <a:spLocks noGrp="1"/>
          </p:cNvSpPr>
          <p:nvPr>
            <p:ph idx="1"/>
          </p:nvPr>
        </p:nvSpPr>
        <p:spPr>
          <a:xfrm>
            <a:off x="2286001" y="6858000"/>
            <a:ext cx="5792972" cy="2519916"/>
          </a:xfrm>
        </p:spPr>
        <p:txBody>
          <a:bodyPr>
            <a:normAutofit/>
          </a:bodyPr>
          <a:lstStyle/>
          <a:p>
            <a:pPr marL="0" indent="0">
              <a:buNone/>
            </a:pPr>
            <a:endParaRPr lang="en-ZA" sz="3800" dirty="0"/>
          </a:p>
          <a:p>
            <a:endParaRPr lang="en-ZA" dirty="0"/>
          </a:p>
        </p:txBody>
      </p:sp>
      <p:sp>
        <p:nvSpPr>
          <p:cNvPr id="4" name="Slide Number Placeholder 3"/>
          <p:cNvSpPr>
            <a:spLocks noGrp="1"/>
          </p:cNvSpPr>
          <p:nvPr>
            <p:ph type="sldNum" sz="quarter" idx="12"/>
          </p:nvPr>
        </p:nvSpPr>
        <p:spPr/>
        <p:txBody>
          <a:bodyPr/>
          <a:lstStyle/>
          <a:p>
            <a:fld id="{78F4AE8E-B4A2-4076-A9BB-4E34E800404F}" type="slidenum">
              <a:rPr lang="en-ZA" smtClean="0"/>
              <a:pPr/>
              <a:t>27</a:t>
            </a:fld>
            <a:endParaRPr lang="en-ZA" dirty="0"/>
          </a:p>
        </p:txBody>
      </p:sp>
      <p:graphicFrame>
        <p:nvGraphicFramePr>
          <p:cNvPr id="5" name="Table 2">
            <a:extLst>
              <a:ext uri="{FF2B5EF4-FFF2-40B4-BE49-F238E27FC236}">
                <a16:creationId xmlns:a16="http://schemas.microsoft.com/office/drawing/2014/main" id="{988A98F5-2764-4569-B1DB-C1DE62613280}"/>
              </a:ext>
            </a:extLst>
          </p:cNvPr>
          <p:cNvGraphicFramePr>
            <a:graphicFrameLocks noGrp="1"/>
          </p:cNvGraphicFramePr>
          <p:nvPr>
            <p:extLst>
              <p:ext uri="{D42A27DB-BD31-4B8C-83A1-F6EECF244321}">
                <p14:modId xmlns:p14="http://schemas.microsoft.com/office/powerpoint/2010/main" val="860440733"/>
              </p:ext>
            </p:extLst>
          </p:nvPr>
        </p:nvGraphicFramePr>
        <p:xfrm>
          <a:off x="563526" y="1281318"/>
          <a:ext cx="10579396" cy="4371738"/>
        </p:xfrm>
        <a:graphic>
          <a:graphicData uri="http://schemas.openxmlformats.org/drawingml/2006/table">
            <a:tbl>
              <a:tblPr firstRow="1" bandRow="1">
                <a:tableStyleId>{69012ECD-51FC-41F1-AA8D-1B2483CD663E}</a:tableStyleId>
              </a:tblPr>
              <a:tblGrid>
                <a:gridCol w="795070">
                  <a:extLst>
                    <a:ext uri="{9D8B030D-6E8A-4147-A177-3AD203B41FA5}">
                      <a16:colId xmlns:a16="http://schemas.microsoft.com/office/drawing/2014/main" val="2960217817"/>
                    </a:ext>
                  </a:extLst>
                </a:gridCol>
                <a:gridCol w="7011848">
                  <a:extLst>
                    <a:ext uri="{9D8B030D-6E8A-4147-A177-3AD203B41FA5}">
                      <a16:colId xmlns:a16="http://schemas.microsoft.com/office/drawing/2014/main" val="2346298885"/>
                    </a:ext>
                  </a:extLst>
                </a:gridCol>
                <a:gridCol w="2772478">
                  <a:extLst>
                    <a:ext uri="{9D8B030D-6E8A-4147-A177-3AD203B41FA5}">
                      <a16:colId xmlns:a16="http://schemas.microsoft.com/office/drawing/2014/main" val="1007998881"/>
                    </a:ext>
                  </a:extLst>
                </a:gridCol>
              </a:tblGrid>
              <a:tr h="311790">
                <a:tc>
                  <a:txBody>
                    <a:bodyPr/>
                    <a:lstStyle/>
                    <a:p>
                      <a:r>
                        <a:rPr lang="en-CA" sz="1800" dirty="0"/>
                        <a:t>DATE</a:t>
                      </a:r>
                      <a:endParaRPr lang="en-US" sz="1800" dirty="0"/>
                    </a:p>
                  </a:txBody>
                  <a:tcPr marL="65326" marR="65326" marT="32663" marB="32663"/>
                </a:tc>
                <a:tc>
                  <a:txBody>
                    <a:bodyPr/>
                    <a:lstStyle/>
                    <a:p>
                      <a:r>
                        <a:rPr lang="en-CA" sz="1800" dirty="0"/>
                        <a:t>INCIDENT </a:t>
                      </a:r>
                      <a:endParaRPr lang="en-US" sz="1800" dirty="0"/>
                    </a:p>
                  </a:txBody>
                  <a:tcPr marL="65326" marR="65326" marT="32663" marB="32663"/>
                </a:tc>
                <a:tc>
                  <a:txBody>
                    <a:bodyPr/>
                    <a:lstStyle/>
                    <a:p>
                      <a:r>
                        <a:rPr lang="en-CA" sz="1800" dirty="0"/>
                        <a:t>LIKELY CAUSE</a:t>
                      </a:r>
                      <a:endParaRPr lang="en-US" sz="1800" dirty="0"/>
                    </a:p>
                  </a:txBody>
                  <a:tcPr marL="65326" marR="65326" marT="32663" marB="32663"/>
                </a:tc>
                <a:extLst>
                  <a:ext uri="{0D108BD9-81ED-4DB2-BD59-A6C34878D82A}">
                    <a16:rowId xmlns:a16="http://schemas.microsoft.com/office/drawing/2014/main" val="2034113548"/>
                  </a:ext>
                </a:extLst>
              </a:tr>
              <a:tr h="1319075">
                <a:tc>
                  <a:txBody>
                    <a:bodyPr/>
                    <a:lstStyle/>
                    <a:p>
                      <a:r>
                        <a:rPr lang="en-US" sz="1400" dirty="0"/>
                        <a:t>1984</a:t>
                      </a:r>
                    </a:p>
                  </a:txBody>
                  <a:tcPr marL="65326" marR="65326" marT="32663" marB="32663"/>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t>A detonation occurred on a spinning machine at the Detonating Fuse plant. The incident occurred immediately after the introduction of the PETN powder. New dies had been installed on machine. Dies did not meet the specification and were too small.</a:t>
                      </a:r>
                    </a:p>
                    <a:p>
                      <a:pPr marL="285750" indent="-285750">
                        <a:buFont typeface="Arial" panose="020B0604020202020204" pitchFamily="34" charset="0"/>
                        <a:buChar char="•"/>
                      </a:pPr>
                      <a:endParaRPr lang="en-ZA" sz="1800" dirty="0"/>
                    </a:p>
                  </a:txBody>
                  <a:tcPr marL="65326" marR="65326" marT="32663" marB="32663"/>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a:solidFill>
                            <a:srgbClr val="FF0000"/>
                          </a:solidFill>
                        </a:rPr>
                        <a:t>MOST LIKELY CAUSE WAS EXCESSIVE FRICTION EXACERBATED BY THE CRUSHING OF THE PETN CRYSTALS IN THE FUSE CORE IN OR ABOVE THE SPINNING PLATE DIE. </a:t>
                      </a:r>
                      <a:endParaRPr lang="en-US" sz="1600" b="1" dirty="0">
                        <a:solidFill>
                          <a:srgbClr val="FF0000"/>
                        </a:solidFill>
                      </a:endParaRPr>
                    </a:p>
                    <a:p>
                      <a:pPr marL="0" indent="0">
                        <a:buFont typeface="Arial" panose="020B0604020202020204" pitchFamily="34" charset="0"/>
                        <a:buNone/>
                      </a:pPr>
                      <a:endParaRPr lang="en-ZA" sz="1600" b="1" dirty="0">
                        <a:solidFill>
                          <a:srgbClr val="FF0000"/>
                        </a:solidFill>
                      </a:endParaRPr>
                    </a:p>
                  </a:txBody>
                  <a:tcPr marL="65326" marR="65326" marT="32663" marB="32663"/>
                </a:tc>
                <a:extLst>
                  <a:ext uri="{0D108BD9-81ED-4DB2-BD59-A6C34878D82A}">
                    <a16:rowId xmlns:a16="http://schemas.microsoft.com/office/drawing/2014/main" val="3850724813"/>
                  </a:ext>
                </a:extLst>
              </a:tr>
              <a:tr h="1067254">
                <a:tc>
                  <a:txBody>
                    <a:bodyPr/>
                    <a:lstStyle/>
                    <a:p>
                      <a:r>
                        <a:rPr lang="en-US" sz="1400" dirty="0"/>
                        <a:t>2010</a:t>
                      </a:r>
                    </a:p>
                  </a:txBody>
                  <a:tcPr marL="65326" marR="65326" marT="32663" marB="32663"/>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t>During the spinning stage of manufacturing detonating cord, the operator had to enter the spinning cubicle to attend to a stopped the machine. While working on the machine an explosion occurred. The operator was killed and there was extensive damage to both the machine and the building. Feed funnels were changed to soft conductive materials.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p>
                  </a:txBody>
                  <a:tcPr marL="65326" marR="65326" marT="32663" marB="32663"/>
                </a:tc>
                <a:tc>
                  <a:txBody>
                    <a:bodyPr/>
                    <a:lstStyle/>
                    <a:p>
                      <a:pPr marL="0" indent="0" algn="l">
                        <a:buNone/>
                      </a:pPr>
                      <a:r>
                        <a:rPr lang="en-ZA" sz="1600" b="1" dirty="0">
                          <a:solidFill>
                            <a:srgbClr val="FF0000"/>
                          </a:solidFill>
                        </a:rPr>
                        <a:t>THE CAUSE WAS NOT IDENTIFIED BUT WAS SUSPECTED TO BE IMPACT FROM DROPPED METAL PETN FEED FUNNEL </a:t>
                      </a:r>
                    </a:p>
                    <a:p>
                      <a:endParaRPr lang="en-ZA" sz="1600" dirty="0">
                        <a:solidFill>
                          <a:srgbClr val="FF0000"/>
                        </a:solidFill>
                      </a:endParaRPr>
                    </a:p>
                    <a:p>
                      <a:endParaRPr lang="en-ZA" sz="16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txBody>
                  <a:tcPr marL="65326" marR="65326" marT="32663" marB="32663"/>
                </a:tc>
                <a:extLst>
                  <a:ext uri="{0D108BD9-81ED-4DB2-BD59-A6C34878D82A}">
                    <a16:rowId xmlns:a16="http://schemas.microsoft.com/office/drawing/2014/main" val="3119404797"/>
                  </a:ext>
                </a:extLst>
              </a:tr>
            </a:tbl>
          </a:graphicData>
        </a:graphic>
      </p:graphicFrame>
      <p:pic>
        <p:nvPicPr>
          <p:cNvPr id="6" name="Picture 155">
            <a:extLst>
              <a:ext uri="{FF2B5EF4-FFF2-40B4-BE49-F238E27FC236}">
                <a16:creationId xmlns:a16="http://schemas.microsoft.com/office/drawing/2014/main" id="{F59FA3EB-231A-4631-9963-5C77531CCC7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201291" y="-1"/>
            <a:ext cx="970979"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485" y="540825"/>
            <a:ext cx="10515600" cy="1506676"/>
          </a:xfrm>
        </p:spPr>
        <p:txBody>
          <a:bodyPr>
            <a:normAutofit/>
          </a:bodyPr>
          <a:lstStyle/>
          <a:p>
            <a:pPr algn="ctr"/>
            <a:r>
              <a:rPr lang="en-ZA" b="1" dirty="0">
                <a:latin typeface="+mn-lt"/>
              </a:rPr>
              <a:t>DETONATING </a:t>
            </a:r>
            <a:r>
              <a:rPr lang="en-ZA" b="1" dirty="0">
                <a:solidFill>
                  <a:srgbClr val="92D050"/>
                </a:solidFill>
                <a:latin typeface="+mn-lt"/>
              </a:rPr>
              <a:t>CORD SPINNING </a:t>
            </a:r>
            <a:r>
              <a:rPr lang="en-ZA" b="1" dirty="0">
                <a:latin typeface="+mn-lt"/>
              </a:rPr>
              <a:t>CONT.</a:t>
            </a:r>
            <a:endParaRPr lang="en-ZA" dirty="0">
              <a:latin typeface="+mn-lt"/>
            </a:endParaRPr>
          </a:p>
        </p:txBody>
      </p:sp>
      <p:sp>
        <p:nvSpPr>
          <p:cNvPr id="4" name="Slide Number Placeholder 3"/>
          <p:cNvSpPr>
            <a:spLocks noGrp="1"/>
          </p:cNvSpPr>
          <p:nvPr>
            <p:ph type="sldNum" sz="quarter" idx="12"/>
          </p:nvPr>
        </p:nvSpPr>
        <p:spPr/>
        <p:txBody>
          <a:bodyPr/>
          <a:lstStyle/>
          <a:p>
            <a:fld id="{78F4AE8E-B4A2-4076-A9BB-4E34E800404F}" type="slidenum">
              <a:rPr lang="en-ZA" smtClean="0"/>
              <a:pPr/>
              <a:t>28</a:t>
            </a:fld>
            <a:endParaRPr lang="en-ZA" dirty="0"/>
          </a:p>
        </p:txBody>
      </p:sp>
      <p:graphicFrame>
        <p:nvGraphicFramePr>
          <p:cNvPr id="5" name="Table 2">
            <a:extLst>
              <a:ext uri="{FF2B5EF4-FFF2-40B4-BE49-F238E27FC236}">
                <a16:creationId xmlns:a16="http://schemas.microsoft.com/office/drawing/2014/main" id="{FC2B462A-41E4-4854-A1A7-DD22E441C535}"/>
              </a:ext>
            </a:extLst>
          </p:cNvPr>
          <p:cNvGraphicFramePr>
            <a:graphicFrameLocks noGrp="1"/>
          </p:cNvGraphicFramePr>
          <p:nvPr>
            <p:extLst>
              <p:ext uri="{D42A27DB-BD31-4B8C-83A1-F6EECF244321}">
                <p14:modId xmlns:p14="http://schemas.microsoft.com/office/powerpoint/2010/main" val="4004972053"/>
              </p:ext>
            </p:extLst>
          </p:nvPr>
        </p:nvGraphicFramePr>
        <p:xfrm>
          <a:off x="616689" y="1839556"/>
          <a:ext cx="10579396" cy="4371738"/>
        </p:xfrm>
        <a:graphic>
          <a:graphicData uri="http://schemas.openxmlformats.org/drawingml/2006/table">
            <a:tbl>
              <a:tblPr firstRow="1" bandRow="1">
                <a:tableStyleId>{69012ECD-51FC-41F1-AA8D-1B2483CD663E}</a:tableStyleId>
              </a:tblPr>
              <a:tblGrid>
                <a:gridCol w="795070">
                  <a:extLst>
                    <a:ext uri="{9D8B030D-6E8A-4147-A177-3AD203B41FA5}">
                      <a16:colId xmlns:a16="http://schemas.microsoft.com/office/drawing/2014/main" val="2960217817"/>
                    </a:ext>
                  </a:extLst>
                </a:gridCol>
                <a:gridCol w="7011848">
                  <a:extLst>
                    <a:ext uri="{9D8B030D-6E8A-4147-A177-3AD203B41FA5}">
                      <a16:colId xmlns:a16="http://schemas.microsoft.com/office/drawing/2014/main" val="2346298885"/>
                    </a:ext>
                  </a:extLst>
                </a:gridCol>
                <a:gridCol w="2772478">
                  <a:extLst>
                    <a:ext uri="{9D8B030D-6E8A-4147-A177-3AD203B41FA5}">
                      <a16:colId xmlns:a16="http://schemas.microsoft.com/office/drawing/2014/main" val="1007998881"/>
                    </a:ext>
                  </a:extLst>
                </a:gridCol>
              </a:tblGrid>
              <a:tr h="311790">
                <a:tc>
                  <a:txBody>
                    <a:bodyPr/>
                    <a:lstStyle/>
                    <a:p>
                      <a:r>
                        <a:rPr lang="en-CA" sz="1800" dirty="0"/>
                        <a:t>DATE</a:t>
                      </a:r>
                      <a:endParaRPr lang="en-US" sz="1800" dirty="0"/>
                    </a:p>
                  </a:txBody>
                  <a:tcPr marL="65326" marR="65326" marT="32663" marB="32663"/>
                </a:tc>
                <a:tc>
                  <a:txBody>
                    <a:bodyPr/>
                    <a:lstStyle/>
                    <a:p>
                      <a:r>
                        <a:rPr lang="en-CA" sz="1800" dirty="0"/>
                        <a:t>INCIDENT </a:t>
                      </a:r>
                      <a:endParaRPr lang="en-US" sz="1800" dirty="0"/>
                    </a:p>
                  </a:txBody>
                  <a:tcPr marL="65326" marR="65326" marT="32663" marB="32663"/>
                </a:tc>
                <a:tc>
                  <a:txBody>
                    <a:bodyPr/>
                    <a:lstStyle/>
                    <a:p>
                      <a:r>
                        <a:rPr lang="en-CA" sz="1800" dirty="0"/>
                        <a:t>LIKELY CAUSE</a:t>
                      </a:r>
                      <a:endParaRPr lang="en-US" sz="1800" dirty="0"/>
                    </a:p>
                  </a:txBody>
                  <a:tcPr marL="65326" marR="65326" marT="32663" marB="32663"/>
                </a:tc>
                <a:extLst>
                  <a:ext uri="{0D108BD9-81ED-4DB2-BD59-A6C34878D82A}">
                    <a16:rowId xmlns:a16="http://schemas.microsoft.com/office/drawing/2014/main" val="2034113548"/>
                  </a:ext>
                </a:extLst>
              </a:tr>
              <a:tr h="1319075">
                <a:tc>
                  <a:txBody>
                    <a:bodyPr/>
                    <a:lstStyle/>
                    <a:p>
                      <a:r>
                        <a:rPr lang="en-US" sz="1400" dirty="0"/>
                        <a:t>1983</a:t>
                      </a:r>
                    </a:p>
                  </a:txBody>
                  <a:tcPr marL="65326" marR="65326" marT="32663" marB="32663"/>
                </a:tc>
                <a:tc>
                  <a:txBody>
                    <a:bodyPr/>
                    <a:lstStyle/>
                    <a:p>
                      <a:pPr marL="285750" indent="-285750">
                        <a:buFont typeface="Arial" panose="020B0604020202020204" pitchFamily="34" charset="0"/>
                        <a:buChar char="•"/>
                      </a:pPr>
                      <a:r>
                        <a:rPr lang="en-ZA" sz="1800" dirty="0"/>
                        <a:t>In South Africa </a:t>
                      </a:r>
                      <a:r>
                        <a:rPr lang="en-ZA" sz="1800" cap="all" dirty="0"/>
                        <a:t>02/04/1983. </a:t>
                      </a:r>
                      <a:r>
                        <a:rPr lang="en-ZA" sz="1800" dirty="0"/>
                        <a:t>An explosion occurred  in the spinning house of a detonating fuse plant killed 1 person. The machine on which the explosion occurred contained 15kg of explosive. The detonation did not propagate to other machines and timber from the roof thrown up to 120m</a:t>
                      </a:r>
                    </a:p>
                  </a:txBody>
                  <a:tcPr marL="65326" marR="65326" marT="32663" marB="32663"/>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a:solidFill>
                            <a:srgbClr val="FF0000"/>
                          </a:solidFill>
                        </a:rPr>
                        <a:t>POSSIBLE CAUSE WAS FRICTION </a:t>
                      </a:r>
                    </a:p>
                    <a:p>
                      <a:pPr marL="0" indent="0">
                        <a:buFont typeface="Arial" panose="020B0604020202020204" pitchFamily="34" charset="0"/>
                        <a:buNone/>
                      </a:pPr>
                      <a:r>
                        <a:rPr lang="en-ZA" sz="1600" b="1" dirty="0">
                          <a:solidFill>
                            <a:srgbClr val="FF0000"/>
                          </a:solidFill>
                        </a:rPr>
                        <a:t>(IT WAS SUSPECTED THAT THE DIES WERE OUT OF SPECIFICATION BUT THESE WERE NOT FOUND)</a:t>
                      </a:r>
                      <a:r>
                        <a:rPr lang="en-ZA" sz="1600" dirty="0"/>
                        <a:t/>
                      </a:r>
                      <a:br>
                        <a:rPr lang="en-ZA" sz="1600" dirty="0"/>
                      </a:br>
                      <a:endParaRPr lang="en-ZA" sz="1600" b="1" dirty="0">
                        <a:solidFill>
                          <a:srgbClr val="FF0000"/>
                        </a:solidFill>
                      </a:endParaRPr>
                    </a:p>
                  </a:txBody>
                  <a:tcPr marL="65326" marR="65326" marT="32663" marB="32663"/>
                </a:tc>
                <a:extLst>
                  <a:ext uri="{0D108BD9-81ED-4DB2-BD59-A6C34878D82A}">
                    <a16:rowId xmlns:a16="http://schemas.microsoft.com/office/drawing/2014/main" val="3850724813"/>
                  </a:ext>
                </a:extLst>
              </a:tr>
              <a:tr h="1067254">
                <a:tc>
                  <a:txBody>
                    <a:bodyPr/>
                    <a:lstStyle/>
                    <a:p>
                      <a:r>
                        <a:rPr lang="en-US" sz="1400" dirty="0"/>
                        <a:t>1998</a:t>
                      </a:r>
                    </a:p>
                  </a:txBody>
                  <a:tcPr marL="65326" marR="65326" marT="32663" marB="32663"/>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t>In Germany, an explosion occurred in the spinning house due to unknown cause. The amount of dried PETN which detonated is estimated to be about 400 - 500 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t>The detonation caused the SYMPATHETIC ignition of the blackpowder, semi safety fuses and igniter cords in the nearby safety fuse compartment</a:t>
                      </a:r>
                      <a:br>
                        <a:rPr lang="en-ZA" sz="1800" dirty="0"/>
                      </a:br>
                      <a:endParaRPr lang="en-ZA" sz="18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p>
                  </a:txBody>
                  <a:tcPr marL="65326" marR="65326" marT="32663" marB="32663"/>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dirty="0">
                          <a:solidFill>
                            <a:srgbClr val="FF0000"/>
                          </a:solidFill>
                        </a:rPr>
                        <a:t>POSSIBLE CAUSE NOT DETERMINED OR STATED BUT INDICATIONS OF POOR EXPLOSIVES PRACTICE</a:t>
                      </a:r>
                      <a:endParaRPr lang="en-ZA"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txBody>
                  <a:tcPr marL="65326" marR="65326" marT="32663" marB="32663"/>
                </a:tc>
                <a:extLst>
                  <a:ext uri="{0D108BD9-81ED-4DB2-BD59-A6C34878D82A}">
                    <a16:rowId xmlns:a16="http://schemas.microsoft.com/office/drawing/2014/main" val="3119404797"/>
                  </a:ext>
                </a:extLst>
              </a:tr>
            </a:tbl>
          </a:graphicData>
        </a:graphic>
      </p:graphicFrame>
      <p:pic>
        <p:nvPicPr>
          <p:cNvPr id="6" name="Picture 155">
            <a:extLst>
              <a:ext uri="{FF2B5EF4-FFF2-40B4-BE49-F238E27FC236}">
                <a16:creationId xmlns:a16="http://schemas.microsoft.com/office/drawing/2014/main" id="{BA144792-A23F-4C6C-B9AD-B783A1D554F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201291" y="-1"/>
            <a:ext cx="970979" cy="62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4818888" cy="1481328"/>
          </a:xfrm>
        </p:spPr>
        <p:txBody>
          <a:bodyPr anchor="b">
            <a:normAutofit/>
          </a:bodyPr>
          <a:lstStyle/>
          <a:p>
            <a:r>
              <a:rPr lang="en-ZA" sz="3400" b="1">
                <a:latin typeface="+mn-lt"/>
              </a:rPr>
              <a:t>EXPLOSION-DETONATING CORD INDIA</a:t>
            </a:r>
            <a:endParaRPr lang="en-ZA" sz="3400">
              <a:latin typeface="+mn-lt"/>
            </a:endParaRPr>
          </a:p>
        </p:txBody>
      </p:sp>
      <p:sp>
        <p:nvSpPr>
          <p:cNvPr id="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660904"/>
            <a:ext cx="4818888" cy="3547872"/>
          </a:xfrm>
        </p:spPr>
        <p:txBody>
          <a:bodyPr anchor="t">
            <a:normAutofit/>
          </a:bodyPr>
          <a:lstStyle/>
          <a:p>
            <a:pPr marL="265113" indent="-265113"/>
            <a:r>
              <a:rPr lang="en-ZA" sz="1400" dirty="0"/>
              <a:t>At 02h00 on the 01-08-2014  at the </a:t>
            </a:r>
            <a:r>
              <a:rPr lang="en-ZA" sz="1400" dirty="0" err="1"/>
              <a:t>Navbharat</a:t>
            </a:r>
            <a:r>
              <a:rPr lang="en-ZA" sz="1400" dirty="0"/>
              <a:t> Fuse Company Ltd., </a:t>
            </a:r>
            <a:r>
              <a:rPr lang="en-ZA" sz="1400" b="1" dirty="0"/>
              <a:t>f</a:t>
            </a:r>
            <a:r>
              <a:rPr lang="en-ZA" sz="1400" b="1" u="sng" dirty="0"/>
              <a:t>ive workers were killed</a:t>
            </a:r>
            <a:r>
              <a:rPr lang="en-ZA" sz="1400" u="sng" dirty="0"/>
              <a:t> </a:t>
            </a:r>
            <a:r>
              <a:rPr lang="en-ZA" sz="1400" dirty="0"/>
              <a:t>in a major explosion which occurred in the detonating cords  manufacturing unit. This was part of a 200-acre factory. Two other persons, including the factory supervisor, were also on duty but were not on site at the time.</a:t>
            </a:r>
          </a:p>
          <a:p>
            <a:r>
              <a:rPr lang="en-ZA" sz="1400" u="sng" dirty="0"/>
              <a:t>A unit with 142kg of  PETN stored in it, was destroyed. </a:t>
            </a:r>
            <a:r>
              <a:rPr lang="en-ZA" sz="1400" dirty="0"/>
              <a:t>According to eyewitnesses, the explosion was </a:t>
            </a:r>
            <a:r>
              <a:rPr lang="en-ZA" sz="1400" u="sng" dirty="0"/>
              <a:t>followed by a fire which gutted everything.</a:t>
            </a:r>
          </a:p>
          <a:p>
            <a:r>
              <a:rPr lang="en-ZA" sz="1400" dirty="0"/>
              <a:t>The other units and buildings on the premises, including the store where stocks of explosives were kept, were not affected. According to </a:t>
            </a:r>
            <a:r>
              <a:rPr lang="en-ZA" sz="1400" b="1" dirty="0"/>
              <a:t>RC Srivastava, Director of the State Forensic Laboratory</a:t>
            </a:r>
            <a:r>
              <a:rPr lang="en-ZA" sz="1400" dirty="0"/>
              <a:t>, an inspection by his team, revealed that the explosion affected about 200 ft² area and the entire building around it collapsed and the explosion left a 12ft x12 ft crater, which was 3ft deep.</a:t>
            </a:r>
          </a:p>
          <a:p>
            <a:endParaRPr lang="en-ZA" sz="1400" dirty="0"/>
          </a:p>
          <a:p>
            <a:endParaRPr lang="en-ZA" sz="1400" dirty="0"/>
          </a:p>
          <a:p>
            <a:endParaRPr lang="en-ZA" sz="1400" dirty="0"/>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6145457" y="640080"/>
            <a:ext cx="5366149" cy="5577840"/>
          </a:xfrm>
          <a:prstGeom prst="rect">
            <a:avLst/>
          </a:prstGeom>
          <a:noFill/>
        </p:spPr>
      </p:pic>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pPr>
            <a:fld id="{78F4AE8E-B4A2-4076-A9BB-4E34E800404F}" type="slidenum">
              <a:rPr lang="en-ZA" smtClean="0"/>
              <a:pPr>
                <a:spcAft>
                  <a:spcPts val="600"/>
                </a:spcAft>
              </a:pPr>
              <a:t>29</a:t>
            </a:fld>
            <a:endParaRPr lang="en-Z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2D46E1-1DA6-4B71-B9A3-C026CDDDA8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872"/>
          <a:stretch/>
        </p:blipFill>
        <p:spPr>
          <a:xfrm>
            <a:off x="1921565" y="1207604"/>
            <a:ext cx="6745358" cy="38273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0F66E7E-0751-42A9-8869-BE13FD1075BF}"/>
              </a:ext>
            </a:extLst>
          </p:cNvPr>
          <p:cNvSpPr txBox="1"/>
          <p:nvPr/>
        </p:nvSpPr>
        <p:spPr>
          <a:xfrm>
            <a:off x="1921565" y="5265158"/>
            <a:ext cx="9646658" cy="1295868"/>
          </a:xfrm>
          <a:prstGeom prst="rect">
            <a:avLst/>
          </a:prstGeom>
          <a:noFill/>
        </p:spPr>
        <p:txBody>
          <a:bodyPr wrap="square" rtlCol="0">
            <a:spAutoFit/>
          </a:bodyPr>
          <a:lstStyle/>
          <a:p>
            <a:pPr marL="342900" indent="-342900">
              <a:lnSpc>
                <a:spcPct val="150000"/>
              </a:lnSpc>
              <a:buFont typeface="+mj-lt"/>
              <a:buAutoNum type="arabicPeriod"/>
            </a:pPr>
            <a:r>
              <a:rPr lang="en-US" dirty="0"/>
              <a:t>Access </a:t>
            </a:r>
            <a:r>
              <a:rPr lang="en-US" dirty="0">
                <a:hlinkClick r:id="rId3"/>
              </a:rPr>
              <a:t>www.safex-international.org</a:t>
            </a:r>
            <a:endParaRPr lang="en-US" dirty="0"/>
          </a:p>
          <a:p>
            <a:pPr marL="342900" indent="-342900">
              <a:lnSpc>
                <a:spcPct val="150000"/>
              </a:lnSpc>
              <a:buFont typeface="+mj-lt"/>
              <a:buAutoNum type="arabicPeriod"/>
            </a:pPr>
            <a:r>
              <a:rPr lang="en-US" dirty="0"/>
              <a:t>Click on “connection” and type your login credentials</a:t>
            </a:r>
          </a:p>
          <a:p>
            <a:pPr marL="857250" lvl="1" indent="-400050">
              <a:lnSpc>
                <a:spcPct val="150000"/>
              </a:lnSpc>
              <a:buFont typeface="+mj-lt"/>
              <a:buAutoNum type="romanLcPeriod"/>
            </a:pPr>
            <a:r>
              <a:rPr lang="en-US" dirty="0"/>
              <a:t>If you don’t have credentials, ask for it by emailing </a:t>
            </a:r>
            <a:r>
              <a:rPr lang="en-US" dirty="0">
                <a:hlinkClick r:id="rId4"/>
              </a:rPr>
              <a:t>secretariat@safex-international.org</a:t>
            </a:r>
            <a:endParaRPr lang="en-US" dirty="0"/>
          </a:p>
        </p:txBody>
      </p:sp>
      <p:sp>
        <p:nvSpPr>
          <p:cNvPr id="4" name="Title 3">
            <a:extLst>
              <a:ext uri="{FF2B5EF4-FFF2-40B4-BE49-F238E27FC236}">
                <a16:creationId xmlns:a16="http://schemas.microsoft.com/office/drawing/2014/main" id="{A425B610-C123-4A31-8504-32D244316D11}"/>
              </a:ext>
            </a:extLst>
          </p:cNvPr>
          <p:cNvSpPr>
            <a:spLocks noGrp="1"/>
          </p:cNvSpPr>
          <p:nvPr>
            <p:ph type="title"/>
          </p:nvPr>
        </p:nvSpPr>
        <p:spPr>
          <a:xfrm>
            <a:off x="838200" y="296974"/>
            <a:ext cx="10515600" cy="612291"/>
          </a:xfrm>
        </p:spPr>
        <p:txBody>
          <a:bodyPr>
            <a:normAutofit fontScale="90000"/>
          </a:bodyPr>
          <a:lstStyle/>
          <a:p>
            <a:pPr algn="ctr"/>
            <a:r>
              <a:rPr lang="en-US" sz="4400" b="1" dirty="0">
                <a:latin typeface="+mn-lt"/>
              </a:rPr>
              <a:t/>
            </a:r>
            <a:br>
              <a:rPr lang="en-US" sz="4400" b="1" dirty="0">
                <a:latin typeface="+mn-lt"/>
              </a:rPr>
            </a:br>
            <a:r>
              <a:rPr lang="en-US" sz="4900" b="1" dirty="0">
                <a:latin typeface="+mn-lt"/>
              </a:rPr>
              <a:t>HOW TO ACCESS SAFEX INCIDENTS DATABASE</a:t>
            </a:r>
            <a:r>
              <a:rPr lang="en-US" sz="4400" b="1" dirty="0"/>
              <a:t/>
            </a:r>
            <a:br>
              <a:rPr lang="en-US" sz="4400" b="1" dirty="0"/>
            </a:br>
            <a:endParaRPr lang="en-GB" dirty="0"/>
          </a:p>
        </p:txBody>
      </p:sp>
      <p:pic>
        <p:nvPicPr>
          <p:cNvPr id="8" name="Content Placeholder 7">
            <a:extLst>
              <a:ext uri="{FF2B5EF4-FFF2-40B4-BE49-F238E27FC236}">
                <a16:creationId xmlns:a16="http://schemas.microsoft.com/office/drawing/2014/main" id="{5763B293-7AF8-4B55-BF75-AAAD8BBB5F9B}"/>
              </a:ext>
            </a:extLst>
          </p:cNvPr>
          <p:cNvPicPr>
            <a:picLocks noGrp="1" noChangeAspect="1"/>
          </p:cNvPicPr>
          <p:nvPr>
            <p:ph idx="1"/>
          </p:nvPr>
        </p:nvPicPr>
        <p:blipFill>
          <a:blip r:embed="rId5"/>
          <a:stretch>
            <a:fillRect/>
          </a:stretch>
        </p:blipFill>
        <p:spPr>
          <a:xfrm>
            <a:off x="7709353" y="5095875"/>
            <a:ext cx="2272847" cy="1100026"/>
          </a:xfrm>
        </p:spPr>
      </p:pic>
      <p:sp>
        <p:nvSpPr>
          <p:cNvPr id="6" name="Slide Number Placeholder 5">
            <a:extLst>
              <a:ext uri="{FF2B5EF4-FFF2-40B4-BE49-F238E27FC236}">
                <a16:creationId xmlns:a16="http://schemas.microsoft.com/office/drawing/2014/main" id="{40AE18D0-43EA-49D8-9C6B-5CB4BD419042}"/>
              </a:ext>
            </a:extLst>
          </p:cNvPr>
          <p:cNvSpPr>
            <a:spLocks noGrp="1"/>
          </p:cNvSpPr>
          <p:nvPr>
            <p:ph type="sldNum" sz="quarter" idx="12"/>
          </p:nvPr>
        </p:nvSpPr>
        <p:spPr/>
        <p:txBody>
          <a:bodyPr/>
          <a:lstStyle/>
          <a:p>
            <a:fld id="{B14A0349-224E-4087-BBB7-AAD4A078A7D8}" type="slidenum">
              <a:rPr lang="en-GB" smtClean="0"/>
              <a:t>3</a:t>
            </a:fld>
            <a:endParaRPr lang="en-GB" dirty="0"/>
          </a:p>
        </p:txBody>
      </p:sp>
      <p:cxnSp>
        <p:nvCxnSpPr>
          <p:cNvPr id="10" name="Straight Arrow Connector 9">
            <a:extLst>
              <a:ext uri="{FF2B5EF4-FFF2-40B4-BE49-F238E27FC236}">
                <a16:creationId xmlns:a16="http://schemas.microsoft.com/office/drawing/2014/main" id="{BE79A6A4-A1F4-4B34-8D56-90AAC8E2B95B}"/>
              </a:ext>
            </a:extLst>
          </p:cNvPr>
          <p:cNvCxnSpPr>
            <a:cxnSpLocks/>
          </p:cNvCxnSpPr>
          <p:nvPr/>
        </p:nvCxnSpPr>
        <p:spPr>
          <a:xfrm flipH="1">
            <a:off x="3944203" y="1965278"/>
            <a:ext cx="4135272" cy="395785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84D7FDB7-23EF-41A5-B8FB-DC41FD4CBE15}"/>
              </a:ext>
            </a:extLst>
          </p:cNvPr>
          <p:cNvCxnSpPr>
            <a:cxnSpLocks/>
          </p:cNvCxnSpPr>
          <p:nvPr/>
        </p:nvCxnSpPr>
        <p:spPr>
          <a:xfrm flipV="1">
            <a:off x="7287904" y="5472752"/>
            <a:ext cx="1250534" cy="51128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57310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47013" cy="1434415"/>
          </a:xfrm>
        </p:spPr>
        <p:txBody>
          <a:bodyPr anchor="b">
            <a:normAutofit/>
          </a:bodyPr>
          <a:lstStyle/>
          <a:p>
            <a:r>
              <a:rPr lang="en-ZA" sz="4600" b="1">
                <a:latin typeface="+mn-lt"/>
              </a:rPr>
              <a:t>EXPLOSION-DETONATING CORD INDIA CONT.</a:t>
            </a:r>
            <a:endParaRPr lang="en-ZA" sz="4600">
              <a:latin typeface="+mn-lt"/>
            </a:endParaRPr>
          </a:p>
        </p:txBody>
      </p:sp>
      <p:sp>
        <p:nvSpPr>
          <p:cNvPr id="19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23230E0C-6573-4614-B758-F7BE61B1D4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05955" y="2071316"/>
            <a:ext cx="6713552" cy="4114800"/>
          </a:xfrm>
        </p:spPr>
        <p:txBody>
          <a:bodyPr anchor="t">
            <a:normAutofit/>
          </a:bodyPr>
          <a:lstStyle/>
          <a:p>
            <a:r>
              <a:rPr lang="en-ZA" sz="1500" b="1" dirty="0"/>
              <a:t>RC Srivastava</a:t>
            </a:r>
            <a:r>
              <a:rPr lang="en-ZA" sz="1500" dirty="0"/>
              <a:t>  also stated that seven bundles of detonating cord each having a length of 1800 -2000 m were inside the premises. 16kg of PETN was contained within each of detonating cord bundle and 30kg of PETN explosive powder was also kept in containers inside the unit. It is estimated that 142kg of PETN was inside the unit.</a:t>
            </a:r>
          </a:p>
          <a:p>
            <a:r>
              <a:rPr lang="en-ZA" sz="1500" dirty="0"/>
              <a:t>A senior official of the Explosive Controller department, said a preliminary </a:t>
            </a:r>
            <a:r>
              <a:rPr lang="en-ZA" sz="1500" u="sng" dirty="0"/>
              <a:t>investigation also indicated that a large amount of PETN was stored on the premises. </a:t>
            </a:r>
            <a:r>
              <a:rPr lang="en-ZA" sz="1500" dirty="0"/>
              <a:t>This was not allowed,. </a:t>
            </a:r>
          </a:p>
          <a:p>
            <a:r>
              <a:rPr lang="en-ZA" sz="1500" dirty="0"/>
              <a:t>He also alleged that the </a:t>
            </a:r>
            <a:r>
              <a:rPr lang="en-ZA" sz="1500" u="sng" dirty="0"/>
              <a:t>factory did not have adequate safety equipment </a:t>
            </a:r>
            <a:r>
              <a:rPr lang="en-ZA" sz="1500" dirty="0"/>
              <a:t>and claimed that </a:t>
            </a:r>
            <a:r>
              <a:rPr lang="en-ZA" sz="1500" u="sng" dirty="0"/>
              <a:t>workers have been demanding proper safety </a:t>
            </a:r>
            <a:r>
              <a:rPr lang="en-ZA" sz="1500" dirty="0"/>
              <a:t>arrangements for many years but the management had paid no heed to it.</a:t>
            </a:r>
          </a:p>
          <a:p>
            <a:r>
              <a:rPr lang="en-ZA" sz="1500" dirty="0"/>
              <a:t>He claimed that the factory had been established in 1985 and most of the </a:t>
            </a:r>
            <a:r>
              <a:rPr lang="en-ZA" sz="1500" u="sng" dirty="0"/>
              <a:t>equipment used there was out-dated and worn out</a:t>
            </a:r>
            <a:r>
              <a:rPr lang="en-ZA" sz="1500" dirty="0"/>
              <a:t>, that no technical employee was present in the factory when the mishap occurred and that  unskilled labourers were handling highly explosive materials. </a:t>
            </a:r>
          </a:p>
          <a:p>
            <a:pPr>
              <a:buNone/>
            </a:pPr>
            <a:r>
              <a:rPr lang="en-ZA" sz="1500" b="1" u="sng" dirty="0">
                <a:hlinkClick r:id="rId4"/>
              </a:rPr>
              <a:t>msiac.nato.int/news/accidents-july-august-2014</a:t>
            </a:r>
            <a:endParaRPr lang="en-ZA" sz="1500" dirty="0"/>
          </a:p>
          <a:p>
            <a:endParaRPr lang="en-ZA" sz="1500" dirty="0"/>
          </a:p>
          <a:p>
            <a:endParaRPr lang="en-ZA" sz="1500" dirty="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78F4AE8E-B4A2-4076-A9BB-4E34E800404F}" type="slidenum">
              <a:rPr lang="en-ZA" smtClean="0"/>
              <a:pPr>
                <a:spcAft>
                  <a:spcPts val="600"/>
                </a:spcAft>
              </a:pPr>
              <a:t>30</a:t>
            </a:fld>
            <a:endParaRPr lang="en-ZA"/>
          </a:p>
        </p:txBody>
      </p:sp>
      <p:sp>
        <p:nvSpPr>
          <p:cNvPr id="5" name="TextBox 4">
            <a:extLst>
              <a:ext uri="{FF2B5EF4-FFF2-40B4-BE49-F238E27FC236}">
                <a16:creationId xmlns:a16="http://schemas.microsoft.com/office/drawing/2014/main" id="{C8773AA9-D80A-4F63-A5DC-3FCCB0BE168D}"/>
              </a:ext>
            </a:extLst>
          </p:cNvPr>
          <p:cNvSpPr txBox="1"/>
          <p:nvPr/>
        </p:nvSpPr>
        <p:spPr>
          <a:xfrm>
            <a:off x="691095" y="6238806"/>
            <a:ext cx="10662705" cy="584775"/>
          </a:xfrm>
          <a:prstGeom prst="rect">
            <a:avLst/>
          </a:prstGeom>
          <a:solidFill>
            <a:srgbClr val="FFC000"/>
          </a:solidFill>
        </p:spPr>
        <p:txBody>
          <a:bodyPr wrap="square" rtlCol="0">
            <a:spAutoFit/>
          </a:bodyPr>
          <a:lstStyle/>
          <a:p>
            <a:pPr algn="ctr">
              <a:spcAft>
                <a:spcPts val="600"/>
              </a:spcAft>
            </a:pPr>
            <a:r>
              <a:rPr lang="en-CA" sz="1600" b="1" dirty="0">
                <a:solidFill>
                  <a:schemeClr val="accent1">
                    <a:lumMod val="75000"/>
                  </a:schemeClr>
                </a:solidFill>
              </a:rPr>
              <a:t>LIKELY CAUSE – POOR SYSTEMS, MANAGMEMENT , OUTDATED EQUIPMENT , UNSKILLED LABOUR OF ASSETS, CAUSE </a:t>
            </a:r>
            <a:r>
              <a:rPr lang="en-ZA" sz="1600" b="1" dirty="0">
                <a:solidFill>
                  <a:schemeClr val="accent1">
                    <a:lumMod val="75000"/>
                  </a:schemeClr>
                </a:solidFill>
              </a:rPr>
              <a:t>WITH POOR PRACTIVES </a:t>
            </a:r>
            <a:endParaRPr lang="en-US" sz="1600" b="1">
              <a:solidFill>
                <a:schemeClr val="accent1">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6054"/>
            <a:ext cx="9144000" cy="3200400"/>
          </a:xfrm>
        </p:spPr>
        <p:txBody>
          <a:bodyPr>
            <a:normAutofit/>
          </a:bodyPr>
          <a:lstStyle/>
          <a:p>
            <a:r>
              <a:rPr lang="en-ZA" sz="4900" b="1" dirty="0">
                <a:latin typeface="+mn-lt"/>
              </a:rPr>
              <a:t>THREE DETONATIONS INVOLVING </a:t>
            </a:r>
            <a:r>
              <a:rPr lang="en-ZA" sz="4900" b="1" dirty="0">
                <a:solidFill>
                  <a:schemeClr val="accent2">
                    <a:lumMod val="75000"/>
                  </a:schemeClr>
                </a:solidFill>
                <a:latin typeface="+mn-lt"/>
              </a:rPr>
              <a:t>BOOSTER MANUFACTURE</a:t>
            </a:r>
            <a:br>
              <a:rPr lang="en-ZA" sz="4900" b="1" dirty="0">
                <a:solidFill>
                  <a:schemeClr val="accent2">
                    <a:lumMod val="75000"/>
                  </a:schemeClr>
                </a:solidFill>
                <a:latin typeface="+mn-lt"/>
              </a:rPr>
            </a:br>
            <a:r>
              <a:rPr lang="en-ZA" sz="4900" b="1" dirty="0">
                <a:latin typeface="+mn-lt"/>
              </a:rPr>
              <a:t> EXPLOSIVES COMPOSITION </a:t>
            </a:r>
            <a:r>
              <a:rPr lang="en-ZA" b="1" dirty="0"/>
              <a:t/>
            </a:r>
            <a:br>
              <a:rPr lang="en-ZA" b="1" dirty="0"/>
            </a:br>
            <a:endParaRPr lang="en-US" dirty="0"/>
          </a:p>
        </p:txBody>
      </p:sp>
      <p:sp>
        <p:nvSpPr>
          <p:cNvPr id="4" name="Content Placeholder 3"/>
          <p:cNvSpPr>
            <a:spLocks noGrp="1"/>
          </p:cNvSpPr>
          <p:nvPr>
            <p:ph type="subTitle" idx="1"/>
          </p:nvPr>
        </p:nvSpPr>
        <p:spPr>
          <a:xfrm>
            <a:off x="1524000" y="3756454"/>
            <a:ext cx="9144000" cy="2038864"/>
          </a:xfrm>
        </p:spPr>
        <p:txBody>
          <a:bodyPr>
            <a:normAutofit fontScale="92500" lnSpcReduction="20000"/>
          </a:bodyPr>
          <a:lstStyle/>
          <a:p>
            <a:pPr algn="ctr">
              <a:buNone/>
            </a:pPr>
            <a:r>
              <a:rPr lang="en-ZA" sz="4000" b="1" dirty="0"/>
              <a:t>PETN AND TNT </a:t>
            </a:r>
          </a:p>
          <a:p>
            <a:pPr algn="ctr">
              <a:buNone/>
            </a:pPr>
            <a:r>
              <a:rPr lang="en-ZA" sz="4000" b="1" dirty="0"/>
              <a:t>OR</a:t>
            </a:r>
          </a:p>
          <a:p>
            <a:pPr algn="ctr">
              <a:buNone/>
            </a:pPr>
            <a:r>
              <a:rPr lang="en-ZA" sz="4000" b="1" dirty="0"/>
              <a:t>PETN AND TNT AND COMPOSITION “B”</a:t>
            </a:r>
            <a:r>
              <a:rPr lang="en-ZA" sz="4400" b="1" dirty="0"/>
              <a:t> </a:t>
            </a:r>
            <a:r>
              <a:rPr lang="en-ZA" sz="4000" b="1" dirty="0"/>
              <a:t>60/40 RDX/TNT </a:t>
            </a:r>
            <a:r>
              <a:rPr lang="en-ZA" sz="4400" b="1" dirty="0"/>
              <a:t> </a:t>
            </a:r>
            <a:endParaRPr lang="en-ZA" sz="4000" b="1" dirty="0"/>
          </a:p>
          <a:p>
            <a:pPr algn="ctr">
              <a:buNone/>
            </a:pPr>
            <a:endParaRPr lang="en-ZA" sz="4000" b="1" dirty="0"/>
          </a:p>
        </p:txBody>
      </p:sp>
      <p:sp>
        <p:nvSpPr>
          <p:cNvPr id="5" name="Slide Number Placeholder 4"/>
          <p:cNvSpPr>
            <a:spLocks noGrp="1"/>
          </p:cNvSpPr>
          <p:nvPr>
            <p:ph type="sldNum" sz="quarter" idx="12"/>
          </p:nvPr>
        </p:nvSpPr>
        <p:spPr/>
        <p:txBody>
          <a:bodyPr/>
          <a:lstStyle/>
          <a:p>
            <a:fld id="{78F4AE8E-B4A2-4076-A9BB-4E34E800404F}" type="slidenum">
              <a:rPr lang="en-ZA" smtClean="0"/>
              <a:pPr/>
              <a:t>31</a:t>
            </a:fld>
            <a:endParaRPr lang="en-Z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ZA" sz="4200" b="1">
                <a:latin typeface="+mn-lt"/>
              </a:rPr>
              <a:t>THE INFAMOUS HAMMER AND SCREWDRIVER INCIDENT</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fontScale="92500" lnSpcReduction="20000"/>
          </a:bodyPr>
          <a:lstStyle/>
          <a:p>
            <a:r>
              <a:rPr lang="en-ZA" sz="1900" dirty="0"/>
              <a:t>On the 21-08-1989 a plant in the USA was manufacturing Pentolite PETN/TNT boosters.</a:t>
            </a:r>
          </a:p>
          <a:p>
            <a:r>
              <a:rPr lang="en-ZA" sz="1900" dirty="0"/>
              <a:t>The workers were mixing TNT and PETN in two kettles. These were heated to ~ 100</a:t>
            </a:r>
            <a:r>
              <a:rPr lang="en-ZA" sz="1900" dirty="0">
                <a:latin typeface="Calibri"/>
                <a:cs typeface="Arial"/>
              </a:rPr>
              <a:t>ᵒ</a:t>
            </a:r>
            <a:r>
              <a:rPr lang="en-ZA" sz="1900" dirty="0"/>
              <a:t>C using steam heated water. </a:t>
            </a:r>
          </a:p>
          <a:p>
            <a:r>
              <a:rPr lang="en-ZA" sz="1900" dirty="0"/>
              <a:t>The flow of the hot water was reduced due to a pump malfunction.</a:t>
            </a:r>
          </a:p>
          <a:p>
            <a:r>
              <a:rPr lang="en-ZA" sz="1900" dirty="0"/>
              <a:t>This caused the TNT-PETN mixture to solidify in a pipe beneath one kettle. </a:t>
            </a:r>
          </a:p>
          <a:p>
            <a:r>
              <a:rPr lang="en-ZA" sz="1900" dirty="0"/>
              <a:t>Employees #1 and #2 tried to remove the blockage by using hot water, with the pipe in place. This was unsuccessful.</a:t>
            </a:r>
          </a:p>
          <a:p>
            <a:r>
              <a:rPr lang="en-ZA" sz="1900" dirty="0"/>
              <a:t>The pipe containing the solid mix was removed and placed on the floor. An employee then tried to unblock the pipe by using a screw driver and a rawhide mallet. </a:t>
            </a:r>
          </a:p>
          <a:p>
            <a:r>
              <a:rPr lang="en-ZA" sz="1900" dirty="0"/>
              <a:t>This caused the shock-sensitive TNT-PETN mixture to explode causing the death of two employees and injuring two others.</a:t>
            </a:r>
          </a:p>
          <a:p>
            <a:endParaRPr lang="en-ZA" sz="1900" dirty="0"/>
          </a:p>
          <a:p>
            <a:endParaRPr lang="en-ZA" sz="1900" dirty="0"/>
          </a:p>
          <a:p>
            <a:pPr marL="0" indent="0" algn="ctr">
              <a:buNone/>
            </a:pPr>
            <a:r>
              <a:rPr lang="en-ZA" sz="3500" b="1" dirty="0">
                <a:solidFill>
                  <a:srgbClr val="FF0000"/>
                </a:solidFill>
              </a:rPr>
              <a:t>CAUSE IMPACT</a:t>
            </a:r>
          </a:p>
          <a:p>
            <a:endParaRPr lang="en-ZA" sz="1900" dirty="0"/>
          </a:p>
          <a:p>
            <a:endParaRPr lang="en-ZA" sz="1900" dirty="0"/>
          </a:p>
          <a:p>
            <a:endParaRPr lang="en-ZA" sz="1900" dirty="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78F4AE8E-B4A2-4076-A9BB-4E34E800404F}" type="slidenum">
              <a:rPr lang="en-ZA" smtClean="0"/>
              <a:pPr>
                <a:spcAft>
                  <a:spcPts val="600"/>
                </a:spcAft>
              </a:pPr>
              <a:t>32</a:t>
            </a:fld>
            <a:endParaRPr lang="en-ZA"/>
          </a:p>
        </p:txBody>
      </p:sp>
      <p:pic>
        <p:nvPicPr>
          <p:cNvPr id="7" name="Picture 156">
            <a:extLst>
              <a:ext uri="{FF2B5EF4-FFF2-40B4-BE49-F238E27FC236}">
                <a16:creationId xmlns:a16="http://schemas.microsoft.com/office/drawing/2014/main" id="{7849C7BD-7719-4B48-B895-84458B1A5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0984" y="20978"/>
            <a:ext cx="961016" cy="65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fontScale="90000"/>
          </a:bodyPr>
          <a:lstStyle/>
          <a:p>
            <a:pPr algn="ctr"/>
            <a:r>
              <a:rPr lang="en-US" sz="1400" b="1" dirty="0"/>
              <a:t/>
            </a:r>
            <a:br>
              <a:rPr lang="en-US" sz="1400" b="1" dirty="0"/>
            </a:br>
            <a:r>
              <a:rPr lang="en-US" sz="1400" b="1" dirty="0"/>
              <a:t/>
            </a:r>
            <a:br>
              <a:rPr lang="en-US" sz="1400" b="1" dirty="0"/>
            </a:br>
            <a:r>
              <a:rPr lang="en-US" sz="1400" b="1" dirty="0"/>
              <a:t/>
            </a:r>
            <a:br>
              <a:rPr lang="en-US" sz="1400" b="1" dirty="0"/>
            </a:br>
            <a:r>
              <a:rPr lang="en-US" sz="1400" b="1" dirty="0"/>
              <a:t/>
            </a:r>
            <a:br>
              <a:rPr lang="en-US" sz="1400" b="1" dirty="0"/>
            </a:br>
            <a:r>
              <a:rPr lang="en-US" sz="1400" b="1" dirty="0"/>
              <a:t/>
            </a:r>
            <a:br>
              <a:rPr lang="en-US" sz="1400" b="1" dirty="0"/>
            </a:br>
            <a:r>
              <a:rPr lang="en-US" sz="1400" b="1" dirty="0"/>
              <a:t/>
            </a:r>
            <a:br>
              <a:rPr lang="en-US" sz="1400" b="1" dirty="0"/>
            </a:br>
            <a:r>
              <a:rPr lang="en-US" sz="3600" b="1" dirty="0">
                <a:latin typeface="+mn-lt"/>
              </a:rPr>
              <a:t>EXPLOSION  AT THE SIERRA CHEMICAL COMPANY USA BOOSTER PLANT</a:t>
            </a:r>
            <a:r>
              <a:rPr lang="en-US" sz="3600" b="1" dirty="0"/>
              <a:t/>
            </a:r>
            <a:br>
              <a:rPr lang="en-US" sz="3600" b="1" dirty="0"/>
            </a:br>
            <a:r>
              <a:rPr lang="en-ZA" sz="3600" b="1" u="sng" dirty="0"/>
              <a:t/>
            </a:r>
            <a:br>
              <a:rPr lang="en-ZA" sz="3600" b="1" u="sng" dirty="0"/>
            </a:br>
            <a:r>
              <a:rPr lang="en-US" sz="1400" dirty="0"/>
              <a:t/>
            </a:r>
            <a:br>
              <a:rPr lang="en-US" sz="1400" dirty="0"/>
            </a:br>
            <a:r>
              <a:rPr lang="en-US" sz="1400" b="1" dirty="0"/>
              <a:t/>
            </a:r>
            <a:br>
              <a:rPr lang="en-US" sz="1400" b="1" dirty="0"/>
            </a:br>
            <a:endParaRPr lang="en-ZA" sz="1400" b="1" dirty="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182563" indent="-182563">
              <a:buNone/>
            </a:pPr>
            <a:r>
              <a:rPr lang="en-ZA" sz="1700" b="1" u="sng"/>
              <a:t>THIS INCIDENT HAS MANY TAKE HOME LESSONS</a:t>
            </a:r>
          </a:p>
          <a:p>
            <a:pPr marL="182563" indent="-182563">
              <a:buNone/>
            </a:pPr>
            <a:r>
              <a:rPr lang="en-ZA" sz="1700" b="1" u="sng"/>
              <a:t>Reference</a:t>
            </a:r>
            <a:endParaRPr lang="en-ZA" sz="1700"/>
          </a:p>
          <a:p>
            <a:pPr marL="182563" indent="-182563">
              <a:buNone/>
            </a:pPr>
            <a:r>
              <a:rPr lang="en-ZA" sz="1700" b="1" u="sng">
                <a:hlinkClick r:id="rId3"/>
              </a:rPr>
              <a:t>https://www.researchgate.net/publication/280085816_Accidents_in_Explosive_Manufacturing</a:t>
            </a:r>
            <a:endParaRPr lang="en-ZA" sz="1700" b="1" u="sng"/>
          </a:p>
          <a:p>
            <a:pPr marL="182563" indent="-182563">
              <a:buNone/>
            </a:pPr>
            <a:r>
              <a:rPr lang="en-US" sz="1700" b="1"/>
              <a:t>THE EXPLOSION/ INCIDENT</a:t>
            </a:r>
          </a:p>
          <a:p>
            <a:pPr marL="182563" indent="-182563"/>
            <a:r>
              <a:rPr lang="en-US" sz="1700"/>
              <a:t>On January 7, 1998, </a:t>
            </a:r>
            <a:r>
              <a:rPr lang="en-ZA" sz="1700"/>
              <a:t>on a facility used for booster manufacturing </a:t>
            </a:r>
            <a:r>
              <a:rPr lang="en-ZA" sz="1700" u="sng"/>
              <a:t>and </a:t>
            </a:r>
            <a:r>
              <a:rPr lang="en-ZA" sz="1700"/>
              <a:t> PETN drying an explosion occurred during a “Melt-Pour” operation involving TNT/ PETN and Composition B (60/40 RDX/TNT .</a:t>
            </a:r>
          </a:p>
          <a:p>
            <a:pPr marL="182563" indent="-182563"/>
            <a:r>
              <a:rPr lang="en-US" sz="1700"/>
              <a:t>Two massive explosions just seconds apart destroyed the explosives manufacturing plant 10 miles east of Reno, Nevada, </a:t>
            </a:r>
            <a:r>
              <a:rPr lang="en-US" sz="1700" u="sng"/>
              <a:t>KILLING 4 WORKERS AND INJURING 6.</a:t>
            </a:r>
          </a:p>
          <a:p>
            <a:pPr marL="182563" indent="-182563"/>
            <a:r>
              <a:rPr lang="en-US" sz="1700"/>
              <a:t> The initial explosion occurred in a room </a:t>
            </a:r>
            <a:r>
              <a:rPr lang="en-US" sz="1700" b="1"/>
              <a:t>(Booster room 2 see next slide RED circle) </a:t>
            </a:r>
            <a:r>
              <a:rPr lang="en-US" sz="1700"/>
              <a:t>where the boosters were manufactured. </a:t>
            </a:r>
          </a:p>
          <a:p>
            <a:pPr marL="268288" indent="-268288"/>
            <a:r>
              <a:rPr lang="en-US" sz="1700"/>
              <a:t>3.5 seconds later, a second and more powerful blast destroyed the adjacent PETN building</a:t>
            </a:r>
            <a:r>
              <a:rPr lang="en-US" sz="1700" b="1"/>
              <a:t> (See next slide BLUE circle)</a:t>
            </a:r>
            <a:r>
              <a:rPr lang="en-US" sz="1700"/>
              <a:t>  used for drying explosives, leaving a 40-by-60-foot (12mX18m) crater 6 feet (1.8m) deep. </a:t>
            </a:r>
          </a:p>
          <a:p>
            <a:pPr marL="268288" indent="-268288"/>
            <a:r>
              <a:rPr lang="en-ZA" sz="1700"/>
              <a:t>The total mass of explosive involved was estimated at 47,000 lbs  (~21329kg)</a:t>
            </a:r>
          </a:p>
          <a:p>
            <a:pPr marL="0" indent="0">
              <a:buNone/>
            </a:pPr>
            <a:endParaRPr lang="en-ZA" sz="170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78F4AE8E-B4A2-4076-A9BB-4E34E800404F}" type="slidenum">
              <a:rPr lang="en-ZA" smtClean="0"/>
              <a:pPr>
                <a:spcAft>
                  <a:spcPts val="600"/>
                </a:spcAft>
              </a:pPr>
              <a:t>33</a:t>
            </a:fld>
            <a:endParaRPr lang="en-Z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cstate="print"/>
          <a:srcRect/>
          <a:stretch>
            <a:fillRect/>
          </a:stretch>
        </p:blipFill>
        <p:spPr bwMode="auto">
          <a:xfrm>
            <a:off x="1571367" y="136525"/>
            <a:ext cx="9049265" cy="6286409"/>
          </a:xfrm>
          <a:prstGeom prst="rect">
            <a:avLst/>
          </a:prstGeom>
          <a:noFill/>
          <a:ln w="9525">
            <a:solidFill>
              <a:srgbClr val="7030A0"/>
            </a:solidFill>
            <a:miter lim="800000"/>
            <a:headEnd/>
            <a:tailEnd/>
          </a:ln>
        </p:spPr>
      </p:pic>
      <p:sp>
        <p:nvSpPr>
          <p:cNvPr id="5" name="Oval 4"/>
          <p:cNvSpPr/>
          <p:nvPr/>
        </p:nvSpPr>
        <p:spPr>
          <a:xfrm>
            <a:off x="5375920" y="836712"/>
            <a:ext cx="1512168" cy="136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Oval 6"/>
          <p:cNvSpPr/>
          <p:nvPr/>
        </p:nvSpPr>
        <p:spPr>
          <a:xfrm>
            <a:off x="2495600" y="4293096"/>
            <a:ext cx="3888432" cy="100811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Slide Number Placeholder 5"/>
          <p:cNvSpPr>
            <a:spLocks noGrp="1"/>
          </p:cNvSpPr>
          <p:nvPr>
            <p:ph type="sldNum" sz="quarter" idx="12"/>
          </p:nvPr>
        </p:nvSpPr>
        <p:spPr/>
        <p:txBody>
          <a:bodyPr/>
          <a:lstStyle/>
          <a:p>
            <a:fld id="{78F4AE8E-B4A2-4076-A9BB-4E34E800404F}" type="slidenum">
              <a:rPr lang="en-ZA" smtClean="0"/>
              <a:pPr/>
              <a:t>34</a:t>
            </a:fld>
            <a:endParaRPr lang="en-Z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ZA" sz="4200" b="1">
                <a:latin typeface="+mn-lt"/>
              </a:rPr>
              <a:t>FINDINGS/NOTES </a:t>
            </a:r>
            <a:r>
              <a:rPr lang="en-US" sz="4200" b="1">
                <a:latin typeface="+mn-lt"/>
              </a:rPr>
              <a:t>INVESTIGATORS BY  THE </a:t>
            </a:r>
            <a:r>
              <a:rPr lang="en-ZA" sz="4200" b="1">
                <a:latin typeface="+mn-lt"/>
              </a:rPr>
              <a:t>U.S. CHEMICAL SAFETY BOARD (</a:t>
            </a:r>
            <a:r>
              <a:rPr lang="en-US" sz="4200" b="1">
                <a:latin typeface="+mn-lt"/>
              </a:rPr>
              <a:t>US</a:t>
            </a:r>
            <a:r>
              <a:rPr lang="en-ZA" sz="4200" b="1">
                <a:latin typeface="+mn-lt"/>
              </a:rPr>
              <a:t>CSB) </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lnSpcReduction="10000"/>
          </a:bodyPr>
          <a:lstStyle/>
          <a:p>
            <a:pPr marL="0" indent="0">
              <a:buNone/>
            </a:pPr>
            <a:r>
              <a:rPr lang="en-US" sz="2000" dirty="0"/>
              <a:t>There was no physical evidence or eyewitnesses to conclusively pinpoint  the cause of the explosion, however the identified the following most credible scenario:  </a:t>
            </a:r>
          </a:p>
          <a:p>
            <a:r>
              <a:rPr lang="en-US" sz="2000" dirty="0"/>
              <a:t>The base  booster mix which had been left overnight in a mixing pot stratified and solidified.</a:t>
            </a:r>
            <a:r>
              <a:rPr lang="en-ZA" sz="2000" dirty="0"/>
              <a:t> It was calculated that about 50 to 100 pounds (45-90kg) of explosive was in the mixing pot. </a:t>
            </a:r>
          </a:p>
          <a:p>
            <a:r>
              <a:rPr lang="en-ZA" sz="2000" dirty="0"/>
              <a:t>The day before the incident only one operator was in the booster. The next morning, the same operator did not inspect the mixing pots before starting up again.</a:t>
            </a:r>
          </a:p>
          <a:p>
            <a:pPr marL="354013" indent="-268288"/>
            <a:r>
              <a:rPr lang="en-US" sz="2000" dirty="0"/>
              <a:t>When the mixer was turned on, the mixer blade </a:t>
            </a:r>
            <a:r>
              <a:rPr lang="en-US" sz="2000" b="1" dirty="0"/>
              <a:t>DETONATED THE EXPLOSIVES. </a:t>
            </a:r>
          </a:p>
          <a:p>
            <a:pPr marL="354013" indent="-268288">
              <a:buNone/>
            </a:pPr>
            <a:r>
              <a:rPr lang="en-US" sz="2000" b="1" dirty="0"/>
              <a:t>THIS WAS PROBABLY DUE TO IMPACT, SHEARING DUE COLD START / FRICTION. </a:t>
            </a:r>
          </a:p>
          <a:p>
            <a:pPr marL="354013" indent="-268288"/>
            <a:r>
              <a:rPr lang="en-US" sz="2000" dirty="0"/>
              <a:t>It was hypothesized that a heavy piece of equipment or burning debris (MISSILES)from the first blast most likely fell through the roof or the skylight of the PETN building, initiating the second explosion just 3.5 seconds later. </a:t>
            </a:r>
            <a:endParaRPr lang="en-ZA" sz="2000" dirty="0"/>
          </a:p>
          <a:p>
            <a:pPr marL="450850" indent="0">
              <a:buNone/>
            </a:pPr>
            <a:r>
              <a:rPr lang="en-US" sz="2000" b="1" dirty="0"/>
              <a:t>DETONATION WAS PROBABLY DUE TO IMPACT AND OR HEAT OR THE SHOCKWAVE FROM THE FIRST DETONATION </a:t>
            </a:r>
          </a:p>
          <a:p>
            <a:pPr marL="450850" indent="0">
              <a:buNone/>
            </a:pPr>
            <a:endParaRPr lang="en-ZA" sz="1900" b="1" dirty="0"/>
          </a:p>
          <a:p>
            <a:pPr marL="354013" indent="-268288">
              <a:buFont typeface="Wingdings" pitchFamily="2" charset="2"/>
              <a:buChar char="Ø"/>
              <a:tabLst>
                <a:tab pos="180975" algn="l"/>
              </a:tabLst>
            </a:pPr>
            <a:endParaRPr lang="en-US" sz="1900" b="1" dirty="0"/>
          </a:p>
          <a:p>
            <a:endParaRPr lang="en-ZA" sz="1900" dirty="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78F4AE8E-B4A2-4076-A9BB-4E34E800404F}" type="slidenum">
              <a:rPr lang="en-ZA" smtClean="0"/>
              <a:pPr>
                <a:spcAft>
                  <a:spcPts val="600"/>
                </a:spcAft>
              </a:pPr>
              <a:t>35</a:t>
            </a:fld>
            <a:endParaRPr lang="en-ZA"/>
          </a:p>
        </p:txBody>
      </p:sp>
      <p:pic>
        <p:nvPicPr>
          <p:cNvPr id="7" name="Picture 156">
            <a:extLst>
              <a:ext uri="{FF2B5EF4-FFF2-40B4-BE49-F238E27FC236}">
                <a16:creationId xmlns:a16="http://schemas.microsoft.com/office/drawing/2014/main" id="{19B3A986-6026-4339-A1E9-DA3B4A4F0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0984" y="20978"/>
            <a:ext cx="961016" cy="65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5E5FA91B-D359-46BA-A316-0E8B1485F414}"/>
              </a:ext>
            </a:extLst>
          </p:cNvPr>
          <p:cNvPicPr>
            <a:picLocks noChangeAspect="1"/>
          </p:cNvPicPr>
          <p:nvPr/>
        </p:nvPicPr>
        <p:blipFill>
          <a:blip r:embed="rId3"/>
          <a:stretch>
            <a:fillRect/>
          </a:stretch>
        </p:blipFill>
        <p:spPr>
          <a:xfrm>
            <a:off x="11328977" y="628113"/>
            <a:ext cx="847029" cy="5331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it-IT" sz="5400" b="1">
                <a:latin typeface="+mn-lt"/>
              </a:rPr>
              <a:t>FINDINGS/NOTES CONT.</a:t>
            </a:r>
            <a:endParaRPr lang="en-ZA" sz="5400">
              <a:latin typeface="+mn-lt"/>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180975" indent="-180975"/>
            <a:r>
              <a:rPr lang="en-ZA" sz="1800" dirty="0"/>
              <a:t>The facility melted, mixed, and poured cast boosters in two separate production areas using large heated stainless steel melting/mixing “kettles”.</a:t>
            </a:r>
          </a:p>
          <a:p>
            <a:r>
              <a:rPr lang="en-ZA" sz="1800" dirty="0"/>
              <a:t>The company was getting some of its “raw materials” from military explosives such as torpedoes; rockets; motor shells and bombs. Sometimes; nuts, bolts and other objects from the above materials would be discovered in explosive mixing pot. </a:t>
            </a:r>
          </a:p>
          <a:p>
            <a:r>
              <a:rPr lang="en-ZA" sz="1800" dirty="0"/>
              <a:t>Management had the misconception (firmly believed), that unless a cap is used, it was nearly impossible to detonate the product. </a:t>
            </a:r>
            <a:r>
              <a:rPr lang="en-ZA" sz="1800" b="1" dirty="0"/>
              <a:t>TECHNICALLY THIS WAS NOT ACCURATE.</a:t>
            </a:r>
            <a:endParaRPr lang="en-ZA" sz="1800" dirty="0"/>
          </a:p>
          <a:p>
            <a:pPr marL="180975" indent="-180975"/>
            <a:r>
              <a:rPr lang="en-ZA" sz="1800" dirty="0"/>
              <a:t>The production room had been in service for less than four months and several substantial changes compared to the old production area had been made. These include “kettles” heated by steam as opposed to hot water and direct drive mechanical agitation instead of hydraulic agitation had been installed.</a:t>
            </a:r>
          </a:p>
          <a:p>
            <a:pPr marL="180975" indent="-180975"/>
            <a:r>
              <a:rPr lang="en-ZA" sz="1800" dirty="0"/>
              <a:t> A metal hammer was being used to break up lumps of explosive</a:t>
            </a:r>
          </a:p>
          <a:p>
            <a:pPr marL="180975" indent="-180975"/>
            <a:r>
              <a:rPr lang="en-ZA" sz="1800" dirty="0"/>
              <a:t>Management had the misconception (firmly believed), that unless a cap is used, it was nearly impossible to detonate the product. </a:t>
            </a:r>
            <a:r>
              <a:rPr lang="en-ZA" sz="1800" b="1" dirty="0"/>
              <a:t>TECHNICALLY THIS WAS NOT ACCURATE.</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1332CCD1-138A-4B35-96E4-2D8FC1A25483}" type="slidenum">
              <a:rPr lang="en-ZA" smtClean="0"/>
              <a:pPr>
                <a:spcAft>
                  <a:spcPts val="600"/>
                </a:spcAft>
              </a:pPr>
              <a:t>36</a:t>
            </a:fld>
            <a:endParaRPr lang="en-Z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ZA" sz="3400" b="1">
                <a:latin typeface="+mn-lt"/>
              </a:rPr>
              <a:t>BOOSTER MANUFACTURING PLANT EXPLOSION </a:t>
            </a:r>
            <a:br>
              <a:rPr lang="en-ZA" sz="3400" b="1">
                <a:latin typeface="+mn-lt"/>
              </a:rPr>
            </a:br>
            <a:r>
              <a:rPr lang="en-ZA" sz="3400" b="1">
                <a:latin typeface="+mn-lt"/>
              </a:rPr>
              <a:t>CONCLUSIONS BY THE INVESTIGATION TEAM</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pPr marL="0" indent="0">
              <a:buNone/>
            </a:pPr>
            <a:r>
              <a:rPr lang="en-ZA" sz="1500" b="1"/>
              <a:t>THE FOLLOWING WERE POSED AS POSSIBLE CAUSES OF THE EXPLOSIONS AND INCLUDED:</a:t>
            </a:r>
          </a:p>
          <a:p>
            <a:pPr marL="177800" indent="-177800">
              <a:tabLst>
                <a:tab pos="3233738" algn="l"/>
              </a:tabLst>
            </a:pPr>
            <a:r>
              <a:rPr lang="en-ZA" sz="1500" b="1"/>
              <a:t>RAW MATERIAL CONTAMINATION. (THE RISK POSSIBLY POSED AS A RESULT OF USING CONTAMINATED EXPLOSIVE MATERIAL WAS NOT ADEQUATELY STUDIED) </a:t>
            </a:r>
          </a:p>
          <a:p>
            <a:pPr marL="0" indent="177800"/>
            <a:r>
              <a:rPr lang="en-US" sz="1500" b="1"/>
              <a:t>IMPACT </a:t>
            </a:r>
          </a:p>
          <a:p>
            <a:pPr marL="0" indent="177800"/>
            <a:r>
              <a:rPr lang="en-US" sz="1500" b="1"/>
              <a:t>   SHEARING/FRICTION DUE A COLD START UP</a:t>
            </a:r>
          </a:p>
          <a:p>
            <a:pPr marL="0" indent="0">
              <a:buNone/>
            </a:pPr>
            <a:r>
              <a:rPr lang="en-ZA" sz="1500" b="1"/>
              <a:t>THE INVESTIGATION ALSO RESULTED IN CITATIONS BEING HANDED DOWN FOR VIOLATIONS OF THE PROCESS SAFETY MANAGEMENT (PSM) SYSTEMS DEALING WITH:</a:t>
            </a:r>
          </a:p>
          <a:p>
            <a:pPr marL="723900" indent="-546100">
              <a:tabLst>
                <a:tab pos="1077913" algn="l"/>
              </a:tabLst>
            </a:pPr>
            <a:r>
              <a:rPr lang="en-ZA" sz="1500" b="1"/>
              <a:t>EMPLOYEE PARTICIPATION, 		</a:t>
            </a:r>
          </a:p>
          <a:p>
            <a:pPr marL="723900" indent="-546100">
              <a:tabLst>
                <a:tab pos="1077913" algn="l"/>
              </a:tabLst>
            </a:pPr>
            <a:r>
              <a:rPr lang="en-ZA" sz="1500" b="1"/>
              <a:t>PROCESS SAFETY INFORMATION (THE LACK OF),  </a:t>
            </a:r>
          </a:p>
          <a:p>
            <a:pPr marL="723900" indent="-546100">
              <a:tabLst>
                <a:tab pos="1077913" algn="l"/>
              </a:tabLst>
            </a:pPr>
            <a:r>
              <a:rPr lang="en-ZA" sz="1500" b="1"/>
              <a:t>PROCESS HAZARD ANALYSIS,		</a:t>
            </a:r>
          </a:p>
          <a:p>
            <a:pPr marL="723900" indent="-546100">
              <a:tabLst>
                <a:tab pos="1077913" algn="l"/>
              </a:tabLst>
            </a:pPr>
            <a:r>
              <a:rPr lang="en-ZA" sz="1500" b="1"/>
              <a:t>OPERATING PROCEDURES, </a:t>
            </a:r>
          </a:p>
          <a:p>
            <a:pPr marL="723900" indent="-546100">
              <a:tabLst>
                <a:tab pos="1077913" algn="l"/>
              </a:tabLst>
            </a:pPr>
            <a:r>
              <a:rPr lang="en-ZA" sz="1500" b="1"/>
              <a:t>TRAINING,</a:t>
            </a:r>
          </a:p>
          <a:p>
            <a:pPr marL="723900" indent="-546100">
              <a:tabLst>
                <a:tab pos="1077913" algn="l"/>
              </a:tabLst>
            </a:pPr>
            <a:r>
              <a:rPr lang="en-ZA" sz="1500" b="1"/>
              <a:t>PRE-START UP SAFETY REVIEWS,</a:t>
            </a:r>
          </a:p>
          <a:p>
            <a:pPr marL="723900" indent="-546100">
              <a:tabLst>
                <a:tab pos="1077913" algn="l"/>
              </a:tabLst>
            </a:pPr>
            <a:r>
              <a:rPr lang="en-ZA" sz="1500" b="1"/>
              <a:t> MECHANICAL INTEGRITY 	</a:t>
            </a:r>
          </a:p>
          <a:p>
            <a:pPr marL="723900" indent="-546100">
              <a:tabLst>
                <a:tab pos="1077913" algn="l"/>
              </a:tabLst>
            </a:pPr>
            <a:r>
              <a:rPr lang="en-ZA" sz="1500" b="1"/>
              <a:t>MANAGEMENT OF CHANGE PROCESS</a:t>
            </a:r>
          </a:p>
          <a:p>
            <a:pPr marL="0" indent="0">
              <a:buNone/>
            </a:pPr>
            <a:endParaRPr lang="en-ZA" sz="150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78F4AE8E-B4A2-4076-A9BB-4E34E800404F}" type="slidenum">
              <a:rPr lang="en-ZA" smtClean="0"/>
              <a:pPr>
                <a:spcAft>
                  <a:spcPts val="600"/>
                </a:spcAft>
              </a:pPr>
              <a:t>37</a:t>
            </a:fld>
            <a:endParaRPr lang="en-ZA"/>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3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b="1">
                <a:solidFill>
                  <a:srgbClr val="FFFFFF"/>
                </a:solidFill>
              </a:rPr>
              <a:t>BOOSTER ROOM BEFORE EXPLOSION</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976251" y="942538"/>
            <a:ext cx="7163222" cy="4808332"/>
          </a:xfrm>
          <a:prstGeom prst="rect">
            <a:avLst/>
          </a:prstGeom>
          <a:noFill/>
          <a:effectLst/>
        </p:spPr>
      </p:pic>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1332CCD1-138A-4B35-96E4-2D8FC1A25483}" type="slidenum">
              <a:rPr lang="en-US">
                <a:solidFill>
                  <a:srgbClr val="FFFFFF"/>
                </a:solidFill>
              </a:rPr>
              <a:pPr defTabSz="457200">
                <a:spcAft>
                  <a:spcPts val="600"/>
                </a:spcAft>
              </a:pPr>
              <a:t>38</a:t>
            </a:fld>
            <a:endParaRPr lang="en-US">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2444" y="1212850"/>
            <a:ext cx="7642769" cy="4706878"/>
          </a:xfrm>
          <a:prstGeom prst="rect">
            <a:avLst/>
          </a:prstGeom>
        </p:spPr>
      </p:pic>
      <p:sp>
        <p:nvSpPr>
          <p:cNvPr id="5" name="TextBox 4"/>
          <p:cNvSpPr txBox="1"/>
          <p:nvPr/>
        </p:nvSpPr>
        <p:spPr>
          <a:xfrm>
            <a:off x="4038600" y="4752975"/>
            <a:ext cx="7186613" cy="885825"/>
          </a:xfrm>
          <a:prstGeom prst="rect">
            <a:avLst/>
          </a:prstGeom>
          <a:solidFill>
            <a:srgbClr val="000000">
              <a:alpha val="50000"/>
            </a:srgbClr>
          </a:solidFill>
          <a:ln>
            <a:noFill/>
          </a:ln>
        </p:spPr>
        <p:txBody>
          <a:bodyPr wrap="square" rtlCol="0" anchor="ctr">
            <a:noAutofit/>
          </a:bodyPr>
          <a:lstStyle/>
          <a:p>
            <a:pPr algn="ctr">
              <a:spcAft>
                <a:spcPts val="600"/>
              </a:spcAft>
              <a:buNone/>
            </a:pPr>
            <a:r>
              <a:rPr lang="en-CA" sz="1300">
                <a:solidFill>
                  <a:srgbClr val="FFFFFF"/>
                </a:solidFill>
              </a:rPr>
              <a:t>Aftermath of the Sierra Chemical explosion.</a:t>
            </a:r>
          </a:p>
          <a:p>
            <a:pPr algn="ctr">
              <a:spcAft>
                <a:spcPts val="600"/>
              </a:spcAft>
              <a:buNone/>
            </a:pPr>
            <a:r>
              <a:rPr lang="en-CA" sz="1300">
                <a:solidFill>
                  <a:srgbClr val="FFFFFF"/>
                </a:solidFill>
              </a:rPr>
              <a:t>12,000 lbs of </a:t>
            </a:r>
            <a:r>
              <a:rPr lang="en-CA" sz="1300" err="1">
                <a:solidFill>
                  <a:srgbClr val="FFFFFF"/>
                </a:solidFill>
              </a:rPr>
              <a:t>Pentolite</a:t>
            </a:r>
            <a:r>
              <a:rPr lang="en-CA" sz="1300">
                <a:solidFill>
                  <a:srgbClr val="FFFFFF"/>
                </a:solidFill>
              </a:rPr>
              <a:t> were in Building 2</a:t>
            </a:r>
          </a:p>
        </p:txBody>
      </p:sp>
      <p:sp>
        <p:nvSpPr>
          <p:cNvPr id="4" name="Slide Number Placeholder 3"/>
          <p:cNvSpPr>
            <a:spLocks noGrp="1"/>
          </p:cNvSpPr>
          <p:nvPr>
            <p:ph type="sldNum" sz="quarter" idx="12"/>
          </p:nvPr>
        </p:nvSpPr>
        <p:spPr>
          <a:xfrm>
            <a:off x="9679020" y="6356350"/>
            <a:ext cx="1674779" cy="365125"/>
          </a:xfrm>
        </p:spPr>
        <p:txBody>
          <a:bodyPr vert="horz" lIns="91440" tIns="45720" rIns="91440" bIns="45720" rtlCol="0" anchor="ctr">
            <a:normAutofit/>
          </a:bodyPr>
          <a:lstStyle/>
          <a:p>
            <a:pPr>
              <a:spcAft>
                <a:spcPts val="600"/>
              </a:spcAft>
            </a:pPr>
            <a:fld id="{13F5C2DD-C188-41E5-86C6-7287B34724C8}" type="slidenum">
              <a:rPr lang="en-US" smtClean="0"/>
              <a:pPr>
                <a:spcAft>
                  <a:spcPts val="600"/>
                </a:spcAft>
              </a:pPr>
              <a:t>39</a:t>
            </a:fld>
            <a:endParaRPr lang="en-US"/>
          </a:p>
        </p:txBody>
      </p:sp>
      <p:sp>
        <p:nvSpPr>
          <p:cNvPr id="6" name="Title 1">
            <a:extLst>
              <a:ext uri="{FF2B5EF4-FFF2-40B4-BE49-F238E27FC236}">
                <a16:creationId xmlns:a16="http://schemas.microsoft.com/office/drawing/2014/main" id="{5277475B-46B6-407A-9BF0-B259F3129C2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b="1" kern="1200">
                <a:solidFill>
                  <a:schemeClr val="bg1"/>
                </a:solidFill>
                <a:latin typeface="+mj-lt"/>
                <a:ea typeface="+mj-ea"/>
                <a:cs typeface="+mj-cs"/>
              </a:rPr>
              <a:t>BOOSTER ROOM AFTER EXPLOSION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322" y="347870"/>
            <a:ext cx="10545417" cy="707886"/>
          </a:xfrm>
          <a:prstGeom prst="rect">
            <a:avLst/>
          </a:prstGeom>
          <a:noFill/>
        </p:spPr>
        <p:txBody>
          <a:bodyPr wrap="square" rtlCol="0">
            <a:spAutoFit/>
          </a:bodyPr>
          <a:lstStyle/>
          <a:p>
            <a:pPr algn="ctr"/>
            <a:r>
              <a:rPr lang="en-US" sz="4000" b="1" dirty="0">
                <a:latin typeface="+mn-lt"/>
              </a:rPr>
              <a:t>HOW TO ACCESS SAFEX INCIDENTS DATABASE</a:t>
            </a:r>
            <a:endParaRPr lang="en-US" sz="4000" b="1" dirty="0"/>
          </a:p>
        </p:txBody>
      </p:sp>
      <p:sp>
        <p:nvSpPr>
          <p:cNvPr id="4" name="TextBox 3"/>
          <p:cNvSpPr txBox="1"/>
          <p:nvPr/>
        </p:nvSpPr>
        <p:spPr>
          <a:xfrm>
            <a:off x="1435744" y="5318322"/>
            <a:ext cx="9476537" cy="646331"/>
          </a:xfrm>
          <a:prstGeom prst="rect">
            <a:avLst/>
          </a:prstGeom>
          <a:noFill/>
        </p:spPr>
        <p:txBody>
          <a:bodyPr wrap="square" rtlCol="0">
            <a:spAutoFit/>
          </a:bodyPr>
          <a:lstStyle/>
          <a:p>
            <a:pPr marL="342900" indent="-342900">
              <a:buFont typeface="+mj-lt"/>
              <a:buAutoNum type="arabicPeriod"/>
            </a:pPr>
            <a:r>
              <a:rPr lang="en-US" dirty="0"/>
              <a:t>Type key words relate to your search on the search bar using semicolon to separate the words.</a:t>
            </a:r>
          </a:p>
          <a:p>
            <a:pPr marL="857250" lvl="1" indent="-400050">
              <a:buFont typeface="+mj-lt"/>
              <a:buAutoNum type="romanLcPeriod"/>
            </a:pPr>
            <a:r>
              <a:rPr lang="en-US" dirty="0"/>
              <a:t>E.g.: PETN; explosion; </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1565" y="1274714"/>
            <a:ext cx="7003121" cy="3831336"/>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a:off x="839416" y="2924944"/>
            <a:ext cx="38884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D9B4831-E99C-42A6-8273-457273C22552}"/>
              </a:ext>
            </a:extLst>
          </p:cNvPr>
          <p:cNvSpPr>
            <a:spLocks noGrp="1"/>
          </p:cNvSpPr>
          <p:nvPr>
            <p:ph type="sldNum" sz="quarter" idx="12"/>
          </p:nvPr>
        </p:nvSpPr>
        <p:spPr/>
        <p:txBody>
          <a:bodyPr/>
          <a:lstStyle/>
          <a:p>
            <a:fld id="{B14A0349-224E-4087-BBB7-AAD4A078A7D8}" type="slidenum">
              <a:rPr lang="en-GB" smtClean="0"/>
              <a:t>4</a:t>
            </a:fld>
            <a:endParaRPr lang="en-GB" dirty="0"/>
          </a:p>
        </p:txBody>
      </p:sp>
    </p:spTree>
    <p:extLst>
      <p:ext uri="{BB962C8B-B14F-4D97-AF65-F5344CB8AC3E}">
        <p14:creationId xmlns:p14="http://schemas.microsoft.com/office/powerpoint/2010/main" val="1647037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E9C6A-73B3-4CF9-91E4-5AB80C906605}"/>
              </a:ext>
            </a:extLst>
          </p:cNvPr>
          <p:cNvSpPr>
            <a:spLocks noGrp="1"/>
          </p:cNvSpPr>
          <p:nvPr>
            <p:ph type="title"/>
          </p:nvPr>
        </p:nvSpPr>
        <p:spPr>
          <a:xfrm>
            <a:off x="841248" y="548640"/>
            <a:ext cx="3600860" cy="5431536"/>
          </a:xfrm>
        </p:spPr>
        <p:txBody>
          <a:bodyPr>
            <a:normAutofit/>
          </a:bodyPr>
          <a:lstStyle/>
          <a:p>
            <a:r>
              <a:rPr lang="en-ZA" sz="5400" b="1">
                <a:latin typeface="+mn-lt"/>
              </a:rPr>
              <a:t>THE REPORT ON THE SIERRA INCIDENT</a:t>
            </a:r>
            <a:endParaRPr lang="en-GB" sz="5400" b="1">
              <a:latin typeface="+mn-lt"/>
            </a:endParaRP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E5D1CE-81A0-40D8-9F70-E016E8A5749F}"/>
              </a:ext>
            </a:extLst>
          </p:cNvPr>
          <p:cNvSpPr>
            <a:spLocks noGrp="1"/>
          </p:cNvSpPr>
          <p:nvPr>
            <p:ph idx="1"/>
          </p:nvPr>
        </p:nvSpPr>
        <p:spPr>
          <a:xfrm>
            <a:off x="5126418" y="552091"/>
            <a:ext cx="6224335" cy="5431536"/>
          </a:xfrm>
        </p:spPr>
        <p:txBody>
          <a:bodyPr anchor="ctr">
            <a:normAutofit/>
          </a:bodyPr>
          <a:lstStyle/>
          <a:p>
            <a:pPr>
              <a:buNone/>
            </a:pPr>
            <a:r>
              <a:rPr lang="en-ZA" sz="2000" u="sng">
                <a:hlinkClick r:id="rId2">
                  <a:extLst>
                    <a:ext uri="{A12FA001-AC4F-418D-AE19-62706E023703}">
                      <ahyp:hlinkClr xmlns:ahyp="http://schemas.microsoft.com/office/drawing/2018/hyperlinkcolor" xmlns="" val="tx"/>
                    </a:ext>
                  </a:extLst>
                </a:hlinkClick>
              </a:rPr>
              <a:t>IN THE INVESTIGATION REPORT REFERENCE: </a:t>
            </a:r>
          </a:p>
          <a:p>
            <a:pPr>
              <a:buNone/>
            </a:pPr>
            <a:r>
              <a:rPr lang="en-ZA" sz="2000" u="sng">
                <a:hlinkClick r:id="rId2">
                  <a:extLst>
                    <a:ext uri="{A12FA001-AC4F-418D-AE19-62706E023703}">
                      <ahyp:hlinkClr xmlns:ahyp="http://schemas.microsoft.com/office/drawing/2018/hyperlinkcolor" xmlns="" val="tx"/>
                    </a:ext>
                  </a:extLst>
                </a:hlinkClick>
              </a:rPr>
              <a:t>https://www.csb.gov/assets/1/20/final_sierra.pdf?13909</a:t>
            </a:r>
            <a:endParaRPr lang="en-ZA" sz="2000" u="sng"/>
          </a:p>
          <a:p>
            <a:pPr>
              <a:buNone/>
            </a:pPr>
            <a:r>
              <a:rPr lang="en-ZA" sz="2000" u="sng">
                <a:hlinkClick r:id="rId2">
                  <a:extLst>
                    <a:ext uri="{A12FA001-AC4F-418D-AE19-62706E023703}">
                      <ahyp:hlinkClr xmlns:ahyp="http://schemas.microsoft.com/office/drawing/2018/hyperlinkcolor" xmlns="" val="tx"/>
                    </a:ext>
                  </a:extLst>
                </a:hlinkClick>
              </a:rPr>
              <a:t> OF THE </a:t>
            </a:r>
          </a:p>
          <a:p>
            <a:pPr>
              <a:buNone/>
            </a:pPr>
            <a:r>
              <a:rPr lang="en-ZA" sz="2000" u="sng"/>
              <a:t>U.S. CHEMICAL SAFETY AND HAZARD INVESTIGATION BOARD</a:t>
            </a:r>
          </a:p>
          <a:p>
            <a:pPr>
              <a:buNone/>
            </a:pPr>
            <a:r>
              <a:rPr lang="en-ZA" sz="2000" b="1"/>
              <a:t>IN APPENDIX G IS GIVEN:</a:t>
            </a:r>
          </a:p>
          <a:p>
            <a:pPr>
              <a:buNone/>
            </a:pPr>
            <a:r>
              <a:rPr lang="en-ZA" sz="2000" b="1"/>
              <a:t> A LIST OF 13 ACCIDENTS INVOLVING MELT/POUR INCIDENTS FROM ELSEWHERE. </a:t>
            </a:r>
            <a:r>
              <a:rPr lang="en-ZA" sz="2000" b="1" i="1"/>
              <a:t>(The source of this data is the U.S. Army and the IME) </a:t>
            </a:r>
            <a:r>
              <a:rPr lang="en-ZA" sz="2000" b="1"/>
              <a:t>AND  WAS FROM FROM 1916 TO 1989. </a:t>
            </a:r>
            <a:endParaRPr lang="en-ZA" sz="2000" b="1" i="1"/>
          </a:p>
          <a:p>
            <a:pPr>
              <a:buNone/>
            </a:pPr>
            <a:r>
              <a:rPr lang="en-ZA" sz="2000" b="1"/>
              <a:t>THESE RESULTED IN 126 FATALITIES, 250 INJURIES</a:t>
            </a:r>
          </a:p>
          <a:p>
            <a:pPr>
              <a:buNone/>
            </a:pPr>
            <a:r>
              <a:rPr lang="en-ZA" sz="2000" b="1"/>
              <a:t> AND </a:t>
            </a:r>
          </a:p>
          <a:p>
            <a:pPr>
              <a:buNone/>
            </a:pPr>
            <a:r>
              <a:rPr lang="en-ZA" sz="2000" b="1"/>
              <a:t>WORTH MANY MILLIONS OF $$$$ OF ASSETS AND INFRASTRUCTURE WAS DESTROYED</a:t>
            </a:r>
            <a:endParaRPr lang="en-ZA" sz="2000"/>
          </a:p>
          <a:p>
            <a:endParaRPr lang="en-GB" sz="2000"/>
          </a:p>
        </p:txBody>
      </p:sp>
      <p:sp>
        <p:nvSpPr>
          <p:cNvPr id="4" name="Slide Number Placeholder 3">
            <a:extLst>
              <a:ext uri="{FF2B5EF4-FFF2-40B4-BE49-F238E27FC236}">
                <a16:creationId xmlns:a16="http://schemas.microsoft.com/office/drawing/2014/main" id="{37A24C24-AE36-4FF4-A584-25D0156DE283}"/>
              </a:ext>
            </a:extLst>
          </p:cNvPr>
          <p:cNvSpPr>
            <a:spLocks noGrp="1"/>
          </p:cNvSpPr>
          <p:nvPr>
            <p:ph type="sldNum" sz="quarter" idx="12"/>
          </p:nvPr>
        </p:nvSpPr>
        <p:spPr>
          <a:xfrm>
            <a:off x="8610600" y="6356350"/>
            <a:ext cx="2743200" cy="365125"/>
          </a:xfrm>
        </p:spPr>
        <p:txBody>
          <a:bodyPr>
            <a:normAutofit/>
          </a:bodyPr>
          <a:lstStyle/>
          <a:p>
            <a:pPr>
              <a:spcAft>
                <a:spcPts val="600"/>
              </a:spcAft>
            </a:pPr>
            <a:fld id="{B14A0349-224E-4087-BBB7-AAD4A078A7D8}" type="slidenum">
              <a:rPr lang="en-GB" smtClean="0"/>
              <a:pPr>
                <a:spcAft>
                  <a:spcPts val="600"/>
                </a:spcAft>
              </a:pPr>
              <a:t>40</a:t>
            </a:fld>
            <a:endParaRPr lang="en-GB"/>
          </a:p>
        </p:txBody>
      </p:sp>
    </p:spTree>
    <p:extLst>
      <p:ext uri="{BB962C8B-B14F-4D97-AF65-F5344CB8AC3E}">
        <p14:creationId xmlns:p14="http://schemas.microsoft.com/office/powerpoint/2010/main" val="3639235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5400" b="1">
                <a:latin typeface="+mn-lt"/>
              </a:rPr>
              <a:t>SAFEX – E-LEARNING MODULE</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pPr marL="0" indent="0">
              <a:buNone/>
            </a:pPr>
            <a:r>
              <a:rPr lang="en-US" sz="2200"/>
              <a:t>AN E-LEARNING MODULE, SPECIFIC TO THE SIERRA INCIDENT, WILL BE COMPILED </a:t>
            </a:r>
          </a:p>
          <a:p>
            <a:pPr marL="0" indent="0">
              <a:buNone/>
            </a:pPr>
            <a:r>
              <a:rPr lang="en-US" sz="2200"/>
              <a:t>AND</a:t>
            </a:r>
          </a:p>
          <a:p>
            <a:pPr marL="0" indent="0">
              <a:buNone/>
            </a:pPr>
            <a:r>
              <a:rPr lang="en-US" sz="2200"/>
              <a:t> ONCE COMPLETED WILL BE AVAILABLE  AT:</a:t>
            </a:r>
          </a:p>
          <a:p>
            <a:pPr marL="0" indent="0">
              <a:buNone/>
            </a:pPr>
            <a:r>
              <a:rPr lang="en-US" sz="2200"/>
              <a:t> </a:t>
            </a:r>
            <a:r>
              <a:rPr lang="en-US" sz="2200">
                <a:hlinkClick r:id="rId2"/>
              </a:rPr>
              <a:t>https://www.safex-international.org/</a:t>
            </a:r>
            <a:endParaRPr lang="en-US" sz="2200"/>
          </a:p>
          <a:p>
            <a:endParaRPr lang="en-US" sz="220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78F4AE8E-B4A2-4076-A9BB-4E34E800404F}" type="slidenum">
              <a:rPr lang="en-ZA" smtClean="0"/>
              <a:pPr>
                <a:spcAft>
                  <a:spcPts val="600"/>
                </a:spcAft>
              </a:pPr>
              <a:t>41</a:t>
            </a:fld>
            <a:endParaRPr lang="en-ZA"/>
          </a:p>
        </p:txBody>
      </p:sp>
    </p:spTree>
    <p:extLst>
      <p:ext uri="{BB962C8B-B14F-4D97-AF65-F5344CB8AC3E}">
        <p14:creationId xmlns:p14="http://schemas.microsoft.com/office/powerpoint/2010/main" val="2774714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44791-6A1F-4C9E-A6BC-9734A03EB1FC}"/>
              </a:ext>
            </a:extLst>
          </p:cNvPr>
          <p:cNvSpPr>
            <a:spLocks noGrp="1"/>
          </p:cNvSpPr>
          <p:nvPr>
            <p:ph type="title"/>
          </p:nvPr>
        </p:nvSpPr>
        <p:spPr/>
        <p:txBody>
          <a:bodyPr/>
          <a:lstStyle/>
          <a:p>
            <a:r>
              <a:rPr lang="en-CA" dirty="0"/>
              <a:t>Booster Manufacture - </a:t>
            </a:r>
            <a:r>
              <a:rPr lang="en-CA" dirty="0">
                <a:solidFill>
                  <a:srgbClr val="FF0000"/>
                </a:solidFill>
              </a:rPr>
              <a:t>DECOMPOSITION</a:t>
            </a:r>
            <a:endParaRPr lang="en-US" dirty="0">
              <a:solidFill>
                <a:srgbClr val="FF0000"/>
              </a:solidFill>
            </a:endParaRPr>
          </a:p>
        </p:txBody>
      </p:sp>
      <p:pic>
        <p:nvPicPr>
          <p:cNvPr id="6" name="Content Placeholder 5">
            <a:extLst>
              <a:ext uri="{FF2B5EF4-FFF2-40B4-BE49-F238E27FC236}">
                <a16:creationId xmlns:a16="http://schemas.microsoft.com/office/drawing/2014/main" id="{8F556230-1819-4D5B-9DEE-4E32B8CCFFA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643527" y="3919053"/>
            <a:ext cx="4155468" cy="2762000"/>
          </a:xfrm>
          <a:prstGeom prst="rect">
            <a:avLst/>
          </a:prstGeom>
        </p:spPr>
      </p:pic>
      <p:sp>
        <p:nvSpPr>
          <p:cNvPr id="5" name="Slide Number Placeholder 4">
            <a:extLst>
              <a:ext uri="{FF2B5EF4-FFF2-40B4-BE49-F238E27FC236}">
                <a16:creationId xmlns:a16="http://schemas.microsoft.com/office/drawing/2014/main" id="{E4872FD0-E817-4785-A3FE-38431A7D1364}"/>
              </a:ext>
            </a:extLst>
          </p:cNvPr>
          <p:cNvSpPr>
            <a:spLocks noGrp="1"/>
          </p:cNvSpPr>
          <p:nvPr>
            <p:ph type="sldNum" sz="quarter" idx="12"/>
          </p:nvPr>
        </p:nvSpPr>
        <p:spPr/>
        <p:txBody>
          <a:bodyPr/>
          <a:lstStyle/>
          <a:p>
            <a:fld id="{B14A0349-224E-4087-BBB7-AAD4A078A7D8}" type="slidenum">
              <a:rPr lang="en-GB" smtClean="0"/>
              <a:t>42</a:t>
            </a:fld>
            <a:endParaRPr lang="en-GB"/>
          </a:p>
        </p:txBody>
      </p:sp>
      <p:graphicFrame>
        <p:nvGraphicFramePr>
          <p:cNvPr id="7" name="Table 2">
            <a:extLst>
              <a:ext uri="{FF2B5EF4-FFF2-40B4-BE49-F238E27FC236}">
                <a16:creationId xmlns:a16="http://schemas.microsoft.com/office/drawing/2014/main" id="{99526529-9816-4BCF-881E-DCF3E51029D9}"/>
              </a:ext>
            </a:extLst>
          </p:cNvPr>
          <p:cNvGraphicFramePr>
            <a:graphicFrameLocks noGrp="1"/>
          </p:cNvGraphicFramePr>
          <p:nvPr>
            <p:extLst>
              <p:ext uri="{D42A27DB-BD31-4B8C-83A1-F6EECF244321}">
                <p14:modId xmlns:p14="http://schemas.microsoft.com/office/powerpoint/2010/main" val="2335090353"/>
              </p:ext>
            </p:extLst>
          </p:nvPr>
        </p:nvGraphicFramePr>
        <p:xfrm>
          <a:off x="302291" y="1515694"/>
          <a:ext cx="11587417" cy="2050892"/>
        </p:xfrm>
        <a:graphic>
          <a:graphicData uri="http://schemas.openxmlformats.org/drawingml/2006/table">
            <a:tbl>
              <a:tblPr firstRow="1" bandRow="1">
                <a:tableStyleId>{69012ECD-51FC-41F1-AA8D-1B2483CD663E}</a:tableStyleId>
              </a:tblPr>
              <a:tblGrid>
                <a:gridCol w="961430">
                  <a:extLst>
                    <a:ext uri="{9D8B030D-6E8A-4147-A177-3AD203B41FA5}">
                      <a16:colId xmlns:a16="http://schemas.microsoft.com/office/drawing/2014/main" val="2960217817"/>
                    </a:ext>
                  </a:extLst>
                </a:gridCol>
                <a:gridCol w="6061753">
                  <a:extLst>
                    <a:ext uri="{9D8B030D-6E8A-4147-A177-3AD203B41FA5}">
                      <a16:colId xmlns:a16="http://schemas.microsoft.com/office/drawing/2014/main" val="2346298885"/>
                    </a:ext>
                  </a:extLst>
                </a:gridCol>
                <a:gridCol w="4564234">
                  <a:extLst>
                    <a:ext uri="{9D8B030D-6E8A-4147-A177-3AD203B41FA5}">
                      <a16:colId xmlns:a16="http://schemas.microsoft.com/office/drawing/2014/main" val="1007998881"/>
                    </a:ext>
                  </a:extLst>
                </a:gridCol>
              </a:tblGrid>
              <a:tr h="311790">
                <a:tc>
                  <a:txBody>
                    <a:bodyPr/>
                    <a:lstStyle/>
                    <a:p>
                      <a:r>
                        <a:rPr lang="en-CA" sz="1800" dirty="0"/>
                        <a:t>DATE</a:t>
                      </a:r>
                      <a:endParaRPr lang="en-US" sz="1800" dirty="0"/>
                    </a:p>
                  </a:txBody>
                  <a:tcPr marL="65326" marR="65326" marT="32663" marB="32663"/>
                </a:tc>
                <a:tc>
                  <a:txBody>
                    <a:bodyPr/>
                    <a:lstStyle/>
                    <a:p>
                      <a:r>
                        <a:rPr lang="en-CA" sz="1800" dirty="0"/>
                        <a:t>INCIDENT (SAFEX INCIDENT REF: IN04-11)</a:t>
                      </a:r>
                      <a:endParaRPr lang="en-US" sz="1800" dirty="0"/>
                    </a:p>
                  </a:txBody>
                  <a:tcPr marL="65326" marR="65326" marT="32663" marB="32663"/>
                </a:tc>
                <a:tc>
                  <a:txBody>
                    <a:bodyPr/>
                    <a:lstStyle/>
                    <a:p>
                      <a:r>
                        <a:rPr lang="en-CA" sz="1800" dirty="0"/>
                        <a:t>LIKELY CAUSE</a:t>
                      </a:r>
                      <a:endParaRPr lang="en-US" sz="1800" dirty="0"/>
                    </a:p>
                  </a:txBody>
                  <a:tcPr marL="65326" marR="65326" marT="32663" marB="32663"/>
                </a:tc>
                <a:extLst>
                  <a:ext uri="{0D108BD9-81ED-4DB2-BD59-A6C34878D82A}">
                    <a16:rowId xmlns:a16="http://schemas.microsoft.com/office/drawing/2014/main" val="2034113548"/>
                  </a:ext>
                </a:extLst>
              </a:tr>
              <a:tr h="1319075">
                <a:tc>
                  <a:txBody>
                    <a:bodyPr/>
                    <a:lstStyle/>
                    <a:p>
                      <a:pPr algn="ctr"/>
                      <a:r>
                        <a:rPr lang="en-CA" sz="2000" kern="1200" dirty="0">
                          <a:solidFill>
                            <a:schemeClr val="tx1"/>
                          </a:solidFill>
                          <a:latin typeface="+mn-lt"/>
                          <a:ea typeface="+mn-ea"/>
                          <a:cs typeface="+mn-cs"/>
                        </a:rPr>
                        <a:t>2011</a:t>
                      </a:r>
                      <a:endParaRPr lang="en-US" sz="2000" kern="1200" dirty="0">
                        <a:solidFill>
                          <a:schemeClr val="tx1"/>
                        </a:solidFill>
                        <a:latin typeface="+mn-lt"/>
                        <a:ea typeface="+mn-ea"/>
                        <a:cs typeface="+mn-cs"/>
                      </a:endParaRPr>
                    </a:p>
                  </a:txBody>
                  <a:tcPr marL="65326" marR="65326" marT="32663" marB="32663"/>
                </a:tc>
                <a:tc>
                  <a:txBody>
                    <a:bodyPr/>
                    <a:lstStyle/>
                    <a:p>
                      <a:r>
                        <a:rPr lang="en-US" sz="1800" b="0" i="0" u="none" strike="noStrike" kern="1200" baseline="0" dirty="0">
                          <a:solidFill>
                            <a:schemeClr val="tx1"/>
                          </a:solidFill>
                          <a:latin typeface="+mn-lt"/>
                          <a:ea typeface="+mn-ea"/>
                          <a:cs typeface="+mn-cs"/>
                        </a:rPr>
                        <a:t>A  tray involved had been pulled out of the cooler when an operator noticed fumes coming out of one of the boosters. The operator followed the prescribed evacuation procedure. </a:t>
                      </a:r>
                      <a:r>
                        <a:rPr lang="en-ZA" sz="1800" kern="1200" dirty="0">
                          <a:solidFill>
                            <a:schemeClr val="tx1"/>
                          </a:solidFill>
                          <a:latin typeface="+mn-lt"/>
                          <a:ea typeface="+mn-ea"/>
                          <a:cs typeface="+mn-cs"/>
                        </a:rPr>
                        <a:t>A fire subsequently broke out in the building. The exact time it took for fire to spread from boosters to consume all materials in room is unknown. </a:t>
                      </a:r>
                      <a:endParaRPr lang="en-ZA" sz="2000" kern="1200" dirty="0">
                        <a:solidFill>
                          <a:schemeClr val="tx1"/>
                        </a:solidFill>
                        <a:latin typeface="+mn-lt"/>
                        <a:ea typeface="+mn-ea"/>
                        <a:cs typeface="+mn-cs"/>
                      </a:endParaRPr>
                    </a:p>
                  </a:txBody>
                  <a:tcPr marL="65326" marR="65326" marT="32663" marB="32663"/>
                </a:tc>
                <a:tc>
                  <a:txBody>
                    <a:bodyPr/>
                    <a:lstStyle/>
                    <a:p>
                      <a:r>
                        <a:rPr lang="en-US" sz="1600" b="1" kern="1200" dirty="0">
                          <a:solidFill>
                            <a:srgbClr val="FF0000"/>
                          </a:solidFill>
                          <a:latin typeface="+mn-lt"/>
                          <a:ea typeface="+mn-ea"/>
                          <a:cs typeface="+mn-cs"/>
                        </a:rPr>
                        <a:t>PROBABLE CAUSE - EXOTHERMIC REACTION OCCURRING BETWEEN THE DEGRADING AGENT AND THE BOOSTER INGREDIENTS LEADING TO A</a:t>
                      </a:r>
                      <a:r>
                        <a:rPr lang="en-ZA" sz="1600" b="1" kern="1200" dirty="0">
                          <a:solidFill>
                            <a:srgbClr val="FF0000"/>
                          </a:solidFill>
                          <a:latin typeface="+mn-lt"/>
                          <a:ea typeface="+mn-ea"/>
                          <a:cs typeface="+mn-cs"/>
                        </a:rPr>
                        <a:t> FIRE. </a:t>
                      </a:r>
                      <a:r>
                        <a:rPr lang="en-US" sz="1600" b="1" kern="1200" dirty="0">
                          <a:solidFill>
                            <a:srgbClr val="FF0000"/>
                          </a:solidFill>
                          <a:latin typeface="+mn-lt"/>
                          <a:ea typeface="+mn-ea"/>
                          <a:cs typeface="+mn-cs"/>
                        </a:rPr>
                        <a:t>SUCH A REACTION COULD GENERATE SUFFICIENT HEAT TO CAUSE A RUNAWAY REACTION IN THE BOOSTER</a:t>
                      </a:r>
                      <a:endParaRPr lang="en-ZA" sz="1600" b="1" kern="1200" dirty="0">
                        <a:solidFill>
                          <a:srgbClr val="FF0000"/>
                        </a:solidFill>
                        <a:latin typeface="+mn-lt"/>
                        <a:ea typeface="+mn-ea"/>
                        <a:cs typeface="+mn-cs"/>
                      </a:endParaRPr>
                    </a:p>
                  </a:txBody>
                  <a:tcPr marL="65326" marR="65326" marT="32663" marB="32663"/>
                </a:tc>
                <a:extLst>
                  <a:ext uri="{0D108BD9-81ED-4DB2-BD59-A6C34878D82A}">
                    <a16:rowId xmlns:a16="http://schemas.microsoft.com/office/drawing/2014/main" val="3850724813"/>
                  </a:ext>
                </a:extLst>
              </a:tr>
            </a:tbl>
          </a:graphicData>
        </a:graphic>
      </p:graphicFrame>
      <p:pic>
        <p:nvPicPr>
          <p:cNvPr id="10" name="Picture 1" descr="_HSU7831.jpg">
            <a:extLst>
              <a:ext uri="{FF2B5EF4-FFF2-40B4-BE49-F238E27FC236}">
                <a16:creationId xmlns:a16="http://schemas.microsoft.com/office/drawing/2014/main" id="{E9C03EAC-4FC2-46CD-847A-A7B6E572D48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6546" y="3950856"/>
            <a:ext cx="4155468" cy="276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FC6EB880-99B8-443F-94EC-3B55EB40FF80}"/>
              </a:ext>
            </a:extLst>
          </p:cNvPr>
          <p:cNvGrpSpPr/>
          <p:nvPr/>
        </p:nvGrpSpPr>
        <p:grpSpPr>
          <a:xfrm>
            <a:off x="11333890" y="0"/>
            <a:ext cx="858110" cy="791110"/>
            <a:chOff x="922323" y="4233647"/>
            <a:chExt cx="770920" cy="591275"/>
          </a:xfrm>
        </p:grpSpPr>
        <p:sp>
          <p:nvSpPr>
            <p:cNvPr id="9" name="Rectangle 8">
              <a:extLst>
                <a:ext uri="{FF2B5EF4-FFF2-40B4-BE49-F238E27FC236}">
                  <a16:creationId xmlns:a16="http://schemas.microsoft.com/office/drawing/2014/main" id="{E4BB2207-E6F5-4F04-9B25-F034A911CE87}"/>
                </a:ext>
              </a:extLst>
            </p:cNvPr>
            <p:cNvSpPr/>
            <p:nvPr/>
          </p:nvSpPr>
          <p:spPr>
            <a:xfrm>
              <a:off x="922323" y="4233647"/>
              <a:ext cx="770920" cy="5759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Bubbles with solid fill">
              <a:extLst>
                <a:ext uri="{FF2B5EF4-FFF2-40B4-BE49-F238E27FC236}">
                  <a16:creationId xmlns:a16="http://schemas.microsoft.com/office/drawing/2014/main" id="{A40921ED-CC4C-4C41-913B-D08AD6018AC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87607" y="4248999"/>
              <a:ext cx="640349" cy="575923"/>
            </a:xfrm>
            <a:prstGeom prst="rect">
              <a:avLst/>
            </a:prstGeom>
          </p:spPr>
        </p:pic>
      </p:grpSp>
      <p:pic>
        <p:nvPicPr>
          <p:cNvPr id="12" name="Picture 11">
            <a:extLst>
              <a:ext uri="{FF2B5EF4-FFF2-40B4-BE49-F238E27FC236}">
                <a16:creationId xmlns:a16="http://schemas.microsoft.com/office/drawing/2014/main" id="{AD55F4E2-A797-448E-8B4F-9F28C2B77888}"/>
              </a:ext>
            </a:extLst>
          </p:cNvPr>
          <p:cNvPicPr>
            <a:picLocks noChangeAspect="1"/>
          </p:cNvPicPr>
          <p:nvPr/>
        </p:nvPicPr>
        <p:blipFill>
          <a:blip r:embed="rId7"/>
          <a:stretch>
            <a:fillRect/>
          </a:stretch>
        </p:blipFill>
        <p:spPr>
          <a:xfrm>
            <a:off x="11333889" y="811651"/>
            <a:ext cx="858110" cy="540150"/>
          </a:xfrm>
          <a:prstGeom prst="rect">
            <a:avLst/>
          </a:prstGeom>
        </p:spPr>
      </p:pic>
    </p:spTree>
    <p:extLst>
      <p:ext uri="{BB962C8B-B14F-4D97-AF65-F5344CB8AC3E}">
        <p14:creationId xmlns:p14="http://schemas.microsoft.com/office/powerpoint/2010/main" val="3747120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029B0CE-9E02-4AB4-A35C-A8EEF6CAB663}"/>
              </a:ext>
            </a:extLst>
          </p:cNvPr>
          <p:cNvGraphicFramePr/>
          <p:nvPr>
            <p:extLst>
              <p:ext uri="{D42A27DB-BD31-4B8C-83A1-F6EECF244321}">
                <p14:modId xmlns:p14="http://schemas.microsoft.com/office/powerpoint/2010/main" val="3824254504"/>
              </p:ext>
            </p:extLst>
          </p:nvPr>
        </p:nvGraphicFramePr>
        <p:xfrm>
          <a:off x="2072777" y="787397"/>
          <a:ext cx="12483102" cy="5829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2"/>
          <p:cNvSpPr>
            <a:spLocks noGrp="1"/>
          </p:cNvSpPr>
          <p:nvPr>
            <p:ph type="sldNum" sz="quarter" idx="12"/>
          </p:nvPr>
        </p:nvSpPr>
        <p:spPr>
          <a:xfrm>
            <a:off x="8214918" y="5727613"/>
            <a:ext cx="1904305" cy="342989"/>
          </a:xfrm>
        </p:spPr>
        <p:txBody>
          <a:bodyPr/>
          <a:lstStyle/>
          <a:p>
            <a:pPr>
              <a:defRPr/>
            </a:pPr>
            <a:fld id="{6E7D7220-8193-4599-B3AB-524E3062F7B2}" type="slidenum">
              <a:rPr lang="de-DE" b="1" smtClean="0">
                <a:solidFill>
                  <a:schemeClr val="bg2">
                    <a:lumMod val="50000"/>
                  </a:schemeClr>
                </a:solidFill>
              </a:rPr>
              <a:pPr>
                <a:defRPr/>
              </a:pPr>
              <a:t>43</a:t>
            </a:fld>
            <a:endParaRPr lang="de-DE" b="1" dirty="0">
              <a:solidFill>
                <a:schemeClr val="bg2">
                  <a:lumMod val="50000"/>
                </a:schemeClr>
              </a:solidFill>
            </a:endParaRPr>
          </a:p>
        </p:txBody>
      </p:sp>
      <p:sp>
        <p:nvSpPr>
          <p:cNvPr id="11" name="TextBox 10"/>
          <p:cNvSpPr txBox="1"/>
          <p:nvPr/>
        </p:nvSpPr>
        <p:spPr>
          <a:xfrm>
            <a:off x="10275" y="75536"/>
            <a:ext cx="12072134" cy="769441"/>
          </a:xfrm>
          <a:prstGeom prst="rect">
            <a:avLst/>
          </a:prstGeom>
          <a:noFill/>
        </p:spPr>
        <p:txBody>
          <a:bodyPr wrap="square" rtlCol="0">
            <a:spAutoFit/>
          </a:bodyPr>
          <a:lstStyle/>
          <a:p>
            <a:pPr algn="ctr"/>
            <a:r>
              <a:rPr lang="fr-CH" sz="4400" b="1" dirty="0"/>
              <a:t>LESSONS LEARNED FROM THE ABOVE AND OTHERS</a:t>
            </a:r>
          </a:p>
        </p:txBody>
      </p:sp>
      <p:sp>
        <p:nvSpPr>
          <p:cNvPr id="26" name="TextBox 20"/>
          <p:cNvSpPr txBox="1"/>
          <p:nvPr/>
        </p:nvSpPr>
        <p:spPr>
          <a:xfrm>
            <a:off x="231984" y="2460293"/>
            <a:ext cx="5044209" cy="3970318"/>
          </a:xfrm>
          <a:prstGeom prst="rect">
            <a:avLst/>
          </a:prstGeom>
          <a:noFill/>
        </p:spPr>
        <p:txBody>
          <a:bodyPr wrap="square" rtlCol="0">
            <a:spAutoFit/>
          </a:bodyPr>
          <a:lstStyle/>
          <a:p>
            <a:pPr>
              <a:buClr>
                <a:srgbClr val="7030A0"/>
              </a:buClr>
            </a:pPr>
            <a:r>
              <a:rPr lang="fr-CH" b="1" dirty="0">
                <a:solidFill>
                  <a:srgbClr val="7030A0"/>
                </a:solidFill>
              </a:rPr>
              <a:t>Notes</a:t>
            </a:r>
            <a:endParaRPr lang="fr-CH" b="1" dirty="0">
              <a:solidFill>
                <a:srgbClr val="FF0000"/>
              </a:solidFill>
            </a:endParaRPr>
          </a:p>
          <a:p>
            <a:pPr marL="214370" indent="-214370">
              <a:buClr>
                <a:srgbClr val="7030A0"/>
              </a:buClr>
              <a:buFont typeface="Arial" panose="020B0604020202020204" pitchFamily="34" charset="0"/>
              <a:buChar char="•"/>
            </a:pPr>
            <a:r>
              <a:rPr lang="fr-CH" dirty="0">
                <a:solidFill>
                  <a:srgbClr val="163436"/>
                </a:solidFill>
              </a:rPr>
              <a:t>Data of  130 incidents .</a:t>
            </a:r>
          </a:p>
          <a:p>
            <a:pPr marL="214370" indent="-214370">
              <a:buClr>
                <a:srgbClr val="7030A0"/>
              </a:buClr>
              <a:buFont typeface="Arial" panose="020B0604020202020204" pitchFamily="34" charset="0"/>
              <a:buChar char="•"/>
            </a:pPr>
            <a:r>
              <a:rPr lang="fr-CH" dirty="0">
                <a:solidFill>
                  <a:srgbClr val="163436"/>
                </a:solidFill>
              </a:rPr>
              <a:t>10 taken from G.S. BIASUTTI (Jan. 1985) and 118 from </a:t>
            </a:r>
            <a:r>
              <a:rPr lang="fr-CH" dirty="0"/>
              <a:t>SAFEX/EIDAS.</a:t>
            </a:r>
          </a:p>
          <a:p>
            <a:pPr marL="214370" indent="-214370">
              <a:buClr>
                <a:srgbClr val="7030A0"/>
              </a:buClr>
              <a:buFont typeface="Arial" panose="020B0604020202020204" pitchFamily="34" charset="0"/>
              <a:buChar char="•"/>
            </a:pPr>
            <a:r>
              <a:rPr lang="fr-CH" dirty="0">
                <a:solidFill>
                  <a:srgbClr val="163436"/>
                </a:solidFill>
              </a:rPr>
              <a:t>The </a:t>
            </a:r>
            <a:r>
              <a:rPr lang="fr-CH" dirty="0" err="1">
                <a:solidFill>
                  <a:srgbClr val="163436"/>
                </a:solidFill>
              </a:rPr>
              <a:t>presentation</a:t>
            </a:r>
            <a:r>
              <a:rPr lang="fr-CH" dirty="0">
                <a:solidFill>
                  <a:srgbClr val="163436"/>
                </a:solidFill>
              </a:rPr>
              <a:t> is qualitative </a:t>
            </a:r>
            <a:r>
              <a:rPr lang="fr-CH" dirty="0" err="1">
                <a:solidFill>
                  <a:srgbClr val="163436"/>
                </a:solidFill>
              </a:rPr>
              <a:t>rather</a:t>
            </a:r>
            <a:r>
              <a:rPr lang="fr-CH" dirty="0">
                <a:solidFill>
                  <a:srgbClr val="163436"/>
                </a:solidFill>
              </a:rPr>
              <a:t> than </a:t>
            </a:r>
            <a:r>
              <a:rPr lang="fr-CH" dirty="0" err="1">
                <a:solidFill>
                  <a:srgbClr val="163436"/>
                </a:solidFill>
              </a:rPr>
              <a:t>accurately</a:t>
            </a:r>
            <a:r>
              <a:rPr lang="fr-CH" dirty="0">
                <a:solidFill>
                  <a:srgbClr val="163436"/>
                </a:solidFill>
              </a:rPr>
              <a:t> quantitative.</a:t>
            </a:r>
          </a:p>
          <a:p>
            <a:pPr marL="214370" indent="-214370">
              <a:buClr>
                <a:srgbClr val="7030A0"/>
              </a:buClr>
              <a:buFont typeface="Arial" panose="020B0604020202020204" pitchFamily="34" charset="0"/>
              <a:buChar char="•"/>
            </a:pPr>
            <a:r>
              <a:rPr lang="fr-CH" dirty="0">
                <a:solidFill>
                  <a:srgbClr val="163436"/>
                </a:solidFill>
              </a:rPr>
              <a:t>Classification is according to </a:t>
            </a:r>
            <a:r>
              <a:rPr lang="fr-CH" dirty="0" err="1">
                <a:solidFill>
                  <a:srgbClr val="163436"/>
                </a:solidFill>
              </a:rPr>
              <a:t>author’s</a:t>
            </a:r>
            <a:r>
              <a:rPr lang="fr-CH" dirty="0">
                <a:solidFill>
                  <a:srgbClr val="163436"/>
                </a:solidFill>
              </a:rPr>
              <a:t> focus.</a:t>
            </a:r>
          </a:p>
          <a:p>
            <a:pPr marL="214370" indent="-214370">
              <a:buClr>
                <a:srgbClr val="7030A0"/>
              </a:buClr>
              <a:buFont typeface="Arial" panose="020B0604020202020204" pitchFamily="34" charset="0"/>
              <a:buChar char="•"/>
            </a:pPr>
            <a:r>
              <a:rPr lang="fr-CH" dirty="0">
                <a:solidFill>
                  <a:srgbClr val="163436"/>
                </a:solidFill>
              </a:rPr>
              <a:t>Some speculation on cause is not </a:t>
            </a:r>
            <a:r>
              <a:rPr lang="fr-CH" dirty="0" err="1">
                <a:solidFill>
                  <a:srgbClr val="163436"/>
                </a:solidFill>
              </a:rPr>
              <a:t>excluded</a:t>
            </a:r>
            <a:r>
              <a:rPr lang="fr-CH" dirty="0">
                <a:solidFill>
                  <a:srgbClr val="163436"/>
                </a:solidFill>
              </a:rPr>
              <a:t>.</a:t>
            </a:r>
          </a:p>
          <a:p>
            <a:pPr marL="214370" indent="-214370">
              <a:buClr>
                <a:srgbClr val="7030A0"/>
              </a:buClr>
              <a:buFont typeface="Arial" panose="020B0604020202020204" pitchFamily="34" charset="0"/>
              <a:buChar char="•"/>
            </a:pPr>
            <a:r>
              <a:rPr lang="fr-CH" dirty="0">
                <a:solidFill>
                  <a:srgbClr val="163436"/>
                </a:solidFill>
              </a:rPr>
              <a:t>% figures have been </a:t>
            </a:r>
            <a:r>
              <a:rPr lang="fr-CH" dirty="0" err="1">
                <a:solidFill>
                  <a:srgbClr val="163436"/>
                </a:solidFill>
              </a:rPr>
              <a:t>heavily</a:t>
            </a:r>
            <a:r>
              <a:rPr lang="fr-CH" dirty="0">
                <a:solidFill>
                  <a:srgbClr val="163436"/>
                </a:solidFill>
              </a:rPr>
              <a:t> </a:t>
            </a:r>
            <a:r>
              <a:rPr lang="fr-CH" dirty="0" err="1">
                <a:solidFill>
                  <a:srgbClr val="163436"/>
                </a:solidFill>
              </a:rPr>
              <a:t>rounded</a:t>
            </a:r>
            <a:r>
              <a:rPr lang="fr-CH" dirty="0">
                <a:solidFill>
                  <a:srgbClr val="163436"/>
                </a:solidFill>
              </a:rPr>
              <a:t>.</a:t>
            </a:r>
          </a:p>
          <a:p>
            <a:pPr marL="174625">
              <a:buClr>
                <a:srgbClr val="7030A0"/>
              </a:buClr>
            </a:pPr>
            <a:r>
              <a:rPr lang="en-CA" dirty="0"/>
              <a:t>NOTE:</a:t>
            </a:r>
          </a:p>
          <a:p>
            <a:pPr marL="214370" indent="-214370">
              <a:buClr>
                <a:srgbClr val="7030A0"/>
              </a:buClr>
              <a:buFont typeface="Arial" panose="020B0604020202020204" pitchFamily="34" charset="0"/>
              <a:buChar char="•"/>
            </a:pPr>
            <a:r>
              <a:rPr lang="en-CA" dirty="0"/>
              <a:t>Older  plants used a mixed acid consisting </a:t>
            </a:r>
            <a:r>
              <a:rPr lang="en-CA" dirty="0">
                <a:ea typeface="Times New Roman" panose="02020603050405020304" pitchFamily="18" charset="0"/>
                <a:cs typeface="Arial" panose="020B0604020202020204" pitchFamily="34" charset="0"/>
              </a:rPr>
              <a:t>of H</a:t>
            </a:r>
            <a:r>
              <a:rPr lang="en-CA" baseline="-25000" dirty="0">
                <a:ea typeface="Times New Roman" panose="02020603050405020304" pitchFamily="18" charset="0"/>
                <a:cs typeface="Arial" panose="020B0604020202020204" pitchFamily="34" charset="0"/>
              </a:rPr>
              <a:t>2</a:t>
            </a:r>
            <a:r>
              <a:rPr lang="en-CA" dirty="0">
                <a:ea typeface="Times New Roman" panose="02020603050405020304" pitchFamily="18" charset="0"/>
                <a:cs typeface="Arial" panose="020B0604020202020204" pitchFamily="34" charset="0"/>
              </a:rPr>
              <a:t>SO</a:t>
            </a:r>
            <a:r>
              <a:rPr lang="en-CA" baseline="-25000" dirty="0">
                <a:ea typeface="Times New Roman" panose="02020603050405020304" pitchFamily="18" charset="0"/>
                <a:cs typeface="Arial" panose="020B0604020202020204" pitchFamily="34" charset="0"/>
              </a:rPr>
              <a:t>4</a:t>
            </a:r>
            <a:r>
              <a:rPr lang="en-CA" dirty="0">
                <a:ea typeface="Times New Roman" panose="02020603050405020304" pitchFamily="18" charset="0"/>
                <a:cs typeface="Arial" panose="020B0604020202020204" pitchFamily="34" charset="0"/>
              </a:rPr>
              <a:t> AND HNO</a:t>
            </a:r>
            <a:r>
              <a:rPr lang="en-CA" baseline="-25000" dirty="0">
                <a:ea typeface="Times New Roman" panose="02020603050405020304" pitchFamily="18" charset="0"/>
                <a:cs typeface="Arial" panose="020B0604020202020204" pitchFamily="34" charset="0"/>
              </a:rPr>
              <a:t>3</a:t>
            </a:r>
            <a:r>
              <a:rPr lang="en-GB" baseline="-25000" dirty="0">
                <a:ea typeface="Times New Roman" panose="02020603050405020304" pitchFamily="18" charset="0"/>
                <a:cs typeface="Arial" panose="020B0604020202020204" pitchFamily="34" charset="0"/>
              </a:rPr>
              <a:t> </a:t>
            </a:r>
            <a:r>
              <a:rPr lang="en-CA" dirty="0"/>
              <a:t>– THE PRESENCE OF SULPHATES PROBABLY  CAUSED 4 OF THESE INCIDENTS. </a:t>
            </a:r>
            <a:endParaRPr lang="en-US" dirty="0"/>
          </a:p>
          <a:p>
            <a:pPr marL="214370" indent="-214370">
              <a:buClr>
                <a:srgbClr val="7030A0"/>
              </a:buClr>
              <a:buFont typeface="Arial" panose="020B0604020202020204" pitchFamily="34" charset="0"/>
              <a:buChar char="•"/>
            </a:pPr>
            <a:endParaRPr lang="fr-CH" dirty="0">
              <a:solidFill>
                <a:srgbClr val="163436"/>
              </a:solidFill>
            </a:endParaRPr>
          </a:p>
        </p:txBody>
      </p:sp>
    </p:spTree>
    <p:extLst>
      <p:ext uri="{BB962C8B-B14F-4D97-AF65-F5344CB8AC3E}">
        <p14:creationId xmlns:p14="http://schemas.microsoft.com/office/powerpoint/2010/main" val="4074482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2">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694944"/>
            <a:ext cx="6610388" cy="1042416"/>
          </a:xfrm>
        </p:spPr>
        <p:txBody>
          <a:bodyPr>
            <a:normAutofit/>
          </a:bodyPr>
          <a:lstStyle/>
          <a:p>
            <a:r>
              <a:rPr lang="en-ZA" sz="4200" b="1" dirty="0">
                <a:solidFill>
                  <a:srgbClr val="FFFFFF"/>
                </a:solidFill>
                <a:latin typeface="+mn-lt"/>
              </a:rPr>
              <a:t>SUMMARY </a:t>
            </a:r>
          </a:p>
        </p:txBody>
      </p:sp>
      <p:sp>
        <p:nvSpPr>
          <p:cNvPr id="40" name="Rectangle 34">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4B7DD3">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Rectangle 36">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10004612" y="649984"/>
            <a:ext cx="1721045" cy="1132336"/>
          </a:xfrm>
        </p:spPr>
        <p:txBody>
          <a:bodyPr>
            <a:normAutofit fontScale="92500"/>
          </a:bodyPr>
          <a:lstStyle/>
          <a:p>
            <a:pPr algn="ctr">
              <a:spcAft>
                <a:spcPts val="600"/>
              </a:spcAft>
            </a:pPr>
            <a:r>
              <a:rPr lang="en-ZA" sz="2400" dirty="0">
                <a:solidFill>
                  <a:srgbClr val="FFFFFF"/>
                </a:solidFill>
              </a:rPr>
              <a:t>23 fatalities</a:t>
            </a:r>
          </a:p>
          <a:p>
            <a:pPr algn="ctr">
              <a:spcAft>
                <a:spcPts val="600"/>
              </a:spcAft>
            </a:pPr>
            <a:r>
              <a:rPr lang="en-ZA" sz="2400" dirty="0">
                <a:solidFill>
                  <a:srgbClr val="FFFFFF"/>
                </a:solidFill>
              </a:rPr>
              <a:t>&amp; 18 injuries </a:t>
            </a:r>
          </a:p>
        </p:txBody>
      </p:sp>
      <p:sp>
        <p:nvSpPr>
          <p:cNvPr id="39" name="Rectangle 38">
            <a:extLst>
              <a:ext uri="{FF2B5EF4-FFF2-40B4-BE49-F238E27FC236}">
                <a16:creationId xmlns:a16="http://schemas.microsoft.com/office/drawing/2014/main" id="{33A87B69-D1B1-4DA7-B224-F220FC5235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4B7DD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7D7F164-D66C-4158-A3F8-0587A77BA67A}"/>
              </a:ext>
            </a:extLst>
          </p:cNvPr>
          <p:cNvPicPr>
            <a:picLocks noChangeAspect="1"/>
          </p:cNvPicPr>
          <p:nvPr/>
        </p:nvPicPr>
        <p:blipFill>
          <a:blip r:embed="rId3"/>
          <a:stretch>
            <a:fillRect/>
          </a:stretch>
        </p:blipFill>
        <p:spPr>
          <a:xfrm>
            <a:off x="670142" y="2353040"/>
            <a:ext cx="6795370" cy="3822396"/>
          </a:xfrm>
          <a:prstGeom prst="rect">
            <a:avLst/>
          </a:prstGeom>
        </p:spPr>
      </p:pic>
      <p:sp>
        <p:nvSpPr>
          <p:cNvPr id="41" name="Rectangle 40">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C068C48F-5EA7-FFCF-7D64-7D6B80B2C017}"/>
              </a:ext>
            </a:extLst>
          </p:cNvPr>
          <p:cNvGraphicFramePr>
            <a:graphicFrameLocks noGrp="1"/>
          </p:cNvGraphicFramePr>
          <p:nvPr>
            <p:ph idx="1"/>
            <p:extLst>
              <p:ext uri="{D42A27DB-BD31-4B8C-83A1-F6EECF244321}">
                <p14:modId xmlns:p14="http://schemas.microsoft.com/office/powerpoint/2010/main" val="2928084005"/>
              </p:ext>
            </p:extLst>
          </p:nvPr>
        </p:nvGraphicFramePr>
        <p:xfrm>
          <a:off x="8095035" y="2353040"/>
          <a:ext cx="3360212" cy="4047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Slide Number Placeholder 3">
            <a:extLst>
              <a:ext uri="{FF2B5EF4-FFF2-40B4-BE49-F238E27FC236}">
                <a16:creationId xmlns:a16="http://schemas.microsoft.com/office/drawing/2014/main" id="{5EF3E4A4-0DB3-47AC-881D-46B3DA0D8BE5}"/>
              </a:ext>
            </a:extLst>
          </p:cNvPr>
          <p:cNvSpPr txBox="1">
            <a:spLocks/>
          </p:cNvSpPr>
          <p:nvPr/>
        </p:nvSpPr>
        <p:spPr>
          <a:xfrm>
            <a:off x="7981986" y="626522"/>
            <a:ext cx="1646367" cy="1132336"/>
          </a:xfrm>
          <a:prstGeom prst="rect">
            <a:avLst/>
          </a:prstGeom>
        </p:spPr>
        <p:txBody>
          <a:bodyPr vert="horz" lIns="91440" tIns="45720" rIns="91440" bIns="45720" rtlCol="0" anchor="ctr">
            <a:normAutofit fontScale="6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ZA" sz="4400" dirty="0">
                <a:solidFill>
                  <a:srgbClr val="FFFFFF"/>
                </a:solidFill>
              </a:rPr>
              <a:t>118 accidents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322" y="347870"/>
            <a:ext cx="10545417" cy="707886"/>
          </a:xfrm>
          <a:prstGeom prst="rect">
            <a:avLst/>
          </a:prstGeom>
          <a:noFill/>
        </p:spPr>
        <p:txBody>
          <a:bodyPr wrap="square" rtlCol="0">
            <a:spAutoFit/>
          </a:bodyPr>
          <a:lstStyle/>
          <a:p>
            <a:pPr algn="ctr"/>
            <a:r>
              <a:rPr lang="en-US" sz="4000" b="1" dirty="0"/>
              <a:t>HOW TO ACCESS SAFEX INCIDENTS DATABASE</a:t>
            </a:r>
          </a:p>
        </p:txBody>
      </p:sp>
      <p:sp>
        <p:nvSpPr>
          <p:cNvPr id="4" name="TextBox 3"/>
          <p:cNvSpPr txBox="1"/>
          <p:nvPr/>
        </p:nvSpPr>
        <p:spPr>
          <a:xfrm>
            <a:off x="771420" y="4828443"/>
            <a:ext cx="6692732" cy="923330"/>
          </a:xfrm>
          <a:prstGeom prst="rect">
            <a:avLst/>
          </a:prstGeom>
          <a:noFill/>
        </p:spPr>
        <p:txBody>
          <a:bodyPr wrap="square" rtlCol="0">
            <a:spAutoFit/>
          </a:bodyPr>
          <a:lstStyle/>
          <a:p>
            <a:pPr marL="342900" indent="-342900">
              <a:buFont typeface="+mj-lt"/>
              <a:buAutoNum type="arabicPeriod"/>
            </a:pPr>
            <a:r>
              <a:rPr lang="en-US" dirty="0"/>
              <a:t>Alternatively, click on advanced search, right under the search bar</a:t>
            </a:r>
          </a:p>
          <a:p>
            <a:pPr marL="342900" indent="-342900">
              <a:buFont typeface="+mj-lt"/>
              <a:buAutoNum type="arabicPeriod"/>
            </a:pPr>
            <a:r>
              <a:rPr lang="en-US" dirty="0"/>
              <a:t>Type key words relate to your search on the search bar using semicolon to separate the words.</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1420" y="1591168"/>
            <a:ext cx="4938610" cy="270186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8141" y="1593691"/>
            <a:ext cx="4798827" cy="2699340"/>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8976320" y="3789040"/>
            <a:ext cx="864096" cy="50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616280" y="4828443"/>
            <a:ext cx="3240360" cy="923330"/>
          </a:xfrm>
          <a:prstGeom prst="rect">
            <a:avLst/>
          </a:prstGeom>
          <a:noFill/>
        </p:spPr>
        <p:txBody>
          <a:bodyPr wrap="square" rtlCol="0">
            <a:spAutoFit/>
          </a:bodyPr>
          <a:lstStyle/>
          <a:p>
            <a:r>
              <a:rPr lang="en-US" dirty="0"/>
              <a:t>More information on how to use the search tool can be obtained by clicking on “Search Manual”</a:t>
            </a:r>
          </a:p>
        </p:txBody>
      </p:sp>
      <p:cxnSp>
        <p:nvCxnSpPr>
          <p:cNvPr id="9" name="Straight Arrow Connector 8"/>
          <p:cNvCxnSpPr>
            <a:stCxn id="7" idx="0"/>
            <a:endCxn id="6" idx="4"/>
          </p:cNvCxnSpPr>
          <p:nvPr/>
        </p:nvCxnSpPr>
        <p:spPr>
          <a:xfrm flipH="1" flipV="1">
            <a:off x="9408368" y="4293031"/>
            <a:ext cx="828092" cy="535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16A5801C-5397-4471-B4A4-1E5A4F341608}"/>
              </a:ext>
            </a:extLst>
          </p:cNvPr>
          <p:cNvSpPr>
            <a:spLocks noGrp="1"/>
          </p:cNvSpPr>
          <p:nvPr>
            <p:ph type="sldNum" sz="quarter" idx="12"/>
          </p:nvPr>
        </p:nvSpPr>
        <p:spPr/>
        <p:txBody>
          <a:bodyPr/>
          <a:lstStyle/>
          <a:p>
            <a:fld id="{B14A0349-224E-4087-BBB7-AAD4A078A7D8}" type="slidenum">
              <a:rPr lang="en-GB" smtClean="0"/>
              <a:t>5</a:t>
            </a:fld>
            <a:endParaRPr lang="en-GB" dirty="0"/>
          </a:p>
        </p:txBody>
      </p:sp>
    </p:spTree>
    <p:extLst>
      <p:ext uri="{BB962C8B-B14F-4D97-AF65-F5344CB8AC3E}">
        <p14:creationId xmlns:p14="http://schemas.microsoft.com/office/powerpoint/2010/main" val="205680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533400"/>
            <a:ext cx="11125200" cy="1520825"/>
          </a:xfrm>
        </p:spPr>
        <p:txBody>
          <a:bodyPr>
            <a:normAutofit/>
          </a:bodyPr>
          <a:lstStyle/>
          <a:p>
            <a:pPr algn="ctr"/>
            <a:r>
              <a:rPr lang="en-ZA" sz="4000" b="1" dirty="0">
                <a:latin typeface="+mn-lt"/>
              </a:rPr>
              <a:t>PETN PROCESS OVERVIEW (CONTINUOUS) </a:t>
            </a:r>
            <a:endParaRPr lang="en-ZA" sz="4000" dirty="0">
              <a:latin typeface="+mn-lt"/>
            </a:endParaRPr>
          </a:p>
        </p:txBody>
      </p:sp>
      <p:sp>
        <p:nvSpPr>
          <p:cNvPr id="6" name="Picture Placeholder 5">
            <a:extLst>
              <a:ext uri="{FF2B5EF4-FFF2-40B4-BE49-F238E27FC236}">
                <a16:creationId xmlns:a16="http://schemas.microsoft.com/office/drawing/2014/main" id="{A89734E9-4F87-46F2-8680-D3458E4D4BCA}"/>
              </a:ext>
            </a:extLst>
          </p:cNvPr>
          <p:cNvSpPr>
            <a:spLocks noGrp="1"/>
          </p:cNvSpPr>
          <p:nvPr>
            <p:ph type="pic" idx="1"/>
          </p:nvPr>
        </p:nvSpPr>
        <p:spPr>
          <a:xfrm>
            <a:off x="5312229" y="996950"/>
            <a:ext cx="6039983" cy="5359400"/>
          </a:xfrm>
        </p:spPr>
      </p:sp>
      <p:sp>
        <p:nvSpPr>
          <p:cNvPr id="3" name="Content Placeholder 2"/>
          <p:cNvSpPr>
            <a:spLocks noGrp="1"/>
          </p:cNvSpPr>
          <p:nvPr>
            <p:ph type="body" sz="half" idx="2"/>
          </p:nvPr>
        </p:nvSpPr>
        <p:spPr>
          <a:xfrm>
            <a:off x="457200" y="996951"/>
            <a:ext cx="4725987" cy="5724524"/>
          </a:xfrm>
        </p:spPr>
        <p:txBody>
          <a:bodyPr>
            <a:normAutofit lnSpcReduction="10000"/>
          </a:bodyPr>
          <a:lstStyle/>
          <a:p>
            <a:pPr marL="342900" indent="-342900" algn="just">
              <a:spcBef>
                <a:spcPts val="2400"/>
              </a:spcBef>
              <a:buFont typeface="Arial" panose="020B0604020202020204" pitchFamily="34" charset="0"/>
              <a:buChar char="•"/>
            </a:pPr>
            <a:r>
              <a:rPr lang="en-ZA" sz="2200" dirty="0"/>
              <a:t>Non-stabilised PETN and Spent Acid/Refuse Acid (RA) are the products of the reaction when nitrating  penta-erythritol with strong nitric acid. </a:t>
            </a:r>
          </a:p>
          <a:p>
            <a:pPr marL="342900" indent="-342900" algn="just">
              <a:spcBef>
                <a:spcPts val="2400"/>
              </a:spcBef>
              <a:buFont typeface="Arial" panose="020B0604020202020204" pitchFamily="34" charset="0"/>
              <a:buChar char="•"/>
            </a:pPr>
            <a:r>
              <a:rPr lang="en-ZA" sz="2200" dirty="0"/>
              <a:t>The RA is separated from the crude PETN (by vacuum). </a:t>
            </a:r>
          </a:p>
          <a:p>
            <a:pPr marL="342900" indent="-342900" algn="just">
              <a:spcBef>
                <a:spcPts val="2400"/>
              </a:spcBef>
              <a:buFont typeface="Arial" panose="020B0604020202020204" pitchFamily="34" charset="0"/>
              <a:buChar char="•"/>
            </a:pPr>
            <a:r>
              <a:rPr lang="en-ZA" sz="2200" dirty="0"/>
              <a:t>The RA is heated/boiled to destroy and or decompose any organics present. </a:t>
            </a:r>
          </a:p>
          <a:p>
            <a:pPr marL="342900" indent="-342900" algn="just">
              <a:spcBef>
                <a:spcPts val="2400"/>
              </a:spcBef>
              <a:buFont typeface="Arial" panose="020B0604020202020204" pitchFamily="34" charset="0"/>
              <a:buChar char="•"/>
            </a:pPr>
            <a:r>
              <a:rPr lang="en-ZA" sz="2200" dirty="0"/>
              <a:t>The crude PETN is washed several times with water and a weak alkali (</a:t>
            </a:r>
            <a:r>
              <a:rPr lang="en-GB" sz="2200" dirty="0">
                <a:effectLst/>
                <a:ea typeface="Calibri" panose="020F0502020204030204" pitchFamily="34" charset="0"/>
                <a:cs typeface="Arial" panose="020B0604020202020204" pitchFamily="34" charset="0"/>
              </a:rPr>
              <a:t>Na</a:t>
            </a:r>
            <a:r>
              <a:rPr lang="en-GB" sz="2200" baseline="-25000" dirty="0">
                <a:effectLst/>
                <a:ea typeface="Calibri" panose="020F0502020204030204" pitchFamily="34" charset="0"/>
                <a:cs typeface="Arial" panose="020B0604020202020204" pitchFamily="34" charset="0"/>
              </a:rPr>
              <a:t>2</a:t>
            </a:r>
            <a:r>
              <a:rPr lang="en-GB" sz="2200" dirty="0">
                <a:effectLst/>
                <a:ea typeface="Calibri" panose="020F0502020204030204" pitchFamily="34" charset="0"/>
                <a:cs typeface="Arial" panose="020B0604020202020204" pitchFamily="34" charset="0"/>
              </a:rPr>
              <a:t>CO</a:t>
            </a:r>
            <a:r>
              <a:rPr lang="en-GB" sz="2200" baseline="-25000" dirty="0">
                <a:effectLst/>
                <a:ea typeface="Calibri" panose="020F0502020204030204" pitchFamily="34" charset="0"/>
                <a:cs typeface="Arial" panose="020B0604020202020204" pitchFamily="34" charset="0"/>
              </a:rPr>
              <a:t>3</a:t>
            </a:r>
            <a:r>
              <a:rPr lang="en-ZA" sz="2200" dirty="0"/>
              <a:t>) solution to remove the external acidity. </a:t>
            </a:r>
          </a:p>
          <a:p>
            <a:pPr marL="342900" indent="-342900" algn="just">
              <a:spcBef>
                <a:spcPts val="2400"/>
              </a:spcBef>
              <a:buFont typeface="Arial" panose="020B0604020202020204" pitchFamily="34" charset="0"/>
              <a:buChar char="•"/>
            </a:pPr>
            <a:r>
              <a:rPr lang="en-ZA" sz="2200" dirty="0"/>
              <a:t>After </a:t>
            </a:r>
            <a:r>
              <a:rPr lang="en-ZA" sz="2000" dirty="0"/>
              <a:t>this</a:t>
            </a:r>
            <a:r>
              <a:rPr lang="en-ZA" sz="2200" dirty="0"/>
              <a:t> crystallisation can take place.</a:t>
            </a:r>
          </a:p>
          <a:p>
            <a:pPr marL="180975" indent="-180975" algn="just">
              <a:spcBef>
                <a:spcPts val="2400"/>
              </a:spcBef>
            </a:pPr>
            <a:endParaRPr lang="en-ZA" sz="2000" dirty="0"/>
          </a:p>
          <a:p>
            <a:pPr algn="just"/>
            <a:endParaRPr lang="en-ZA" sz="2800" dirty="0"/>
          </a:p>
        </p:txBody>
      </p:sp>
      <p:sp>
        <p:nvSpPr>
          <p:cNvPr id="4" name="Slide Number Placeholder 3"/>
          <p:cNvSpPr>
            <a:spLocks noGrp="1"/>
          </p:cNvSpPr>
          <p:nvPr>
            <p:ph type="sldNum" sz="quarter" idx="12"/>
          </p:nvPr>
        </p:nvSpPr>
        <p:spPr/>
        <p:txBody>
          <a:bodyPr/>
          <a:lstStyle/>
          <a:p>
            <a:fld id="{78F4AE8E-B4A2-4076-A9BB-4E34E800404F}" type="slidenum">
              <a:rPr lang="en-ZA" smtClean="0"/>
              <a:pPr/>
              <a:t>6</a:t>
            </a:fld>
            <a:endParaRPr lang="en-ZA" dirty="0"/>
          </a:p>
        </p:txBody>
      </p:sp>
      <p:pic>
        <p:nvPicPr>
          <p:cNvPr id="5" name="Grafik 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12229" y="987425"/>
            <a:ext cx="6422571" cy="5581271"/>
          </a:xfrm>
          <a:prstGeom prst="rect">
            <a:avLst/>
          </a:prstGeom>
          <a:solidFill>
            <a:schemeClr val="accent2"/>
          </a:solidFill>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2C6C4850-4A64-4B9C-A89B-1DCBE7DCFE87}"/>
              </a:ext>
            </a:extLst>
          </p:cNvPr>
          <p:cNvCxnSpPr>
            <a:cxnSpLocks/>
          </p:cNvCxnSpPr>
          <p:nvPr/>
        </p:nvCxnSpPr>
        <p:spPr>
          <a:xfrm flipV="1">
            <a:off x="2188396" y="1947839"/>
            <a:ext cx="7255855" cy="435765"/>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Connector: Elbow 13">
            <a:extLst>
              <a:ext uri="{FF2B5EF4-FFF2-40B4-BE49-F238E27FC236}">
                <a16:creationId xmlns:a16="http://schemas.microsoft.com/office/drawing/2014/main" id="{4CB2370F-A365-486D-824E-3AB0FBAB7621}"/>
              </a:ext>
            </a:extLst>
          </p:cNvPr>
          <p:cNvCxnSpPr>
            <a:cxnSpLocks/>
          </p:cNvCxnSpPr>
          <p:nvPr/>
        </p:nvCxnSpPr>
        <p:spPr>
          <a:xfrm>
            <a:off x="4623396" y="4221339"/>
            <a:ext cx="5748903" cy="1474267"/>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B5092E40-4864-45A5-ADC2-F31D716DA10B}"/>
              </a:ext>
            </a:extLst>
          </p:cNvPr>
          <p:cNvCxnSpPr>
            <a:cxnSpLocks/>
          </p:cNvCxnSpPr>
          <p:nvPr/>
        </p:nvCxnSpPr>
        <p:spPr>
          <a:xfrm>
            <a:off x="3016155" y="3459755"/>
            <a:ext cx="7983941" cy="634573"/>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B81B233-7EC5-4E2B-9A4C-8EFB2643CA8C}"/>
              </a:ext>
            </a:extLst>
          </p:cNvPr>
          <p:cNvCxnSpPr>
            <a:cxnSpLocks/>
          </p:cNvCxnSpPr>
          <p:nvPr/>
        </p:nvCxnSpPr>
        <p:spPr>
          <a:xfrm flipV="1">
            <a:off x="2647666" y="5146349"/>
            <a:ext cx="5489623" cy="5492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86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fontScale="90000"/>
          </a:bodyPr>
          <a:lstStyle/>
          <a:p>
            <a:r>
              <a:rPr lang="en-ZA" b="1" dirty="0">
                <a:latin typeface="+mn-lt"/>
              </a:rPr>
              <a:t>PETN PRODUCTION OVERVIEW CONT.</a:t>
            </a:r>
            <a:endParaRPr lang="en-ZA" dirty="0">
              <a:latin typeface="+mn-lt"/>
            </a:endParaRPr>
          </a:p>
        </p:txBody>
      </p:sp>
      <p:sp>
        <p:nvSpPr>
          <p:cNvPr id="3" name="Content Placeholder 2"/>
          <p:cNvSpPr>
            <a:spLocks noGrp="1"/>
          </p:cNvSpPr>
          <p:nvPr>
            <p:ph idx="1"/>
          </p:nvPr>
        </p:nvSpPr>
        <p:spPr>
          <a:xfrm>
            <a:off x="709684" y="1296537"/>
            <a:ext cx="10570892" cy="5172502"/>
          </a:xfrm>
        </p:spPr>
        <p:txBody>
          <a:bodyPr>
            <a:normAutofit fontScale="55000" lnSpcReduction="20000"/>
          </a:bodyPr>
          <a:lstStyle/>
          <a:p>
            <a:pPr fontAlgn="base">
              <a:lnSpc>
                <a:spcPct val="100000"/>
              </a:lnSpc>
              <a:spcBef>
                <a:spcPts val="2400"/>
              </a:spcBef>
            </a:pPr>
            <a:r>
              <a:rPr lang="en-ZA" sz="3300" dirty="0"/>
              <a:t>In most processes the crude semi-neutralised PETN, is dissolved in acetone, the occluded acidity is then neutralised and the PETN is recrystallised, in an alkali/acetone/water medium.  </a:t>
            </a:r>
            <a:r>
              <a:rPr lang="en-US" sz="3300" dirty="0">
                <a:effectLst/>
                <a:ea typeface="Calibri" panose="020F0502020204030204" pitchFamily="34" charset="0"/>
                <a:cs typeface="Calibri" panose="020F0502020204030204" pitchFamily="34" charset="0"/>
              </a:rPr>
              <a:t>PETN needs a stabilization process. </a:t>
            </a:r>
          </a:p>
          <a:p>
            <a:pPr fontAlgn="base">
              <a:lnSpc>
                <a:spcPct val="100000"/>
              </a:lnSpc>
              <a:spcBef>
                <a:spcPts val="2400"/>
              </a:spcBef>
            </a:pPr>
            <a:r>
              <a:rPr lang="en-US" sz="3300" dirty="0">
                <a:effectLst/>
                <a:ea typeface="Calibri" panose="020F0502020204030204" pitchFamily="34" charset="0"/>
                <a:cs typeface="Calibri" panose="020F0502020204030204" pitchFamily="34" charset="0"/>
              </a:rPr>
              <a:t>This is because normally, only the surface</a:t>
            </a:r>
            <a:r>
              <a:rPr lang="en-US" sz="3300" strike="sngStrike" dirty="0">
                <a:ea typeface="Calibri" panose="020F0502020204030204" pitchFamily="34" charset="0"/>
                <a:cs typeface="Calibri" panose="020F0502020204030204" pitchFamily="34" charset="0"/>
              </a:rPr>
              <a:t> </a:t>
            </a:r>
            <a:r>
              <a:rPr lang="en-US" sz="3300" dirty="0">
                <a:cs typeface="Calibri" panose="020F0502020204030204" pitchFamily="34" charset="0"/>
              </a:rPr>
              <a:t>acid </a:t>
            </a:r>
            <a:r>
              <a:rPr lang="en-US" sz="3300" dirty="0">
                <a:effectLst/>
                <a:ea typeface="Calibri" panose="020F0502020204030204" pitchFamily="34" charset="0"/>
                <a:cs typeface="Calibri" panose="020F0502020204030204" pitchFamily="34" charset="0"/>
              </a:rPr>
              <a:t>is neutralized by washing the surface with water and or a weak alkaline solution - remaining acidity occluded in the PETN crystals, may lead to instability and possible decomposition. The most used </a:t>
            </a:r>
            <a:r>
              <a:rPr lang="en-US" sz="3300" dirty="0" err="1">
                <a:effectLst/>
                <a:ea typeface="Calibri" panose="020F0502020204030204" pitchFamily="34" charset="0"/>
                <a:cs typeface="Calibri" panose="020F0502020204030204" pitchFamily="34" charset="0"/>
              </a:rPr>
              <a:t>stabilisation</a:t>
            </a:r>
            <a:r>
              <a:rPr lang="en-US" sz="3300" dirty="0">
                <a:effectLst/>
                <a:ea typeface="Calibri" panose="020F0502020204030204" pitchFamily="34" charset="0"/>
                <a:cs typeface="Calibri" panose="020F0502020204030204" pitchFamily="34" charset="0"/>
              </a:rPr>
              <a:t> processes are the following:</a:t>
            </a:r>
            <a:endParaRPr lang="en-US" sz="3300" dirty="0">
              <a:effectLst/>
              <a:ea typeface="Calibri" panose="020F0502020204030204" pitchFamily="34" charset="0"/>
              <a:cs typeface="Times New Roman" panose="02020603050405020304" pitchFamily="18" charset="0"/>
            </a:endParaRPr>
          </a:p>
          <a:p>
            <a:pPr lvl="2" indent="-457200" algn="just">
              <a:lnSpc>
                <a:spcPct val="107000"/>
              </a:lnSpc>
              <a:spcBef>
                <a:spcPts val="0"/>
              </a:spcBef>
              <a:buFont typeface="Wingdings" panose="05000000000000000000" pitchFamily="2" charset="2"/>
              <a:buChar char="Ø"/>
            </a:pPr>
            <a:r>
              <a:rPr lang="en-US" sz="2900" dirty="0">
                <a:effectLst/>
                <a:ea typeface="Calibri" panose="020F0502020204030204" pitchFamily="34" charset="0"/>
                <a:cs typeface="Calibri" panose="020F0502020204030204" pitchFamily="34" charset="0"/>
              </a:rPr>
              <a:t>Stabilizing by using hot water containing sodium/calcium carbonate or another weak alkali. </a:t>
            </a:r>
            <a:endParaRPr lang="en-US" sz="2900" dirty="0">
              <a:effectLst/>
              <a:ea typeface="Calibri" panose="020F0502020204030204" pitchFamily="34" charset="0"/>
              <a:cs typeface="Times New Roman" panose="02020603050405020304" pitchFamily="18" charset="0"/>
            </a:endParaRPr>
          </a:p>
          <a:p>
            <a:pPr lvl="2" indent="-457200" algn="just">
              <a:lnSpc>
                <a:spcPct val="107000"/>
              </a:lnSpc>
              <a:spcBef>
                <a:spcPts val="0"/>
              </a:spcBef>
              <a:buFont typeface="Wingdings" panose="05000000000000000000" pitchFamily="2" charset="2"/>
              <a:buChar char="Ø"/>
            </a:pPr>
            <a:r>
              <a:rPr lang="en-US" sz="2900" dirty="0">
                <a:cs typeface="Calibri" panose="020F0502020204030204" pitchFamily="34" charset="0"/>
              </a:rPr>
              <a:t>Rec</a:t>
            </a:r>
            <a:r>
              <a:rPr lang="en-US" sz="2900" dirty="0">
                <a:effectLst/>
                <a:ea typeface="Calibri" panose="020F0502020204030204" pitchFamily="34" charset="0"/>
                <a:cs typeface="Calibri" panose="020F0502020204030204" pitchFamily="34" charset="0"/>
              </a:rPr>
              <a:t>rystallisation, by dissolving in acetone ,controlling the pH by using an alkali in the liquor. </a:t>
            </a:r>
            <a:endParaRPr lang="en-US" sz="2900" dirty="0">
              <a:effectLst/>
              <a:ea typeface="Calibri" panose="020F0502020204030204" pitchFamily="34" charset="0"/>
              <a:cs typeface="Times New Roman" panose="02020603050405020304" pitchFamily="18" charset="0"/>
            </a:endParaRPr>
          </a:p>
          <a:p>
            <a:pPr fontAlgn="base">
              <a:spcBef>
                <a:spcPts val="2400"/>
              </a:spcBef>
            </a:pPr>
            <a:r>
              <a:rPr lang="en-ZA" sz="3300" dirty="0"/>
              <a:t>Additives may be introduced during the recrystallisation process or even later on in the process. This is to improve water resistance, particle size distribution or anti-static properties. </a:t>
            </a:r>
          </a:p>
          <a:p>
            <a:pPr fontAlgn="base">
              <a:spcBef>
                <a:spcPts val="2400"/>
              </a:spcBef>
            </a:pPr>
            <a:r>
              <a:rPr lang="en-ZA" sz="3300" dirty="0"/>
              <a:t>After stabilization and recrystallisation the PETN is dried ready for use.</a:t>
            </a:r>
          </a:p>
          <a:p>
            <a:pPr fontAlgn="base">
              <a:spcBef>
                <a:spcPts val="2400"/>
              </a:spcBef>
            </a:pPr>
            <a:r>
              <a:rPr lang="en-ZA" sz="3300" dirty="0"/>
              <a:t>For later use in manufacture or for sale, it may be packed 25% water-wet. This reduces the PETN sensitivity during transport and/or storage. </a:t>
            </a:r>
          </a:p>
          <a:p>
            <a:pPr fontAlgn="base">
              <a:spcBef>
                <a:spcPts val="2400"/>
              </a:spcBef>
            </a:pPr>
            <a:r>
              <a:rPr lang="en-ZA" sz="3300" dirty="0"/>
              <a:t>During various stages of production and storage the PETN’s stability is normally monitored on a regular basis</a:t>
            </a:r>
          </a:p>
          <a:p>
            <a:pPr algn="just"/>
            <a:endParaRPr lang="en-ZA" sz="2200" dirty="0"/>
          </a:p>
        </p:txBody>
      </p:sp>
      <p:sp>
        <p:nvSpPr>
          <p:cNvPr id="4" name="Slide Number Placeholder 3"/>
          <p:cNvSpPr>
            <a:spLocks noGrp="1"/>
          </p:cNvSpPr>
          <p:nvPr>
            <p:ph type="sldNum" sz="quarter" idx="12"/>
          </p:nvPr>
        </p:nvSpPr>
        <p:spPr/>
        <p:txBody>
          <a:bodyPr/>
          <a:lstStyle/>
          <a:p>
            <a:fld id="{78F4AE8E-B4A2-4076-A9BB-4E34E800404F}" type="slidenum">
              <a:rPr lang="en-ZA" smtClean="0"/>
              <a:pPr/>
              <a:t>7</a:t>
            </a:fld>
            <a:endParaRPr lang="en-Z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264" y="0"/>
            <a:ext cx="10046044" cy="1124744"/>
          </a:xfrm>
        </p:spPr>
        <p:txBody>
          <a:bodyPr>
            <a:noAutofit/>
          </a:bodyPr>
          <a:lstStyle/>
          <a:p>
            <a:pPr algn="ctr"/>
            <a:r>
              <a:rPr lang="en-ZA" b="1" dirty="0">
                <a:latin typeface="+mn-lt"/>
              </a:rPr>
              <a:t>PETN GENERAL PROPERTIES  AND USES</a:t>
            </a:r>
          </a:p>
        </p:txBody>
      </p:sp>
      <p:sp>
        <p:nvSpPr>
          <p:cNvPr id="3" name="Content Placeholder 2"/>
          <p:cNvSpPr>
            <a:spLocks noGrp="1"/>
          </p:cNvSpPr>
          <p:nvPr>
            <p:ph idx="1"/>
          </p:nvPr>
        </p:nvSpPr>
        <p:spPr>
          <a:xfrm>
            <a:off x="479376" y="1124744"/>
            <a:ext cx="10725912" cy="5949280"/>
          </a:xfrm>
        </p:spPr>
        <p:txBody>
          <a:bodyPr>
            <a:noAutofit/>
          </a:bodyPr>
          <a:lstStyle/>
          <a:p>
            <a:pPr fontAlgn="base">
              <a:spcBef>
                <a:spcPts val="2400"/>
              </a:spcBef>
            </a:pPr>
            <a:r>
              <a:rPr lang="en-ZA" sz="2400" dirty="0"/>
              <a:t>PETN is also known as corpent, pentrit(e), pentaerythrityl tetranitrate and nitropenta.</a:t>
            </a:r>
          </a:p>
          <a:p>
            <a:pPr fontAlgn="base">
              <a:spcBef>
                <a:spcPts val="2400"/>
              </a:spcBef>
            </a:pPr>
            <a:r>
              <a:rPr lang="en-ZA" sz="2400" dirty="0"/>
              <a:t>It is an organic nitrate ester in the same “family” of high explosives (i.e. the nitric acid esters of polyalcohols) as nitrocellulose (NC), nitroglycerin (NG), and ethylene glycol dinitrate (EGDN) to name a few. </a:t>
            </a:r>
          </a:p>
          <a:p>
            <a:pPr fontAlgn="base">
              <a:spcBef>
                <a:spcPts val="2400"/>
              </a:spcBef>
            </a:pPr>
            <a:r>
              <a:rPr lang="en-ZA" sz="2400" dirty="0"/>
              <a:t>While it contains nitro groups which are similar to that in TNT and the NG, the presence of more of nitro groups, results in a more powerful detonation.</a:t>
            </a:r>
          </a:p>
          <a:p>
            <a:pPr fontAlgn="base">
              <a:spcBef>
                <a:spcPts val="2400"/>
              </a:spcBef>
            </a:pPr>
            <a:r>
              <a:rPr lang="en-ZA" sz="2400" dirty="0"/>
              <a:t>The main uses of PETN are in the cores of detonating cords, in the base charges of commercial detonators, in industrial boosters, in linear shaped charges and commercial and military detonators. It is also used with small amounts of desensitizing additives when used as boosters and fillings for small calibre projectiles. </a:t>
            </a:r>
          </a:p>
          <a:p>
            <a:pPr fontAlgn="base">
              <a:spcBef>
                <a:spcPts val="2400"/>
              </a:spcBef>
            </a:pPr>
            <a:r>
              <a:rPr lang="en-ZA" sz="2400" dirty="0"/>
              <a:t>Its toxicity is relatively low and has medicinal properties as a vasodilator. </a:t>
            </a:r>
          </a:p>
        </p:txBody>
      </p:sp>
      <p:sp>
        <p:nvSpPr>
          <p:cNvPr id="4" name="Slide Number Placeholder 3"/>
          <p:cNvSpPr>
            <a:spLocks noGrp="1"/>
          </p:cNvSpPr>
          <p:nvPr>
            <p:ph type="sldNum" sz="quarter" idx="12"/>
          </p:nvPr>
        </p:nvSpPr>
        <p:spPr/>
        <p:txBody>
          <a:bodyPr/>
          <a:lstStyle/>
          <a:p>
            <a:fld id="{78F4AE8E-B4A2-4076-A9BB-4E34E800404F}" type="slidenum">
              <a:rPr lang="en-ZA" smtClean="0"/>
              <a:pPr/>
              <a:t>8</a:t>
            </a:fld>
            <a:endParaRPr lang="en-Z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5E802A1-EF6C-43D7-B0F9-0CA81121046D}" type="slidenum">
              <a:rPr lang="en-US"/>
              <a:pPr>
                <a:defRPr/>
              </a:pPr>
              <a:t>9</a:t>
            </a:fld>
            <a:endParaRPr lang="en-US" dirty="0"/>
          </a:p>
        </p:txBody>
      </p:sp>
      <p:sp>
        <p:nvSpPr>
          <p:cNvPr id="9219" name="Rectangle 2"/>
          <p:cNvSpPr>
            <a:spLocks noGrp="1" noChangeArrowheads="1"/>
          </p:cNvSpPr>
          <p:nvPr>
            <p:ph type="title"/>
          </p:nvPr>
        </p:nvSpPr>
        <p:spPr>
          <a:xfrm>
            <a:off x="4114800" y="381000"/>
            <a:ext cx="5181600" cy="838200"/>
          </a:xfrm>
        </p:spPr>
        <p:txBody>
          <a:bodyPr/>
          <a:lstStyle/>
          <a:p>
            <a:pPr eaLnBrk="1" hangingPunct="1"/>
            <a:r>
              <a:rPr lang="en-US" sz="3200" b="1"/>
              <a:t>PETN compared to NG</a:t>
            </a:r>
          </a:p>
        </p:txBody>
      </p:sp>
      <p:sp>
        <p:nvSpPr>
          <p:cNvPr id="9220" name="Rectangle 4"/>
          <p:cNvSpPr>
            <a:spLocks noChangeArrowheads="1"/>
          </p:cNvSpPr>
          <p:nvPr/>
        </p:nvSpPr>
        <p:spPr bwMode="auto">
          <a:xfrm>
            <a:off x="2133600" y="1371600"/>
            <a:ext cx="8001000" cy="2751138"/>
          </a:xfrm>
          <a:prstGeom prst="rect">
            <a:avLst/>
          </a:prstGeom>
          <a:noFill/>
          <a:ln w="9525">
            <a:noFill/>
            <a:miter lim="800000"/>
            <a:headEnd/>
            <a:tailEnd/>
          </a:ln>
        </p:spPr>
        <p:txBody>
          <a:bodyPr>
            <a:spAutoFit/>
          </a:bodyPr>
          <a:lstStyle/>
          <a:p>
            <a:pPr marL="352425" indent="-352425">
              <a:spcBef>
                <a:spcPct val="60000"/>
              </a:spcBef>
            </a:pPr>
            <a:r>
              <a:rPr lang="en-AU" sz="2400">
                <a:latin typeface="Arial" charset="0"/>
              </a:rPr>
              <a:t>PETN is chemically very similar to nitro glycerine (NG), except PETN is a solid at room temperature, as opposed to NG which is a liquid.   PETN is also less sensitive and less toxic than NG.</a:t>
            </a:r>
          </a:p>
          <a:p>
            <a:pPr marL="352425" indent="-352425">
              <a:spcBef>
                <a:spcPct val="60000"/>
              </a:spcBef>
            </a:pPr>
            <a:r>
              <a:rPr lang="en-AU" sz="2400">
                <a:latin typeface="Arial" charset="0"/>
              </a:rPr>
              <a:t>NG = CH ONO</a:t>
            </a:r>
            <a:r>
              <a:rPr lang="en-AU" sz="2400" baseline="-25000">
                <a:latin typeface="Arial" charset="0"/>
              </a:rPr>
              <a:t>2</a:t>
            </a:r>
            <a:r>
              <a:rPr lang="en-AU" sz="2400">
                <a:latin typeface="Arial" charset="0"/>
              </a:rPr>
              <a:t> (CH</a:t>
            </a:r>
            <a:r>
              <a:rPr lang="en-AU" sz="2400" baseline="-25000">
                <a:latin typeface="Arial" charset="0"/>
              </a:rPr>
              <a:t>2</a:t>
            </a:r>
            <a:r>
              <a:rPr lang="en-AU" sz="2400">
                <a:latin typeface="Arial" charset="0"/>
              </a:rPr>
              <a:t> ONO</a:t>
            </a:r>
            <a:r>
              <a:rPr lang="en-AU" sz="2400" baseline="-25000">
                <a:latin typeface="Arial" charset="0"/>
              </a:rPr>
              <a:t>2</a:t>
            </a:r>
            <a:r>
              <a:rPr lang="en-AU" sz="2400">
                <a:latin typeface="Arial" charset="0"/>
              </a:rPr>
              <a:t>)</a:t>
            </a:r>
            <a:r>
              <a:rPr lang="en-AU" sz="2400" baseline="-25000">
                <a:latin typeface="Arial" charset="0"/>
              </a:rPr>
              <a:t>2 </a:t>
            </a:r>
            <a:r>
              <a:rPr lang="en-AU" sz="2400">
                <a:latin typeface="Arial" charset="0"/>
              </a:rPr>
              <a:t>=</a:t>
            </a:r>
            <a:r>
              <a:rPr lang="en-AU" sz="2400" baseline="-25000">
                <a:latin typeface="Arial" charset="0"/>
              </a:rPr>
              <a:t>  </a:t>
            </a:r>
            <a:r>
              <a:rPr lang="en-AU" sz="2400">
                <a:latin typeface="Arial" charset="0"/>
              </a:rPr>
              <a:t>C</a:t>
            </a:r>
            <a:r>
              <a:rPr lang="en-AU" sz="2400" baseline="-25000">
                <a:latin typeface="Arial" charset="0"/>
              </a:rPr>
              <a:t>3</a:t>
            </a:r>
            <a:r>
              <a:rPr lang="en-AU" sz="2400">
                <a:latin typeface="Arial" charset="0"/>
              </a:rPr>
              <a:t>H</a:t>
            </a:r>
            <a:r>
              <a:rPr lang="en-AU" sz="2400" baseline="-25000">
                <a:latin typeface="Arial" charset="0"/>
              </a:rPr>
              <a:t>5</a:t>
            </a:r>
            <a:r>
              <a:rPr lang="en-AU" sz="2400">
                <a:latin typeface="Arial" charset="0"/>
              </a:rPr>
              <a:t>N</a:t>
            </a:r>
            <a:r>
              <a:rPr lang="en-AU" sz="2400" baseline="-25000">
                <a:latin typeface="Arial" charset="0"/>
              </a:rPr>
              <a:t>3</a:t>
            </a:r>
            <a:r>
              <a:rPr lang="en-AU" sz="2400">
                <a:latin typeface="Arial" charset="0"/>
              </a:rPr>
              <a:t>O</a:t>
            </a:r>
            <a:r>
              <a:rPr lang="en-AU" sz="2400" baseline="-25000">
                <a:latin typeface="Arial" charset="0"/>
              </a:rPr>
              <a:t>9</a:t>
            </a:r>
          </a:p>
          <a:p>
            <a:pPr marL="352425" indent="-352425">
              <a:spcBef>
                <a:spcPct val="60000"/>
              </a:spcBef>
            </a:pPr>
            <a:r>
              <a:rPr lang="en-AU" sz="2400">
                <a:latin typeface="Arial" charset="0"/>
              </a:rPr>
              <a:t>PETN = C (CH</a:t>
            </a:r>
            <a:r>
              <a:rPr lang="en-AU" sz="2400" baseline="-25000">
                <a:latin typeface="Arial" charset="0"/>
              </a:rPr>
              <a:t>2 </a:t>
            </a:r>
            <a:r>
              <a:rPr lang="en-AU" sz="2400">
                <a:latin typeface="Arial" charset="0"/>
              </a:rPr>
              <a:t>ONO</a:t>
            </a:r>
            <a:r>
              <a:rPr lang="en-AU" sz="2400" baseline="-25000">
                <a:latin typeface="Arial" charset="0"/>
              </a:rPr>
              <a:t>2</a:t>
            </a:r>
            <a:r>
              <a:rPr lang="en-AU" sz="2400">
                <a:latin typeface="Arial" charset="0"/>
              </a:rPr>
              <a:t>)</a:t>
            </a:r>
            <a:r>
              <a:rPr lang="en-AU" sz="2400" baseline="-25000">
                <a:latin typeface="Arial" charset="0"/>
              </a:rPr>
              <a:t>4</a:t>
            </a:r>
            <a:r>
              <a:rPr lang="en-AU" sz="2400">
                <a:latin typeface="Arial" charset="0"/>
              </a:rPr>
              <a:t> = C</a:t>
            </a:r>
            <a:r>
              <a:rPr lang="en-AU" sz="2400" baseline="-25000">
                <a:latin typeface="Arial" charset="0"/>
              </a:rPr>
              <a:t>5</a:t>
            </a:r>
            <a:r>
              <a:rPr lang="en-AU" sz="2400">
                <a:latin typeface="Arial" charset="0"/>
              </a:rPr>
              <a:t>H</a:t>
            </a:r>
            <a:r>
              <a:rPr lang="en-AU" sz="2400" baseline="-25000">
                <a:latin typeface="Arial" charset="0"/>
              </a:rPr>
              <a:t>8</a:t>
            </a:r>
            <a:r>
              <a:rPr lang="en-AU" sz="2400">
                <a:latin typeface="Arial" charset="0"/>
              </a:rPr>
              <a:t>N</a:t>
            </a:r>
            <a:r>
              <a:rPr lang="en-AU" sz="2400" baseline="-25000">
                <a:latin typeface="Arial" charset="0"/>
              </a:rPr>
              <a:t>4</a:t>
            </a:r>
            <a:r>
              <a:rPr lang="en-AU" sz="2400">
                <a:latin typeface="Arial" charset="0"/>
              </a:rPr>
              <a:t>O</a:t>
            </a:r>
            <a:r>
              <a:rPr lang="en-AU" sz="2400" baseline="-25000">
                <a:latin typeface="Arial" charset="0"/>
              </a:rPr>
              <a:t>12</a:t>
            </a:r>
            <a:endParaRPr lang="en-AU" sz="2400">
              <a:latin typeface="Arial" charset="0"/>
            </a:endParaRPr>
          </a:p>
        </p:txBody>
      </p:sp>
      <p:pic>
        <p:nvPicPr>
          <p:cNvPr id="9221" name="Picture 7"/>
          <p:cNvPicPr>
            <a:picLocks noChangeAspect="1" noChangeArrowheads="1"/>
          </p:cNvPicPr>
          <p:nvPr/>
        </p:nvPicPr>
        <p:blipFill>
          <a:blip r:embed="rId2" cstate="print"/>
          <a:srcRect/>
          <a:stretch>
            <a:fillRect/>
          </a:stretch>
        </p:blipFill>
        <p:spPr bwMode="auto">
          <a:xfrm>
            <a:off x="7010400" y="4191001"/>
            <a:ext cx="2209800" cy="1933575"/>
          </a:xfrm>
          <a:prstGeom prst="rect">
            <a:avLst/>
          </a:prstGeom>
          <a:noFill/>
          <a:ln w="9525">
            <a:noFill/>
            <a:miter lim="800000"/>
            <a:headEnd/>
            <a:tailEnd/>
          </a:ln>
        </p:spPr>
      </p:pic>
      <p:pic>
        <p:nvPicPr>
          <p:cNvPr id="9222" name="Picture 6"/>
          <p:cNvPicPr>
            <a:picLocks noChangeAspect="1" noChangeArrowheads="1"/>
          </p:cNvPicPr>
          <p:nvPr/>
        </p:nvPicPr>
        <p:blipFill>
          <a:blip r:embed="rId3" cstate="print"/>
          <a:srcRect/>
          <a:stretch>
            <a:fillRect/>
          </a:stretch>
        </p:blipFill>
        <p:spPr bwMode="auto">
          <a:xfrm>
            <a:off x="2971800" y="4191001"/>
            <a:ext cx="2438400" cy="1903413"/>
          </a:xfrm>
          <a:prstGeom prst="rect">
            <a:avLst/>
          </a:prstGeom>
          <a:solidFill>
            <a:srgbClr val="FDFFDD"/>
          </a:solidFill>
          <a:ln w="9525">
            <a:noFill/>
            <a:miter lim="800000"/>
            <a:headEnd/>
            <a:tailEnd/>
          </a:ln>
        </p:spPr>
      </p:pic>
      <p:sp>
        <p:nvSpPr>
          <p:cNvPr id="7" name="TextBox 6"/>
          <p:cNvSpPr txBox="1"/>
          <p:nvPr/>
        </p:nvSpPr>
        <p:spPr>
          <a:xfrm>
            <a:off x="3886200" y="6248401"/>
            <a:ext cx="609600" cy="366713"/>
          </a:xfrm>
          <a:prstGeom prst="rect">
            <a:avLst/>
          </a:prstGeom>
          <a:noFill/>
        </p:spPr>
        <p:txBody>
          <a:bodyPr>
            <a:spAutoFit/>
          </a:bodyPr>
          <a:lstStyle/>
          <a:p>
            <a:pPr>
              <a:buFontTx/>
              <a:buNone/>
              <a:defRPr/>
            </a:pPr>
            <a:r>
              <a:rPr lang="en-US" dirty="0">
                <a:latin typeface="+mj-lt"/>
              </a:rPr>
              <a:t>NG</a:t>
            </a:r>
          </a:p>
        </p:txBody>
      </p:sp>
      <p:sp>
        <p:nvSpPr>
          <p:cNvPr id="9" name="TextBox 8"/>
          <p:cNvSpPr txBox="1"/>
          <p:nvPr/>
        </p:nvSpPr>
        <p:spPr>
          <a:xfrm>
            <a:off x="7543800" y="6248401"/>
            <a:ext cx="1219200" cy="366713"/>
          </a:xfrm>
          <a:prstGeom prst="rect">
            <a:avLst/>
          </a:prstGeom>
          <a:noFill/>
        </p:spPr>
        <p:txBody>
          <a:bodyPr>
            <a:spAutoFit/>
          </a:bodyPr>
          <a:lstStyle/>
          <a:p>
            <a:pPr>
              <a:buFontTx/>
              <a:buNone/>
              <a:defRPr/>
            </a:pPr>
            <a:r>
              <a:rPr lang="en-US" dirty="0">
                <a:latin typeface="+mj-lt"/>
              </a:rPr>
              <a:t>PETN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5333</TotalTime>
  <Words>5245</Words>
  <Application>Microsoft Office PowerPoint</Application>
  <PresentationFormat>Widescreen</PresentationFormat>
  <Paragraphs>512</Paragraphs>
  <Slides>44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Times New Roman</vt:lpstr>
      <vt:lpstr>Wingdings</vt:lpstr>
      <vt:lpstr>Office Theme</vt:lpstr>
      <vt:lpstr>    FIRES EXPLOSIONS/DETONATIONS AND HAZARDS INVOLVING PETN SAFEX WEBINAR             INPUTS FROM  THE PETN GPG TEAM  SESSION 1                                    SESSION 2  PRESENTED BY  MD TRAUT              PRESENTED BY D GOOSEN  of                                                            of   MD TRAUT CONSULTING                           ORICA (CANADA)    trautmd@telkomsa.net                    dawn.goosen@orica.com </vt:lpstr>
      <vt:lpstr>INTRODUCTION</vt:lpstr>
      <vt:lpstr> HOW TO ACCESS SAFEX INCIDENTS DATABASE </vt:lpstr>
      <vt:lpstr>PowerPoint Presentation</vt:lpstr>
      <vt:lpstr>PowerPoint Presentation</vt:lpstr>
      <vt:lpstr>PETN PROCESS OVERVIEW (CONTINUOUS) </vt:lpstr>
      <vt:lpstr>PETN PRODUCTION OVERVIEW CONT.</vt:lpstr>
      <vt:lpstr>PETN GENERAL PROPERTIES  AND USES</vt:lpstr>
      <vt:lpstr>PETN compared to NG</vt:lpstr>
      <vt:lpstr>GENERAL PETN PHYSICAL PROPERTIES (GENERIC)  </vt:lpstr>
      <vt:lpstr>PETN BASIS OF SAFETY (BoS)</vt:lpstr>
      <vt:lpstr>PETN BASIS OF SAFETY (BoS)</vt:lpstr>
      <vt:lpstr>FIRES, EXPLOSIONS AND INCIDENTS INVOLVING PETN MANUFACTURE </vt:lpstr>
      <vt:lpstr>PETN INCIDENTS DURING NITRATION</vt:lpstr>
      <vt:lpstr>PETN INTERMEDIATE STORAGE POST NITRATION AND PRIOR TO STABILISATION</vt:lpstr>
      <vt:lpstr> 3 PETN EXPLOSIONS OCCURRED DURING THE INTERMEDIATE STORAGE OF PETN </vt:lpstr>
      <vt:lpstr>WHY DID IT HAPPEN?</vt:lpstr>
      <vt:lpstr>THE RESULT OF THESE DETONATIONS</vt:lpstr>
      <vt:lpstr>PETN (ACETONE) INCIDENTS DURING RECRYSTALLISATION</vt:lpstr>
      <vt:lpstr>PETN INCIDENTS DURING DRYING</vt:lpstr>
      <vt:lpstr>PETN DETONATIONS DUE TO IMPACT</vt:lpstr>
      <vt:lpstr>PETN DETONATION DUE TO HEAT</vt:lpstr>
      <vt:lpstr>PETN DETONATION DUE TO FRICTION</vt:lpstr>
      <vt:lpstr> PETN EXPLOSIONS DUE TO DECOMPOSITION  </vt:lpstr>
      <vt:lpstr>DETONATIONS INVOLVING  DETONATING CORD/FUSE MANUFACTURE</vt:lpstr>
      <vt:lpstr>DURING DETONATING CORD EXTRUSION</vt:lpstr>
      <vt:lpstr>DURING DETONATING CORD SPINNING</vt:lpstr>
      <vt:lpstr>DETONATING CORD SPINNING CONT.</vt:lpstr>
      <vt:lpstr>EXPLOSION-DETONATING CORD INDIA</vt:lpstr>
      <vt:lpstr>EXPLOSION-DETONATING CORD INDIA CONT.</vt:lpstr>
      <vt:lpstr>THREE DETONATIONS INVOLVING BOOSTER MANUFACTURE  EXPLOSIVES COMPOSITION  </vt:lpstr>
      <vt:lpstr>THE INFAMOUS HAMMER AND SCREWDRIVER INCIDENT</vt:lpstr>
      <vt:lpstr>      EXPLOSION  AT THE SIERRA CHEMICAL COMPANY USA BOOSTER PLANT    </vt:lpstr>
      <vt:lpstr>PowerPoint Presentation</vt:lpstr>
      <vt:lpstr>FINDINGS/NOTES INVESTIGATORS BY  THE U.S. CHEMICAL SAFETY BOARD (USCSB) </vt:lpstr>
      <vt:lpstr>FINDINGS/NOTES CONT.</vt:lpstr>
      <vt:lpstr>BOOSTER MANUFACTURING PLANT EXPLOSION  CONCLUSIONS BY THE INVESTIGATION TEAM</vt:lpstr>
      <vt:lpstr>BOOSTER ROOM BEFORE EXPLOSION</vt:lpstr>
      <vt:lpstr>BOOSTER ROOM AFTER EXPLOSION</vt:lpstr>
      <vt:lpstr>THE REPORT ON THE SIERRA INCIDENT</vt:lpstr>
      <vt:lpstr>SAFEX – E-LEARNING MODULE</vt:lpstr>
      <vt:lpstr>Booster Manufacture - DECOMPOSITION</vt:lpstr>
      <vt:lpstr>PowerPoint Presentation</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FIRES EXPLOSIONS/DETONATIONS AND HAZARDS INVOLVING PETN  [C(CH2ONO2)4 ]  SAFEX WEBINAR BY MD TRAUT                                                           MD TRAUT CONSULTING                                                                               trautmd@telkomsa.net</dc:title>
  <dc:creator>User</dc:creator>
  <cp:lastModifiedBy>Enaex</cp:lastModifiedBy>
  <cp:revision>61</cp:revision>
  <dcterms:created xsi:type="dcterms:W3CDTF">2022-02-28T10:04:33Z</dcterms:created>
  <dcterms:modified xsi:type="dcterms:W3CDTF">2022-04-12T17:50:49Z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742a09-bfb0-4510-9e26-b9837db26482_Enabled">
    <vt:lpwstr>true</vt:lpwstr>
  </property>
  <property fmtid="{D5CDD505-2E9C-101B-9397-08002B2CF9AE}" pid="3" name="MSIP_Label_77742a09-bfb0-4510-9e26-b9837db26482_SetDate">
    <vt:lpwstr>2022-04-08T17:42:27Z</vt:lpwstr>
  </property>
  <property fmtid="{D5CDD505-2E9C-101B-9397-08002B2CF9AE}" pid="4" name="MSIP_Label_77742a09-bfb0-4510-9e26-b9837db26482_Method">
    <vt:lpwstr>Privileged</vt:lpwstr>
  </property>
  <property fmtid="{D5CDD505-2E9C-101B-9397-08002B2CF9AE}" pid="5" name="MSIP_Label_77742a09-bfb0-4510-9e26-b9837db26482_Name">
    <vt:lpwstr>General</vt:lpwstr>
  </property>
  <property fmtid="{D5CDD505-2E9C-101B-9397-08002B2CF9AE}" pid="6" name="MSIP_Label_77742a09-bfb0-4510-9e26-b9837db26482_SiteId">
    <vt:lpwstr>a21a716e-fb9a-45c0-b997-e26360b0a3a1</vt:lpwstr>
  </property>
  <property fmtid="{D5CDD505-2E9C-101B-9397-08002B2CF9AE}" pid="7" name="MSIP_Label_77742a09-bfb0-4510-9e26-b9837db26482_ActionId">
    <vt:lpwstr>7cabd2f1-8b9c-4a9c-a7aa-2d32792b538b</vt:lpwstr>
  </property>
  <property fmtid="{D5CDD505-2E9C-101B-9397-08002B2CF9AE}" pid="8" name="MSIP_Label_77742a09-bfb0-4510-9e26-b9837db26482_ContentBits">
    <vt:lpwstr>2</vt:lpwstr>
  </property>
</Properties>
</file>