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3" r:id="rId5"/>
  </p:sldMasterIdLst>
  <p:notesMasterIdLst>
    <p:notesMasterId r:id="rId20"/>
  </p:notesMasterIdLst>
  <p:handoutMasterIdLst>
    <p:handoutMasterId r:id="rId21"/>
  </p:handoutMasterIdLst>
  <p:sldIdLst>
    <p:sldId id="256" r:id="rId6"/>
    <p:sldId id="297" r:id="rId7"/>
    <p:sldId id="298" r:id="rId8"/>
    <p:sldId id="300" r:id="rId9"/>
    <p:sldId id="301" r:id="rId10"/>
    <p:sldId id="299" r:id="rId11"/>
    <p:sldId id="302" r:id="rId12"/>
    <p:sldId id="303" r:id="rId13"/>
    <p:sldId id="316" r:id="rId14"/>
    <p:sldId id="310" r:id="rId15"/>
    <p:sldId id="311" r:id="rId16"/>
    <p:sldId id="312" r:id="rId17"/>
    <p:sldId id="313" r:id="rId18"/>
    <p:sldId id="31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38345E-9109-4016-9D24-B80DECCAF6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2DEB2-8D0D-428E-A7B4-A0A100CCAF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FC33C-FE1F-4096-A298-52400AAE986F}" type="datetimeFigureOut">
              <a:rPr lang="en-AU" smtClean="0"/>
              <a:t>14/10/2021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92993-BE2D-438F-95C9-DEC04CE327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83596-E083-470C-9B78-8DA9A4A6A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C9FA3-ECC2-47F7-BE5C-F7F5315DC52D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7499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E2E40-F124-4468-B439-78467FA3110F}" type="datetimeFigureOut">
              <a:rPr lang="en-AU" smtClean="0"/>
              <a:t>14/10/2021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374BD-4577-4D68-9850-87D16B10ECD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121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872395" y="4366423"/>
            <a:ext cx="8688000" cy="104144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+mj-lt"/>
              <a:buNone/>
              <a:defRPr sz="5300" b="0" cap="all" spc="-2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630900" indent="-342900">
              <a:buFont typeface="+mj-lt"/>
              <a:buAutoNum type="arabicPeriod"/>
              <a:defRPr/>
            </a:lvl2pPr>
            <a:lvl3pPr marL="918900" indent="-342900">
              <a:buFont typeface="+mj-lt"/>
              <a:buAutoNum type="arabicPeriod"/>
              <a:defRPr/>
            </a:lvl3pPr>
            <a:lvl4pPr marL="1206900" indent="-342900">
              <a:buFont typeface="+mj-lt"/>
              <a:buAutoNum type="arabicPeriod"/>
              <a:defRPr/>
            </a:lvl4pPr>
            <a:lvl5pPr marL="1494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AU" dirty="0"/>
              <a:t>Title slide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199" y="4309057"/>
            <a:ext cx="1728000" cy="36353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Date goes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76065" y="5759444"/>
            <a:ext cx="8688000" cy="7461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Presenter’s names and titles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762FB5-511D-4A84-A4BD-5955B50C734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" y="6124065"/>
            <a:ext cx="1324993" cy="4176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00A64-2582-4962-9A30-04D8FD4B43E9}"/>
              </a:ext>
            </a:extLst>
          </p:cNvPr>
          <p:cNvCxnSpPr>
            <a:cxnSpLocks/>
          </p:cNvCxnSpPr>
          <p:nvPr userDrawn="1"/>
        </p:nvCxnSpPr>
        <p:spPr>
          <a:xfrm>
            <a:off x="2527300" y="1"/>
            <a:ext cx="0" cy="65246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orange&#10;&#10;Description automatically generated">
            <a:extLst>
              <a:ext uri="{FF2B5EF4-FFF2-40B4-BE49-F238E27FC236}">
                <a16:creationId xmlns:a16="http://schemas.microsoft.com/office/drawing/2014/main" id="{2D9BA421-BE62-4B90-A0F8-9AF9A15465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1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22E3184-21E8-4DCA-A7DD-4B252F7CA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899" y="0"/>
            <a:ext cx="5626100" cy="338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39D1615-FBBB-49F0-8852-17EED0B44B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5899" y="3474000"/>
            <a:ext cx="5626100" cy="338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59532D-6623-4AD3-A1E4-5317B8C6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100" y="601770"/>
            <a:ext cx="5628900" cy="7756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1870EFC-85EF-40E9-9E8B-49BA59F546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4200" y="1803399"/>
            <a:ext cx="56134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70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576745" y="1819276"/>
            <a:ext cx="5136000" cy="619619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chart, table or diagram title. It can go over two lines.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6576745" y="2444750"/>
            <a:ext cx="5136000" cy="349885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523B858-184A-48DA-960E-FDBD777DEF3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4200" y="1803399"/>
            <a:ext cx="5136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C4C970-0462-480E-A280-26CB6BF33D5B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4B09632-BAE0-46B5-9976-3CBC0359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55" y="611585"/>
            <a:ext cx="9129143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01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97992" y="1810649"/>
            <a:ext cx="5136000" cy="360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Single line chart, table or diagram title.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97992" y="2178948"/>
            <a:ext cx="5136000" cy="2584451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75056" y="628190"/>
            <a:ext cx="9129144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15BC67-1E03-4947-BDB2-2C213D6A15D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577633" y="1810649"/>
            <a:ext cx="5136000" cy="360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Single line chart, table or diagram title.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35D5C11-953A-4B09-B88F-59DBD2E899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7633" y="2178948"/>
            <a:ext cx="5136000" cy="2584451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3BFE-E47D-46FB-A6B2-C6FE8439CE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992" y="4845050"/>
            <a:ext cx="5136000" cy="10985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BD5462A-D2B4-4A3D-90A2-F23443BFF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77633" y="4845050"/>
            <a:ext cx="5136000" cy="10985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CD295-2C5C-4EE8-90F6-D5BAAF13C057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10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97992" y="1810649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75056" y="618771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3BFE-E47D-46FB-A6B2-C6FE8439CE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992" y="3569599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D69AA58-1703-4B72-BA82-617B95FE38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77633" y="1810649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FEB7E12-32BD-4DE8-8F74-2532F02062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7633" y="3569599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907182E6-DBBD-4655-9C42-A5A408F2EC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7992" y="4092304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C0E55F0-D9F7-4C7A-9C7E-4F6602231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7992" y="5851254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F0B8B140-7DF4-4019-9804-1E2DB84E298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77633" y="4092304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 dirty="0"/>
              <a:t>Click icon to add chart, table or diagram</a:t>
            </a:r>
            <a:endParaRPr lang="en-AU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798B37F-29D0-4C5E-95EB-6D60DEA97C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7633" y="5851254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F72EAF-A48E-472B-8120-C646110175DA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1"/>
            <a:ext cx="0" cy="2018198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495FF1-FA4A-44C9-BAFB-A0C09AF5FF44}"/>
              </a:ext>
            </a:extLst>
          </p:cNvPr>
          <p:cNvCxnSpPr>
            <a:cxnSpLocks/>
          </p:cNvCxnSpPr>
          <p:nvPr userDrawn="1"/>
        </p:nvCxnSpPr>
        <p:spPr>
          <a:xfrm>
            <a:off x="6171980" y="4092304"/>
            <a:ext cx="0" cy="2018198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108BE2-C9CB-4628-A53C-4BD74BA302F6}"/>
              </a:ext>
            </a:extLst>
          </p:cNvPr>
          <p:cNvCxnSpPr>
            <a:cxnSpLocks/>
          </p:cNvCxnSpPr>
          <p:nvPr userDrawn="1"/>
        </p:nvCxnSpPr>
        <p:spPr>
          <a:xfrm>
            <a:off x="597992" y="3952473"/>
            <a:ext cx="5136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9D9D0D-BC48-42DA-8DE0-8FE503A2679D}"/>
              </a:ext>
            </a:extLst>
          </p:cNvPr>
          <p:cNvCxnSpPr>
            <a:cxnSpLocks/>
          </p:cNvCxnSpPr>
          <p:nvPr userDrawn="1"/>
        </p:nvCxnSpPr>
        <p:spPr>
          <a:xfrm>
            <a:off x="6577633" y="3966113"/>
            <a:ext cx="5136000" cy="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97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522FF-2CDB-4B46-B702-A0B9B9E1B8C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4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9B575-3A62-4540-9D2D-5692FDC04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99" t="8518" r="55695" b="72716"/>
          <a:stretch/>
        </p:blipFill>
        <p:spPr>
          <a:xfrm>
            <a:off x="9622366" y="1593850"/>
            <a:ext cx="2171511" cy="1930458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0000" y="1440003"/>
            <a:ext cx="27042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2000" b="1" dirty="0">
                <a:latin typeface="+mn-lt"/>
                <a:cs typeface="Arial" pitchFamily="34" charset="0"/>
              </a:rPr>
              <a:t>Primary colour palette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0002" y="2874382"/>
            <a:ext cx="20790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2000" b="1" dirty="0">
                <a:latin typeface="+mn-lt"/>
                <a:cs typeface="Arial" pitchFamily="34" charset="0"/>
              </a:rPr>
              <a:t>Auxiliary colours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69197" y="1767459"/>
            <a:ext cx="1336771" cy="96206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Orica Navy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R 0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G 51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B 102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30972" y="1767459"/>
            <a:ext cx="1336771" cy="9620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Orica Blue 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R 0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G 153</a:t>
            </a:r>
          </a:p>
          <a:p>
            <a:pPr>
              <a:lnSpc>
                <a:spcPct val="90000"/>
              </a:lnSpc>
            </a:pPr>
            <a:r>
              <a:rPr lang="en-AU" sz="1200" dirty="0">
                <a:solidFill>
                  <a:schemeClr val="bg1"/>
                </a:solidFill>
                <a:latin typeface="+mn-lt"/>
                <a:cs typeface="Arial" pitchFamily="34" charset="0"/>
              </a:rPr>
              <a:t>B 204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392746" y="1767459"/>
            <a:ext cx="1339321" cy="96206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latin typeface="+mn-lt"/>
                <a:cs typeface="Arial" pitchFamily="34" charset="0"/>
              </a:rPr>
              <a:t>White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57070" y="1767459"/>
            <a:ext cx="1339321" cy="962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Black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69197" y="3208913"/>
            <a:ext cx="1081728" cy="77850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50% tint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108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188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227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953296" y="3208913"/>
            <a:ext cx="1083792" cy="77850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Grey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187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189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192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1628500" y="3208913"/>
            <a:ext cx="1083792" cy="7785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30% tint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166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210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236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2789867" y="3208913"/>
            <a:ext cx="1085857" cy="77850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Green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189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219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148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7316158" y="1707392"/>
            <a:ext cx="1948196" cy="146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85" tIns="41020" rIns="78885" bIns="4102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AU" sz="1200" dirty="0">
                <a:latin typeface="+mn-lt"/>
                <a:cs typeface="Arial" pitchFamily="34" charset="0"/>
              </a:rPr>
              <a:t>Both the </a:t>
            </a:r>
            <a:r>
              <a:rPr lang="en-AU" sz="1200" b="1" dirty="0">
                <a:latin typeface="+mn-lt"/>
                <a:cs typeface="Arial" pitchFamily="34" charset="0"/>
              </a:rPr>
              <a:t>Primary</a:t>
            </a:r>
            <a:r>
              <a:rPr lang="en-AU" sz="1200" dirty="0">
                <a:latin typeface="+mn-lt"/>
                <a:cs typeface="Arial" pitchFamily="34" charset="0"/>
              </a:rPr>
              <a:t> and </a:t>
            </a:r>
            <a:r>
              <a:rPr lang="en-AU" sz="1200" b="1" dirty="0">
                <a:latin typeface="+mn-lt"/>
                <a:cs typeface="Arial" pitchFamily="34" charset="0"/>
              </a:rPr>
              <a:t>Auxiliary</a:t>
            </a:r>
            <a:r>
              <a:rPr lang="en-AU" sz="1200" dirty="0">
                <a:latin typeface="+mn-lt"/>
                <a:cs typeface="Arial" pitchFamily="34" charset="0"/>
              </a:rPr>
              <a:t> colours can be found in the top row of all colour menus under </a:t>
            </a:r>
            <a:r>
              <a:rPr lang="en-AU" sz="1200" b="1" dirty="0">
                <a:latin typeface="+mn-lt"/>
                <a:ea typeface="TheAcademy Bold" pitchFamily="18" charset="0"/>
              </a:rPr>
              <a:t>Theme Colors</a:t>
            </a:r>
            <a:r>
              <a:rPr lang="en-AU" sz="1200" dirty="0">
                <a:latin typeface="+mn-lt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AU" sz="1200" dirty="0">
                <a:latin typeface="+mn-lt"/>
                <a:cs typeface="Arial" pitchFamily="34" charset="0"/>
              </a:rPr>
              <a:t>Don’t use the tints that PowerPoint automatically generates.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336978" y="1803400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132084" y="2970190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132084" y="1767459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9336978" y="2196861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19597" y="3633031"/>
            <a:ext cx="1780035" cy="327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800" i="1" dirty="0"/>
              <a:t>A screen shot of colour options which appear in all colour drop down menus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9614886" y="1803400"/>
            <a:ext cx="2186588" cy="187325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lnSpc>
                <a:spcPct val="90000"/>
              </a:lnSpc>
            </a:pPr>
            <a:endParaRPr lang="en-AU" sz="1800" dirty="0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69197" y="4944097"/>
            <a:ext cx="4645464" cy="101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sz="2000" b="1" dirty="0">
                <a:latin typeface="+mn-lt"/>
                <a:cs typeface="Arial" pitchFamily="34" charset="0"/>
              </a:rPr>
              <a:t>About our colours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GB" sz="1200" dirty="0">
                <a:latin typeface="+mn-lt"/>
                <a:cs typeface="Arial" pitchFamily="34" charset="0"/>
              </a:rPr>
              <a:t>The Orica </a:t>
            </a:r>
            <a:r>
              <a:rPr lang="en-GB" sz="1200" b="1" dirty="0">
                <a:latin typeface="+mn-lt"/>
                <a:cs typeface="Arial" pitchFamily="34" charset="0"/>
              </a:rPr>
              <a:t>Primary colour palette </a:t>
            </a:r>
            <a:r>
              <a:rPr lang="en-GB" sz="1200" dirty="0">
                <a:latin typeface="+mn-lt"/>
                <a:cs typeface="Arial" pitchFamily="34" charset="0"/>
              </a:rPr>
              <a:t>consists of our two Corporate blues, Orica Navy and Orica Blue, and black and white.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GB" sz="1200" dirty="0">
                <a:latin typeface="+mn-lt"/>
                <a:cs typeface="Arial" pitchFamily="34" charset="0"/>
              </a:rPr>
              <a:t>The </a:t>
            </a:r>
            <a:r>
              <a:rPr lang="en-GB" sz="1200" b="1" dirty="0">
                <a:latin typeface="+mn-lt"/>
                <a:cs typeface="Arial" pitchFamily="34" charset="0"/>
              </a:rPr>
              <a:t>Auxiliary colours </a:t>
            </a:r>
            <a:r>
              <a:rPr lang="en-GB" sz="1200" dirty="0">
                <a:latin typeface="+mn-lt"/>
                <a:cs typeface="Arial" pitchFamily="34" charset="0"/>
              </a:rPr>
              <a:t>can only be used as highlights in graphics and diagrams. They are not used in large areas.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7120130" y="4478126"/>
            <a:ext cx="4588524" cy="138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sz="2000" b="1" dirty="0">
                <a:latin typeface="+mn-lt"/>
                <a:cs typeface="Arial" pitchFamily="34" charset="0"/>
              </a:rPr>
              <a:t>Please don’t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  <a:cs typeface="Arial" pitchFamily="34" charset="0"/>
              </a:rPr>
              <a:t>use colours outside the specified colour palette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  <a:cs typeface="Arial" pitchFamily="34" charset="0"/>
              </a:rPr>
              <a:t>create non-specified tints or use the tints that PowerPoint automatically generates in the </a:t>
            </a:r>
            <a:br>
              <a:rPr lang="en-GB" sz="1200" dirty="0">
                <a:latin typeface="+mn-lt"/>
                <a:cs typeface="Arial" pitchFamily="34" charset="0"/>
              </a:rPr>
            </a:br>
            <a:r>
              <a:rPr lang="en-GB" sz="1200" dirty="0">
                <a:latin typeface="+mn-lt"/>
                <a:cs typeface="Arial" pitchFamily="34" charset="0"/>
              </a:rPr>
              <a:t>drop down colour options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  <a:cs typeface="Arial" pitchFamily="34" charset="0"/>
              </a:rPr>
              <a:t>use auxiliary colours as brand colours </a:t>
            </a:r>
            <a:br>
              <a:rPr lang="en-GB" sz="1200" dirty="0">
                <a:latin typeface="+mn-lt"/>
                <a:cs typeface="Arial" pitchFamily="34" charset="0"/>
              </a:rPr>
            </a:br>
            <a:r>
              <a:rPr lang="en-GB" sz="1200" dirty="0">
                <a:latin typeface="+mn-lt"/>
                <a:cs typeface="Arial" pitchFamily="34" charset="0"/>
              </a:rPr>
              <a:t>(for example in large areas).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06ACF99-6180-4A80-8E4E-B7A85DB25DE8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Colours</a:t>
            </a:r>
            <a:endParaRPr lang="en-AU" sz="3800" dirty="0"/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id="{AC02F2B6-2871-49B9-A857-B44584C0BA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3685" y="4076505"/>
            <a:ext cx="1081727" cy="778508"/>
          </a:xfrm>
          <a:prstGeom prst="rect">
            <a:avLst/>
          </a:prstGeom>
          <a:solidFill>
            <a:srgbClr val="FBB24B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Orange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251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178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75</a:t>
            </a:r>
          </a:p>
        </p:txBody>
      </p:sp>
      <p:sp>
        <p:nvSpPr>
          <p:cNvPr id="31" name="Text Box 22">
            <a:extLst>
              <a:ext uri="{FF2B5EF4-FFF2-40B4-BE49-F238E27FC236}">
                <a16:creationId xmlns:a16="http://schemas.microsoft.com/office/drawing/2014/main" id="{531FF019-4B3F-4D34-9C74-E52F892EEC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28500" y="4076505"/>
            <a:ext cx="1081726" cy="778508"/>
          </a:xfrm>
          <a:prstGeom prst="rect">
            <a:avLst/>
          </a:prstGeom>
          <a:solidFill>
            <a:srgbClr val="F48472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Peach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244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132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114</a:t>
            </a:r>
          </a:p>
        </p:txBody>
      </p:sp>
      <p:sp>
        <p:nvSpPr>
          <p:cNvPr id="32" name="Text Box 34">
            <a:extLst>
              <a:ext uri="{FF2B5EF4-FFF2-40B4-BE49-F238E27FC236}">
                <a16:creationId xmlns:a16="http://schemas.microsoft.com/office/drawing/2014/main" id="{589CA8E7-03CD-479E-A418-C5D59F2DC81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13314" y="4076505"/>
            <a:ext cx="1062410" cy="778508"/>
          </a:xfrm>
          <a:prstGeom prst="rect">
            <a:avLst/>
          </a:prstGeom>
          <a:solidFill>
            <a:srgbClr val="CDC4A6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Tan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R 205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G 196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dirty="0">
                <a:solidFill>
                  <a:prstClr val="white"/>
                </a:solidFill>
                <a:latin typeface="+mn-lt"/>
                <a:cs typeface="Arial" pitchFamily="34" charset="0"/>
              </a:rPr>
              <a:t>B 166</a:t>
            </a:r>
          </a:p>
        </p:txBody>
      </p:sp>
    </p:spTree>
    <p:extLst>
      <p:ext uri="{BB962C8B-B14F-4D97-AF65-F5344CB8AC3E}">
        <p14:creationId xmlns:p14="http://schemas.microsoft.com/office/powerpoint/2010/main" val="1005686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Full slide images &amp;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2496B8-A554-49F4-9DBE-46C5AD02C10C}"/>
              </a:ext>
            </a:extLst>
          </p:cNvPr>
          <p:cNvSpPr txBox="1"/>
          <p:nvPr userDrawn="1"/>
        </p:nvSpPr>
        <p:spPr>
          <a:xfrm>
            <a:off x="552444" y="1472776"/>
            <a:ext cx="3480000" cy="4724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image can be added to the background of the </a:t>
            </a:r>
            <a:r>
              <a:rPr lang="en-AU" sz="1200" i="1" dirty="0">
                <a:latin typeface="Arial" panose="020B0604020202020204" pitchFamily="34" charset="0"/>
                <a:cs typeface="Arial" panose="020B0604020202020204" pitchFamily="34" charset="0"/>
              </a:rPr>
              <a:t>Full slide image + white </a:t>
            </a:r>
            <a:r>
              <a:rPr lang="en-AU" sz="1200" i="0" dirty="0">
                <a:latin typeface="Arial" panose="020B0604020202020204" pitchFamily="34" charset="0"/>
                <a:cs typeface="Arial" panose="020B0604020202020204" pitchFamily="34" charset="0"/>
              </a:rPr>
              <a:t>logo layout. It will to</a:t>
            </a: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 sit behind the logo, slide number and other content.</a:t>
            </a:r>
          </a:p>
          <a:p>
            <a:r>
              <a:rPr lang="en-AU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BACKGROUND IMAGE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Select the cover slide in the thumbnail pane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Right click and choose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Format Background pane will open to the right.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Picture or texture fill will already be selected.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marL="177800" indent="-177800">
              <a:spcAft>
                <a:spcPts val="6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Browse to and insert the new image.</a:t>
            </a:r>
          </a:p>
          <a:p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NOTE: landscape (horizontal orientation) images will work best. If adding another image size, use the Offset % selections to adjust the image position.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5F1A9E-23D5-4466-A759-0D6A409EFC32}"/>
              </a:ext>
            </a:extLst>
          </p:cNvPr>
          <p:cNvGrpSpPr/>
          <p:nvPr userDrawn="1"/>
        </p:nvGrpSpPr>
        <p:grpSpPr>
          <a:xfrm>
            <a:off x="4177286" y="1376816"/>
            <a:ext cx="3121284" cy="4840060"/>
            <a:chOff x="6420450" y="1449387"/>
            <a:chExt cx="2340963" cy="48400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EB930D-2990-461E-B415-7BDD2CC31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287" t="15100" b="34686"/>
            <a:stretch/>
          </p:blipFill>
          <p:spPr>
            <a:xfrm>
              <a:off x="6420450" y="1449387"/>
              <a:ext cx="2340963" cy="43608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230D1D-F242-4FD4-9736-92BF1642B32E}"/>
                </a:ext>
              </a:extLst>
            </p:cNvPr>
            <p:cNvSpPr txBox="1"/>
            <p:nvPr userDrawn="1"/>
          </p:nvSpPr>
          <p:spPr>
            <a:xfrm>
              <a:off x="6715125" y="4626882"/>
              <a:ext cx="1930400" cy="356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08000" tIns="108000" rIns="108000" bIns="108000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A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8E3C8-B1AE-4A43-B3FA-B771FE9D5B4A}"/>
                </a:ext>
              </a:extLst>
            </p:cNvPr>
            <p:cNvSpPr txBox="1"/>
            <p:nvPr userDrawn="1"/>
          </p:nvSpPr>
          <p:spPr>
            <a:xfrm>
              <a:off x="6715125" y="3648983"/>
              <a:ext cx="479425" cy="356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08000" tIns="108000" rIns="108000" bIns="108000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A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37D9E5-E0F7-4220-8153-A7E8EECCFE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287" t="91053" b="3299"/>
            <a:stretch/>
          </p:blipFill>
          <p:spPr>
            <a:xfrm>
              <a:off x="6420450" y="5798910"/>
              <a:ext cx="2340963" cy="49053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5CA83A-2100-42A4-9B58-15CA9820141E}"/>
              </a:ext>
            </a:extLst>
          </p:cNvPr>
          <p:cNvSpPr txBox="1"/>
          <p:nvPr userDrawn="1"/>
        </p:nvSpPr>
        <p:spPr>
          <a:xfrm>
            <a:off x="552444" y="5480894"/>
            <a:ext cx="3480000" cy="716707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 FORMATTING TIP: </a:t>
            </a:r>
            <a:b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Resize/crop the image to be 4:3 before adding it to the file. This can be done in Photoshop or any number of free online photo editors.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Adding full slide images</a:t>
            </a:r>
            <a:endParaRPr lang="en-AU" sz="3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BCF034-92F6-4124-9337-16F7BAB8228F}"/>
              </a:ext>
            </a:extLst>
          </p:cNvPr>
          <p:cNvSpPr txBox="1"/>
          <p:nvPr userDrawn="1"/>
        </p:nvSpPr>
        <p:spPr>
          <a:xfrm>
            <a:off x="8290977" y="1472776"/>
            <a:ext cx="3432000" cy="4724824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A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layouts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49EF8-AB5F-43E2-AE28-0C8ECEF555A1}"/>
              </a:ext>
            </a:extLst>
          </p:cNvPr>
          <p:cNvSpPr txBox="1"/>
          <p:nvPr userDrawn="1"/>
        </p:nvSpPr>
        <p:spPr>
          <a:xfrm>
            <a:off x="8290977" y="1975757"/>
            <a:ext cx="3432000" cy="1746632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POTX file will open with only two slides – cover and 1 column.</a:t>
            </a:r>
          </a:p>
          <a:p>
            <a:r>
              <a:rPr lang="en-AU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A LAYOUT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Select the slide in the thumbnails pane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Aft>
                <a:spcPts val="6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a thumbnail to choose that particular layout</a:t>
            </a:r>
          </a:p>
          <a:p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NOTE: If you have existing content on the slide then it may not be a smooth transition to the new layouts as placeholders may vary.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4814A4-F870-4C90-A7B1-925EFAD51819}"/>
              </a:ext>
            </a:extLst>
          </p:cNvPr>
          <p:cNvSpPr txBox="1"/>
          <p:nvPr userDrawn="1"/>
        </p:nvSpPr>
        <p:spPr>
          <a:xfrm>
            <a:off x="8290977" y="4287157"/>
            <a:ext cx="3432000" cy="592058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 FORMATTING TIP: </a:t>
            </a:r>
            <a:b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A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a new slide, &amp; copy the content across to ensure it goes in the right spot.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824BC4-262C-40E2-A2D0-D5B6EA263B8F}"/>
              </a:ext>
            </a:extLst>
          </p:cNvPr>
          <p:cNvSpPr txBox="1"/>
          <p:nvPr userDrawn="1"/>
        </p:nvSpPr>
        <p:spPr>
          <a:xfrm>
            <a:off x="8290977" y="4972958"/>
            <a:ext cx="3432000" cy="900246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AU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SLIDES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Press Ctrl + M (or right click in the thumbnail pane and add new slide)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a thumbnail to choose that particular layout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A10D39-83AC-4E1A-B056-4026C5BD1154}"/>
              </a:ext>
            </a:extLst>
          </p:cNvPr>
          <p:cNvCxnSpPr>
            <a:cxnSpLocks/>
          </p:cNvCxnSpPr>
          <p:nvPr userDrawn="1"/>
        </p:nvCxnSpPr>
        <p:spPr>
          <a:xfrm>
            <a:off x="7832983" y="1564975"/>
            <a:ext cx="0" cy="45437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06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Images &amp;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5C42B73-4020-4394-AF30-8DBD1358C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94" t="29377" r="30992" b="38463"/>
          <a:stretch/>
        </p:blipFill>
        <p:spPr>
          <a:xfrm>
            <a:off x="5435601" y="1590676"/>
            <a:ext cx="4876800" cy="253365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11097691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Adjusting images in placeholders</a:t>
            </a:r>
            <a:endParaRPr lang="en-AU" sz="3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91D7-CEC0-46BC-B54C-168F9EA2D522}"/>
              </a:ext>
            </a:extLst>
          </p:cNvPr>
          <p:cNvSpPr txBox="1"/>
          <p:nvPr userDrawn="1"/>
        </p:nvSpPr>
        <p:spPr>
          <a:xfrm>
            <a:off x="552443" y="1472776"/>
            <a:ext cx="4155023" cy="4724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Use the Crop tool to increase and crop images inside the placeholder.</a:t>
            </a:r>
          </a:p>
          <a:p>
            <a:pPr>
              <a:spcAft>
                <a:spcPts val="2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IN (INCREASE SIZE)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Right-click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on the image and select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image shows the visual area inside the crop marks as active and the rest greyed out.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on one of the corner handles (see blue circles in the image above). </a:t>
            </a:r>
          </a:p>
          <a:p>
            <a:pPr marL="432000" lvl="1" indent="-216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Drag out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image to increase the size and zoom in on a particular person. </a:t>
            </a:r>
          </a:p>
          <a:p>
            <a:pPr marL="432000" lvl="1" indent="-216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Push in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to zoom in (not recommended unless there is a large amount of excess image greyed out)</a:t>
            </a:r>
          </a:p>
          <a:p>
            <a:pPr marL="216000" indent="-2160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visual area will remain the same.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THE IMAGE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Right-click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on the image and select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image shows the visual area inside the crop marks as active and the rest greyed out.</a:t>
            </a:r>
          </a:p>
          <a:p>
            <a:pPr marL="216000" indent="-216000"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and drag the image with the mouse.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Done?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to deselect the image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318140-69ED-4D30-8661-28B4D1DB8D7E}"/>
              </a:ext>
            </a:extLst>
          </p:cNvPr>
          <p:cNvSpPr/>
          <p:nvPr userDrawn="1"/>
        </p:nvSpPr>
        <p:spPr>
          <a:xfrm>
            <a:off x="5486400" y="1638299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A4F4417-FD89-4473-96BE-6FB4AAB3418F}"/>
              </a:ext>
            </a:extLst>
          </p:cNvPr>
          <p:cNvSpPr/>
          <p:nvPr userDrawn="1"/>
        </p:nvSpPr>
        <p:spPr>
          <a:xfrm>
            <a:off x="9931400" y="1638299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AADEC1-FFD1-496B-9329-A84C40011E6C}"/>
              </a:ext>
            </a:extLst>
          </p:cNvPr>
          <p:cNvSpPr/>
          <p:nvPr userDrawn="1"/>
        </p:nvSpPr>
        <p:spPr>
          <a:xfrm>
            <a:off x="5486400" y="3862387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428EF6-6B54-4490-865B-E75826439836}"/>
              </a:ext>
            </a:extLst>
          </p:cNvPr>
          <p:cNvSpPr/>
          <p:nvPr userDrawn="1"/>
        </p:nvSpPr>
        <p:spPr>
          <a:xfrm>
            <a:off x="9931400" y="3862387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102663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Styles, footer and slid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02DDF-2701-497A-A38E-7B60D23C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5" t="58425" r="14992" b="1822"/>
          <a:stretch/>
        </p:blipFill>
        <p:spPr>
          <a:xfrm>
            <a:off x="7630161" y="5029200"/>
            <a:ext cx="4034791" cy="91440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11097691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dirty="0"/>
              <a:t>Styles, footer and slide numbers</a:t>
            </a:r>
            <a:endParaRPr lang="en-AU" sz="3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91D7-CEC0-46BC-B54C-168F9EA2D522}"/>
              </a:ext>
            </a:extLst>
          </p:cNvPr>
          <p:cNvSpPr txBox="1"/>
          <p:nvPr userDrawn="1"/>
        </p:nvSpPr>
        <p:spPr>
          <a:xfrm>
            <a:off x="552441" y="1472776"/>
            <a:ext cx="3116660" cy="44803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spc="-20" dirty="0">
                <a:latin typeface="Arial" panose="020B0604020202020204" pitchFamily="34" charset="0"/>
                <a:cs typeface="Arial" panose="020B0604020202020204" pitchFamily="34" charset="0"/>
              </a:rPr>
              <a:t>All text placeholders have multiple bullet styles which can be accessed using the </a:t>
            </a:r>
            <a:r>
              <a:rPr lang="en-AU" sz="1200" i="1" spc="-20" dirty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en-AU" sz="1200" spc="-2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1200" i="1" spc="-20" dirty="0">
                <a:latin typeface="Arial" panose="020B0604020202020204" pitchFamily="34" charset="0"/>
                <a:cs typeface="Arial" panose="020B0604020202020204" pitchFamily="34" charset="0"/>
              </a:rPr>
              <a:t>increase list level </a:t>
            </a:r>
            <a:r>
              <a:rPr lang="en-AU" sz="1200" spc="-20" dirty="0">
                <a:latin typeface="Arial" panose="020B0604020202020204" pitchFamily="34" charset="0"/>
                <a:cs typeface="Arial" panose="020B0604020202020204" pitchFamily="34" charset="0"/>
              </a:rPr>
              <a:t>buttons.</a:t>
            </a:r>
          </a:p>
          <a:p>
            <a:pPr algn="l">
              <a:spcAft>
                <a:spcPts val="800"/>
              </a:spcAft>
            </a:pP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One style can be applied to each paragraph. New paragraphs are created by pressing </a:t>
            </a:r>
            <a:r>
              <a:rPr lang="en-AU" sz="1050" b="1" i="1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spcAft>
                <a:spcPts val="800"/>
              </a:spcAft>
            </a:pP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To switch between styles, p</a:t>
            </a: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 the cursor in the line to be changed (or at the start if you haven’t typed anything yet) and press either </a:t>
            </a: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1050" i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List Level </a:t>
            </a:r>
            <a:r>
              <a:rPr lang="en-AU" sz="1050" i="0" spc="-2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AU" sz="1050" i="0" spc="-20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50" i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List Level </a:t>
            </a:r>
            <a:r>
              <a:rPr lang="en-AU" sz="1050" i="0" spc="-20" baseline="0" dirty="0">
                <a:latin typeface="Arial" panose="020B0604020202020204" pitchFamily="34" charset="0"/>
                <a:cs typeface="Arial" panose="020B0604020202020204" pitchFamily="34" charset="0"/>
              </a:rPr>
              <a:t>buttons. </a:t>
            </a:r>
            <a:endParaRPr lang="en-AU" sz="1050" b="0" i="0" u="none" strike="noStrike" kern="1200" spc="-2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200"/>
              </a:spcAft>
            </a:pPr>
            <a:r>
              <a:rPr lang="en-AU" sz="1050" b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FORWARD TO THE </a:t>
            </a:r>
            <a:br>
              <a:rPr lang="en-AU" sz="1050" b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50" b="1" spc="-2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STYLE</a:t>
            </a:r>
          </a:p>
          <a:p>
            <a:pPr rtl="0">
              <a:spcAft>
                <a:spcPts val="800"/>
              </a:spcAft>
            </a:pP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AU" sz="1050" b="1" i="1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List Level</a:t>
            </a:r>
            <a:r>
              <a:rPr lang="en-AU" sz="1050" b="1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 (or use the keyboard shortcut) </a:t>
            </a:r>
          </a:p>
          <a:p>
            <a:pPr marL="0" algn="l" defTabSz="371490" rtl="0" eaLnBrk="1" latinLnBrk="0" hangingPunct="1">
              <a:spcAft>
                <a:spcPts val="200"/>
              </a:spcAft>
            </a:pPr>
            <a:r>
              <a:rPr lang="en-AU" sz="1050" b="1" spc="-2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BACK TO THE </a:t>
            </a:r>
            <a:br>
              <a:rPr lang="en-AU" sz="1050" b="1" spc="-2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50" b="1" spc="-2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STYLE</a:t>
            </a:r>
          </a:p>
          <a:p>
            <a:pPr algn="l" defTabSz="371490" rtl="0" eaLnBrk="1" latinLnBrk="0" hangingPunct="1">
              <a:spcAft>
                <a:spcPts val="800"/>
              </a:spcAft>
            </a:pP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AU" sz="1050" b="1" i="1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List Level</a:t>
            </a:r>
            <a:r>
              <a:rPr lang="en-AU" sz="1050" b="0" i="0" u="none" strike="noStrike" kern="1200" spc="-2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button (or use the keyboard shortcut) </a:t>
            </a:r>
            <a:endParaRPr lang="en-AU" sz="1050" b="1" i="1" spc="-2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AU" sz="105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E0A8D-F7F1-4E9C-A789-EB8E7BED5D12}"/>
              </a:ext>
            </a:extLst>
          </p:cNvPr>
          <p:cNvSpPr txBox="1"/>
          <p:nvPr userDrawn="1"/>
        </p:nvSpPr>
        <p:spPr>
          <a:xfrm>
            <a:off x="7733400" y="5010152"/>
            <a:ext cx="2335161" cy="43814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lIns="108000" tIns="108000" rIns="108000" bIns="108000" rtlCol="0">
            <a:noAutofit/>
          </a:bodyPr>
          <a:lstStyle/>
          <a:p>
            <a:pPr>
              <a:lnSpc>
                <a:spcPct val="90000"/>
              </a:lnSpc>
            </a:pPr>
            <a:endParaRPr lang="en-AU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F90C10-B441-43C4-B773-F5B5B9AC2623}"/>
              </a:ext>
            </a:extLst>
          </p:cNvPr>
          <p:cNvSpPr txBox="1"/>
          <p:nvPr userDrawn="1"/>
        </p:nvSpPr>
        <p:spPr>
          <a:xfrm>
            <a:off x="7549651" y="1472777"/>
            <a:ext cx="4128000" cy="36554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AU" sz="1600" b="1" spc="-5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Header/Footer and slide number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311CEF-D511-4623-B584-128BE69B6784}"/>
              </a:ext>
            </a:extLst>
          </p:cNvPr>
          <p:cNvSpPr txBox="1"/>
          <p:nvPr userDrawn="1"/>
        </p:nvSpPr>
        <p:spPr>
          <a:xfrm>
            <a:off x="7549649" y="1975758"/>
            <a:ext cx="4128000" cy="2700739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Header contains the presentation title and slide number. The information can be edited via the Insert Tab.</a:t>
            </a:r>
          </a:p>
          <a:p>
            <a:pPr>
              <a:spcAft>
                <a:spcPts val="600"/>
              </a:spcAft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 tab, select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</a:p>
          <a:p>
            <a:pPr>
              <a:spcAft>
                <a:spcPts val="2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</a:t>
            </a:r>
          </a:p>
          <a:p>
            <a:pPr marL="180000" indent="-180000">
              <a:spcAft>
                <a:spcPts val="600"/>
              </a:spcAft>
              <a:buFont typeface="+mj-lt"/>
              <a:buAutoNum type="arabicPeriod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Check the box next to Slide Number </a:t>
            </a:r>
          </a:p>
          <a:p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TEXT</a:t>
            </a:r>
          </a:p>
          <a:p>
            <a:pPr marL="180000" indent="-180000">
              <a:spcAft>
                <a:spcPts val="200"/>
              </a:spcAft>
              <a:buFont typeface="+mj-lt"/>
              <a:buAutoNum type="arabicPeriod" startAt="2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The box next to </a:t>
            </a:r>
            <a:r>
              <a:rPr lang="en-AU" sz="1050" i="1" dirty="0">
                <a:latin typeface="Arial" panose="020B0604020202020204" pitchFamily="34" charset="0"/>
                <a:cs typeface="Arial" panose="020B0604020202020204" pitchFamily="34" charset="0"/>
              </a:rPr>
              <a:t>Footer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must be checked</a:t>
            </a:r>
          </a:p>
          <a:p>
            <a:pPr marL="180000" indent="-180000">
              <a:spcAft>
                <a:spcPts val="600"/>
              </a:spcAft>
              <a:buFont typeface="+mj-lt"/>
              <a:buAutoNum type="arabicPeriod" startAt="2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Delete text and replace with new text.</a:t>
            </a:r>
          </a:p>
          <a:p>
            <a:pPr>
              <a:spcAft>
                <a:spcPts val="200"/>
              </a:spcAft>
            </a:pPr>
            <a:r>
              <a:rPr lang="en-US" sz="1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TO THE SLIDES</a:t>
            </a:r>
          </a:p>
          <a:p>
            <a:pPr marL="180000" indent="-180000">
              <a:spcAft>
                <a:spcPts val="200"/>
              </a:spcAft>
              <a:buFont typeface="+mj-lt"/>
              <a:buAutoNum type="arabicPeriod" startAt="4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Add the header and slide number to</a:t>
            </a:r>
          </a:p>
          <a:p>
            <a:pPr marL="360000" lvl="1" indent="-180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AU" sz="1050" b="0" dirty="0">
                <a:latin typeface="Arial" panose="020B0604020202020204" pitchFamily="34" charset="0"/>
                <a:cs typeface="Arial" panose="020B0604020202020204" pitchFamily="34" charset="0"/>
              </a:rPr>
              <a:t>for selected slide only</a:t>
            </a:r>
          </a:p>
          <a:p>
            <a:pPr marL="360000" lvl="1" indent="-180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AU" sz="1050" b="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AU" sz="1050" dirty="0">
                <a:latin typeface="Arial" panose="020B0604020202020204" pitchFamily="34" charset="0"/>
                <a:cs typeface="Arial" panose="020B0604020202020204" pitchFamily="34" charset="0"/>
              </a:rPr>
              <a:t>all slides with a footer or slide number placeholder </a:t>
            </a:r>
            <a:endParaRPr lang="en-A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151838-EBEB-451D-8FB7-138D27E5BF87}"/>
              </a:ext>
            </a:extLst>
          </p:cNvPr>
          <p:cNvSpPr txBox="1"/>
          <p:nvPr userDrawn="1"/>
        </p:nvSpPr>
        <p:spPr>
          <a:xfrm>
            <a:off x="3657600" y="1475117"/>
            <a:ext cx="3045019" cy="2053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rnd">
            <a:noFill/>
          </a:ln>
        </p:spPr>
        <p:txBody>
          <a:bodyPr wrap="square" lIns="36000" tIns="36000" rIns="36000" bIns="108000" rtlCol="0" anchor="b">
            <a:noAutofit/>
          </a:bodyPr>
          <a:lstStyle/>
          <a:p>
            <a:pPr algn="ctr">
              <a:spcAft>
                <a:spcPts val="400"/>
              </a:spcAft>
            </a:pP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A = DECREASE LIST LEVEL </a:t>
            </a:r>
            <a:b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tab in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Paragraph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b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  <a:r>
              <a:rPr lang="en-AU" sz="900" i="1" spc="-1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Shift + Left Arrow</a:t>
            </a:r>
          </a:p>
          <a:p>
            <a:pPr algn="ctr">
              <a:spcAft>
                <a:spcPts val="200"/>
              </a:spcAft>
            </a:pP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B = INCREASE LIST LEVEL </a:t>
            </a:r>
            <a:b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tab in the </a:t>
            </a:r>
            <a:r>
              <a:rPr lang="en-AU" sz="900" i="1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Paragraph 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b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AU" sz="900" i="0" spc="-10" baseline="0" dirty="0">
                <a:latin typeface="Arial" panose="020B0604020202020204" pitchFamily="34" charset="0"/>
                <a:cs typeface="Arial" panose="020B0604020202020204" pitchFamily="34" charset="0"/>
              </a:rPr>
              <a:t> press </a:t>
            </a:r>
            <a:r>
              <a:rPr lang="en-AU" sz="900" i="1" spc="-10" baseline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Shift + Right Arrow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E390D6-09B6-4599-99F3-10A0E4FA7D3C}"/>
              </a:ext>
            </a:extLst>
          </p:cNvPr>
          <p:cNvGrpSpPr/>
          <p:nvPr userDrawn="1"/>
        </p:nvGrpSpPr>
        <p:grpSpPr>
          <a:xfrm>
            <a:off x="3997775" y="1641204"/>
            <a:ext cx="2479907" cy="759943"/>
            <a:chOff x="-1604964" y="2043114"/>
            <a:chExt cx="1319411" cy="5390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8A0844-6824-4266-95BE-56F563AA0549}"/>
                </a:ext>
              </a:extLst>
            </p:cNvPr>
            <p:cNvGrpSpPr/>
            <p:nvPr userDrawn="1"/>
          </p:nvGrpSpPr>
          <p:grpSpPr>
            <a:xfrm>
              <a:off x="-1604964" y="2043114"/>
              <a:ext cx="1319411" cy="539094"/>
              <a:chOff x="-1604964" y="2033588"/>
              <a:chExt cx="1319411" cy="53909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3BC52F6-8D28-40A0-A9B1-3DA93ED546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24304" t="5969" r="60678" b="85169"/>
              <a:stretch/>
            </p:blipFill>
            <p:spPr>
              <a:xfrm>
                <a:off x="-1604963" y="2147737"/>
                <a:ext cx="1319410" cy="42494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A650288-8617-43C4-A622-D68E565132D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195" t="3589" r="76787" b="93401"/>
              <a:stretch/>
            </p:blipFill>
            <p:spPr>
              <a:xfrm>
                <a:off x="-1604964" y="2033588"/>
                <a:ext cx="1319410" cy="144364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2F137BF-1A80-4CCB-AFC9-6FFB521A3E64}"/>
                </a:ext>
              </a:extLst>
            </p:cNvPr>
            <p:cNvSpPr/>
            <p:nvPr userDrawn="1"/>
          </p:nvSpPr>
          <p:spPr>
            <a:xfrm>
              <a:off x="-1138239" y="2209987"/>
              <a:ext cx="302419" cy="108000"/>
            </a:xfrm>
            <a:prstGeom prst="rect">
              <a:avLst/>
            </a:prstGeom>
            <a:solidFill>
              <a:schemeClr val="accent3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4AC4D8-B638-425A-B333-E16B77CE08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238409" y="2186148"/>
              <a:ext cx="153228" cy="15350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</a:t>
              </a:r>
              <a:endParaRPr lang="en-AU" sz="1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2094C3-8F05-4DDB-93A8-68AC820F82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885361" y="2186148"/>
              <a:ext cx="153228" cy="15350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B</a:t>
              </a:r>
              <a:endParaRPr lang="en-AU" sz="1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63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872395" y="4366423"/>
            <a:ext cx="8688000" cy="104144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+mj-lt"/>
              <a:buNone/>
              <a:defRPr sz="5300" b="0" cap="all" spc="-2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630900" indent="-342900">
              <a:buFont typeface="+mj-lt"/>
              <a:buAutoNum type="arabicPeriod"/>
              <a:defRPr/>
            </a:lvl2pPr>
            <a:lvl3pPr marL="918900" indent="-342900">
              <a:buFont typeface="+mj-lt"/>
              <a:buAutoNum type="arabicPeriod"/>
              <a:defRPr/>
            </a:lvl3pPr>
            <a:lvl4pPr marL="1206900" indent="-342900">
              <a:buFont typeface="+mj-lt"/>
              <a:buAutoNum type="arabicPeriod"/>
              <a:defRPr/>
            </a:lvl4pPr>
            <a:lvl5pPr marL="1494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AU"/>
              <a:t>Title slide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199" y="4309057"/>
            <a:ext cx="1728000" cy="36353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/>
              <a:t>Date goes here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76065" y="5759444"/>
            <a:ext cx="8688000" cy="7461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/>
              <a:t>Presenter’s names and titles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762FB5-511D-4A84-A4BD-5955B50C734B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" y="6124065"/>
            <a:ext cx="1324993" cy="4176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00A64-2582-4962-9A30-04D8FD4B43E9}"/>
              </a:ext>
            </a:extLst>
          </p:cNvPr>
          <p:cNvCxnSpPr>
            <a:cxnSpLocks/>
          </p:cNvCxnSpPr>
          <p:nvPr userDrawn="1"/>
        </p:nvCxnSpPr>
        <p:spPr>
          <a:xfrm>
            <a:off x="2527300" y="1"/>
            <a:ext cx="0" cy="65246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orange&#10;&#10;Description automatically generated">
            <a:extLst>
              <a:ext uri="{FF2B5EF4-FFF2-40B4-BE49-F238E27FC236}">
                <a16:creationId xmlns:a16="http://schemas.microsoft.com/office/drawing/2014/main" id="{FC7BA6CC-8276-4B7B-872C-507BBDA3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87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872395" y="4366423"/>
            <a:ext cx="8688000" cy="104144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+mj-lt"/>
              <a:buNone/>
              <a:defRPr sz="5300" b="0" cap="all" spc="-2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630900" indent="-342900">
              <a:buFont typeface="+mj-lt"/>
              <a:buAutoNum type="arabicPeriod"/>
              <a:defRPr/>
            </a:lvl2pPr>
            <a:lvl3pPr marL="918900" indent="-342900">
              <a:buFont typeface="+mj-lt"/>
              <a:buAutoNum type="arabicPeriod"/>
              <a:defRPr/>
            </a:lvl3pPr>
            <a:lvl4pPr marL="1206900" indent="-342900">
              <a:buFont typeface="+mj-lt"/>
              <a:buAutoNum type="arabicPeriod"/>
              <a:defRPr/>
            </a:lvl4pPr>
            <a:lvl5pPr marL="1494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AU" dirty="0"/>
              <a:t>Title slide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199" y="4309057"/>
            <a:ext cx="1728000" cy="36353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Date goes here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76065" y="5759444"/>
            <a:ext cx="8688000" cy="7461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 dirty="0"/>
              <a:t>Presenter’s names and titles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00A64-2582-4962-9A30-04D8FD4B43E9}"/>
              </a:ext>
            </a:extLst>
          </p:cNvPr>
          <p:cNvCxnSpPr>
            <a:cxnSpLocks/>
          </p:cNvCxnSpPr>
          <p:nvPr userDrawn="1"/>
        </p:nvCxnSpPr>
        <p:spPr>
          <a:xfrm>
            <a:off x="2527300" y="1"/>
            <a:ext cx="0" cy="65246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566D33-8B86-4168-B7BC-7E4F7C92A7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97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64EE4-C4F3-4AE6-B038-B07D482A01F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" y="6124065"/>
            <a:ext cx="1324993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44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872395" y="4366423"/>
            <a:ext cx="8688000" cy="1041441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+mj-lt"/>
              <a:buNone/>
              <a:defRPr sz="5300" b="0" cap="all" spc="-200" baseline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630900" indent="-342900">
              <a:buFont typeface="+mj-lt"/>
              <a:buAutoNum type="arabicPeriod"/>
              <a:defRPr/>
            </a:lvl2pPr>
            <a:lvl3pPr marL="918900" indent="-342900">
              <a:buFont typeface="+mj-lt"/>
              <a:buAutoNum type="arabicPeriod"/>
              <a:defRPr/>
            </a:lvl3pPr>
            <a:lvl4pPr marL="1206900" indent="-342900">
              <a:buFont typeface="+mj-lt"/>
              <a:buAutoNum type="arabicPeriod"/>
              <a:defRPr/>
            </a:lvl4pPr>
            <a:lvl5pPr marL="1494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AU"/>
              <a:t>Title slide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56199" y="4309057"/>
            <a:ext cx="1728000" cy="36353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/>
              <a:t>Date goes here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76065" y="5759444"/>
            <a:ext cx="8688000" cy="7461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-1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AU"/>
              <a:t>Presenter’s names and titles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00A64-2582-4962-9A30-04D8FD4B43E9}"/>
              </a:ext>
            </a:extLst>
          </p:cNvPr>
          <p:cNvCxnSpPr>
            <a:cxnSpLocks/>
          </p:cNvCxnSpPr>
          <p:nvPr userDrawn="1"/>
        </p:nvCxnSpPr>
        <p:spPr>
          <a:xfrm>
            <a:off x="2527300" y="1"/>
            <a:ext cx="0" cy="65246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566D33-8B86-4168-B7BC-7E4F7C92A7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97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64EE4-C4F3-4AE6-B038-B07D482A01F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" y="6124065"/>
            <a:ext cx="1324993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0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5342065"/>
          </a:xfrm>
        </p:spPr>
        <p:txBody>
          <a:bodyPr anchor="ctr"/>
          <a:lstStyle>
            <a:lvl1pPr>
              <a:lnSpc>
                <a:spcPct val="80000"/>
              </a:lnSpc>
              <a:defRPr sz="53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section divider title or details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BBB6CA-7FEF-4E14-B7AA-7B98344D962D}"/>
              </a:ext>
            </a:extLst>
          </p:cNvPr>
          <p:cNvPicPr>
            <a:picLocks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5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17D52-1974-4BF4-856B-181B5B152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738E-D3D0-49DB-95AA-60F3820BE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91FC83-BF16-4A0D-A69A-2A51C6642A40}"/>
              </a:ext>
            </a:extLst>
          </p:cNvPr>
          <p:cNvCxnSpPr>
            <a:cxnSpLocks/>
          </p:cNvCxnSpPr>
          <p:nvPr userDrawn="1"/>
        </p:nvCxnSpPr>
        <p:spPr>
          <a:xfrm>
            <a:off x="8009023" y="1044275"/>
            <a:ext cx="0" cy="438174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AAA4B-89B7-4427-8955-111E25BBCA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26" y="1431777"/>
            <a:ext cx="6730759" cy="33909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SECTION ONE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EAB21A-0203-40DA-8708-38664F482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2629" y="1431777"/>
            <a:ext cx="1368721" cy="3390900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accent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#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8854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F2C21-7135-4C23-8414-E263368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1E44F-F977-4D24-8318-B3593D099D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F057E-9382-4EFC-AE29-0DEFAA3EB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57EF67-65BB-4A5F-97D7-B59F2BE8A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5733" y="1803400"/>
            <a:ext cx="10080000" cy="414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856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F8EF4-4051-4507-A552-B8E63C68D9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4200" y="1810648"/>
            <a:ext cx="5136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5840D02-E97D-4FD8-9397-4D35E25467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77633" y="1810648"/>
            <a:ext cx="5136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26C595-F23E-4ECB-A08C-51D7D1681F51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677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+ white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CC591A-B214-4536-9B84-FA5F7A4A2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7710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9D18A-0930-48FE-BE37-A4E40967B603}"/>
              </a:ext>
            </a:extLst>
          </p:cNvPr>
          <p:cNvPicPr>
            <a:picLocks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64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22E3184-21E8-4DCA-A7DD-4B252F7CA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899" y="0"/>
            <a:ext cx="56261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5" y="664368"/>
            <a:ext cx="5619756" cy="7756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F8EF4-4051-4507-A552-B8E63C68D9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4200" y="1803399"/>
            <a:ext cx="56134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6742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22E3184-21E8-4DCA-A7DD-4B252F7CA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899" y="0"/>
            <a:ext cx="5626100" cy="338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/>
              <a:t>Click icon to add image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39D1615-FBBB-49F0-8852-17EED0B44B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5899" y="3474000"/>
            <a:ext cx="5626100" cy="338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/>
              <a:t>Click icon to add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59532D-6623-4AD3-A1E4-5317B8C6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5" y="664368"/>
            <a:ext cx="5619756" cy="7756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1870EFC-85EF-40E9-9E8B-49BA59F5467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4200" y="1803399"/>
            <a:ext cx="56134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33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576745" y="1819276"/>
            <a:ext cx="5136000" cy="619619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chart, table or diagram title. It can go over two lines.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6576745" y="2444750"/>
            <a:ext cx="5136000" cy="349885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523B858-184A-48DA-960E-FDBD777DEF3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4200" y="1803399"/>
            <a:ext cx="5136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C4C970-0462-480E-A280-26CB6BF33D5B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4B09632-BAE0-46B5-9976-3CBC0359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665035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919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/>
          </a:p>
        </p:txBody>
      </p:sp>
      <p:sp>
        <p:nvSpPr>
          <p:cNvPr id="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97992" y="1810649"/>
            <a:ext cx="5136000" cy="360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Single line chart, table or diagram title.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97992" y="2178948"/>
            <a:ext cx="5136000" cy="2584451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15BC67-1E03-4947-BDB2-2C213D6A15D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577633" y="1810649"/>
            <a:ext cx="5136000" cy="3600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600" b="1" spc="-2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Single line chart, table or diagram title.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35D5C11-953A-4B09-B88F-59DBD2E899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7633" y="2178948"/>
            <a:ext cx="5136000" cy="2584451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3BFE-E47D-46FB-A6B2-C6FE8439CE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992" y="4845050"/>
            <a:ext cx="5136000" cy="10985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BD5462A-D2B4-4A3D-90A2-F23443BFF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77633" y="4845050"/>
            <a:ext cx="5136000" cy="10985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CD295-2C5C-4EE8-90F6-D5BAAF13C057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2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(For Scree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5342065"/>
          </a:xfrm>
        </p:spPr>
        <p:txBody>
          <a:bodyPr anchor="ctr"/>
          <a:lstStyle>
            <a:lvl1pPr>
              <a:lnSpc>
                <a:spcPct val="80000"/>
              </a:lnSpc>
              <a:defRPr sz="53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section divider title or details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BBB6CA-7FEF-4E14-B7AA-7B98344D962D}"/>
              </a:ext>
            </a:extLst>
          </p:cNvPr>
          <p:cNvPicPr>
            <a:picLocks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7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t>‹#›</a:t>
            </a:fld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97992" y="1810649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slide title</a:t>
            </a:r>
            <a:endParaRPr lang="en-AU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3BFE-E47D-46FB-A6B2-C6FE8439CE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992" y="3569599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D69AA58-1703-4B72-BA82-617B95FE38D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77633" y="1810649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FEB7E12-32BD-4DE8-8F74-2532F02062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7633" y="3569599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907182E6-DBBD-4655-9C42-A5A408F2EC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7992" y="4092304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C0E55F0-D9F7-4C7A-9C7E-4F6602231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7992" y="5851254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F0B8B140-7DF4-4019-9804-1E2DB84E2985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77633" y="4092304"/>
            <a:ext cx="5136000" cy="1710000"/>
          </a:xfrm>
          <a:solidFill>
            <a:schemeClr val="bg1">
              <a:lumMod val="95000"/>
            </a:schemeClr>
          </a:solidFill>
        </p:spPr>
        <p:txBody>
          <a:bodyPr vert="horz" wrap="square" lIns="90000" tIns="180000" rIns="90000" bIns="360000" rtlCol="0">
            <a:noAutofit/>
          </a:bodyPr>
          <a:lstStyle>
            <a:lvl1pPr marL="0" indent="0" algn="ctr">
              <a:buNone/>
              <a:defRPr lang="en-US" sz="1600" spc="-20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AU" dirty="0"/>
            </a:lvl5pPr>
          </a:lstStyle>
          <a:p>
            <a:pPr lvl="0"/>
            <a:r>
              <a:rPr lang="en-US"/>
              <a:t>Click icon to add chart, table or diagram</a:t>
            </a:r>
            <a:endParaRPr lang="en-AU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798B37F-29D0-4C5E-95EB-6D60DEA97C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7633" y="5851254"/>
            <a:ext cx="5136000" cy="2520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F72EAF-A48E-472B-8120-C646110175DA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1"/>
            <a:ext cx="0" cy="43211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584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522FF-2CDB-4B46-B702-A0B9B9E1B8C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25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9B575-3A62-4540-9D2D-5692FDC04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99" t="8518" r="55695" b="72716"/>
          <a:stretch/>
        </p:blipFill>
        <p:spPr>
          <a:xfrm>
            <a:off x="9622366" y="1593850"/>
            <a:ext cx="2171511" cy="1930458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0000" y="1440003"/>
            <a:ext cx="27042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2000" b="1">
                <a:latin typeface="+mn-lt"/>
                <a:cs typeface="Arial" pitchFamily="34" charset="0"/>
              </a:rPr>
              <a:t>Primary colour palette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80002" y="2874382"/>
            <a:ext cx="207909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AU" sz="2000" b="1">
                <a:latin typeface="+mn-lt"/>
                <a:cs typeface="Arial" pitchFamily="34" charset="0"/>
              </a:rPr>
              <a:t>Auxiliary colours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69197" y="1767459"/>
            <a:ext cx="1336771" cy="96206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1200" b="1">
                <a:solidFill>
                  <a:schemeClr val="bg1"/>
                </a:solidFill>
                <a:latin typeface="+mn-lt"/>
                <a:cs typeface="Arial" pitchFamily="34" charset="0"/>
              </a:rPr>
              <a:t>Orica Navy</a:t>
            </a:r>
          </a:p>
          <a:p>
            <a:pPr>
              <a:lnSpc>
                <a:spcPct val="90000"/>
              </a:lnSpc>
            </a:pPr>
            <a:r>
              <a:rPr lang="en-AU" sz="1200">
                <a:solidFill>
                  <a:schemeClr val="bg1"/>
                </a:solidFill>
                <a:latin typeface="+mn-lt"/>
                <a:cs typeface="Arial" pitchFamily="34" charset="0"/>
              </a:rPr>
              <a:t>R 0</a:t>
            </a:r>
          </a:p>
          <a:p>
            <a:pPr>
              <a:lnSpc>
                <a:spcPct val="90000"/>
              </a:lnSpc>
            </a:pPr>
            <a:r>
              <a:rPr lang="en-AU" sz="1200">
                <a:solidFill>
                  <a:schemeClr val="bg1"/>
                </a:solidFill>
                <a:latin typeface="+mn-lt"/>
                <a:cs typeface="Arial" pitchFamily="34" charset="0"/>
              </a:rPr>
              <a:t>G 51</a:t>
            </a:r>
          </a:p>
          <a:p>
            <a:pPr>
              <a:lnSpc>
                <a:spcPct val="90000"/>
              </a:lnSpc>
            </a:pPr>
            <a:r>
              <a:rPr lang="en-AU" sz="1200">
                <a:solidFill>
                  <a:schemeClr val="bg1"/>
                </a:solidFill>
                <a:latin typeface="+mn-lt"/>
                <a:cs typeface="Arial" pitchFamily="34" charset="0"/>
              </a:rPr>
              <a:t>B 102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30972" y="1767459"/>
            <a:ext cx="1336771" cy="9620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 sz="1200" b="1">
                <a:solidFill>
                  <a:schemeClr val="bg1"/>
                </a:solidFill>
                <a:latin typeface="+mn-lt"/>
                <a:cs typeface="Arial" pitchFamily="34" charset="0"/>
              </a:rPr>
              <a:t>Orica Blue </a:t>
            </a:r>
          </a:p>
          <a:p>
            <a:pPr>
              <a:lnSpc>
                <a:spcPct val="90000"/>
              </a:lnSpc>
            </a:pPr>
            <a:r>
              <a:rPr lang="en-AU" sz="1200">
                <a:solidFill>
                  <a:schemeClr val="bg1"/>
                </a:solidFill>
                <a:latin typeface="+mn-lt"/>
                <a:cs typeface="Arial" pitchFamily="34" charset="0"/>
              </a:rPr>
              <a:t>R 0</a:t>
            </a:r>
          </a:p>
          <a:p>
            <a:pPr>
              <a:lnSpc>
                <a:spcPct val="90000"/>
              </a:lnSpc>
            </a:pPr>
            <a:r>
              <a:rPr lang="en-AU" sz="1200">
                <a:solidFill>
                  <a:schemeClr val="bg1"/>
                </a:solidFill>
                <a:latin typeface="+mn-lt"/>
                <a:cs typeface="Arial" pitchFamily="34" charset="0"/>
              </a:rPr>
              <a:t>G 153</a:t>
            </a:r>
          </a:p>
          <a:p>
            <a:pPr>
              <a:lnSpc>
                <a:spcPct val="90000"/>
              </a:lnSpc>
            </a:pPr>
            <a:r>
              <a:rPr lang="en-AU" sz="1200">
                <a:solidFill>
                  <a:schemeClr val="bg1"/>
                </a:solidFill>
                <a:latin typeface="+mn-lt"/>
                <a:cs typeface="Arial" pitchFamily="34" charset="0"/>
              </a:rPr>
              <a:t>B 204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392746" y="1767459"/>
            <a:ext cx="1339321" cy="96206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>
                <a:latin typeface="+mn-lt"/>
                <a:cs typeface="Arial" pitchFamily="34" charset="0"/>
              </a:rPr>
              <a:t>White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57070" y="1767459"/>
            <a:ext cx="1339321" cy="962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>
                <a:solidFill>
                  <a:schemeClr val="bg1"/>
                </a:solidFill>
                <a:latin typeface="+mn-lt"/>
                <a:cs typeface="Arial" pitchFamily="34" charset="0"/>
              </a:rPr>
              <a:t>Black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69197" y="3208913"/>
            <a:ext cx="1081728" cy="77850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>
                <a:solidFill>
                  <a:prstClr val="white"/>
                </a:solidFill>
                <a:latin typeface="+mn-lt"/>
                <a:cs typeface="Arial" pitchFamily="34" charset="0"/>
              </a:rPr>
              <a:t>50% tint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R 108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G 188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B 227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953296" y="3208913"/>
            <a:ext cx="1083792" cy="77850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>
                <a:solidFill>
                  <a:prstClr val="white"/>
                </a:solidFill>
                <a:latin typeface="+mn-lt"/>
                <a:cs typeface="Arial" pitchFamily="34" charset="0"/>
              </a:rPr>
              <a:t>Grey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R 187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G 189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B 192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1628500" y="3208913"/>
            <a:ext cx="1083792" cy="77850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>
                <a:solidFill>
                  <a:prstClr val="white"/>
                </a:solidFill>
                <a:latin typeface="+mn-lt"/>
                <a:cs typeface="Arial" pitchFamily="34" charset="0"/>
              </a:rPr>
              <a:t>30% tint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R 166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G 210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B 236</a:t>
            </a:r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2789867" y="3208913"/>
            <a:ext cx="1085857" cy="77850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lIns="78885" tIns="41020" rIns="0" bIns="41020"/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 b="1">
                <a:solidFill>
                  <a:prstClr val="white"/>
                </a:solidFill>
                <a:latin typeface="+mn-lt"/>
                <a:cs typeface="Arial" pitchFamily="34" charset="0"/>
              </a:rPr>
              <a:t>Green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R 189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G 219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AU" sz="1200">
                <a:solidFill>
                  <a:prstClr val="white"/>
                </a:solidFill>
                <a:latin typeface="+mn-lt"/>
                <a:cs typeface="Arial" pitchFamily="34" charset="0"/>
              </a:rPr>
              <a:t>B 148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7316158" y="1707392"/>
            <a:ext cx="1948196" cy="146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885" tIns="41020" rIns="78885" bIns="4102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AU" sz="1200">
                <a:latin typeface="+mn-lt"/>
                <a:cs typeface="Arial" pitchFamily="34" charset="0"/>
              </a:rPr>
              <a:t>Both the </a:t>
            </a:r>
            <a:r>
              <a:rPr lang="en-AU" sz="1200" b="1">
                <a:latin typeface="+mn-lt"/>
                <a:cs typeface="Arial" pitchFamily="34" charset="0"/>
              </a:rPr>
              <a:t>Primary</a:t>
            </a:r>
            <a:r>
              <a:rPr lang="en-AU" sz="1200">
                <a:latin typeface="+mn-lt"/>
                <a:cs typeface="Arial" pitchFamily="34" charset="0"/>
              </a:rPr>
              <a:t> and </a:t>
            </a:r>
            <a:r>
              <a:rPr lang="en-AU" sz="1200" b="1">
                <a:latin typeface="+mn-lt"/>
                <a:cs typeface="Arial" pitchFamily="34" charset="0"/>
              </a:rPr>
              <a:t>Auxiliary</a:t>
            </a:r>
            <a:r>
              <a:rPr lang="en-AU" sz="1200">
                <a:latin typeface="+mn-lt"/>
                <a:cs typeface="Arial" pitchFamily="34" charset="0"/>
              </a:rPr>
              <a:t> colours can be found in the top row of all colour menus under </a:t>
            </a:r>
            <a:r>
              <a:rPr lang="en-AU" sz="1200" b="1">
                <a:latin typeface="+mn-lt"/>
                <a:ea typeface="TheAcademy Bold" pitchFamily="18" charset="0"/>
              </a:rPr>
              <a:t>Theme Colors</a:t>
            </a:r>
            <a:r>
              <a:rPr lang="en-AU" sz="1200">
                <a:latin typeface="+mn-lt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AU" sz="1200">
                <a:latin typeface="+mn-lt"/>
                <a:cs typeface="Arial" pitchFamily="34" charset="0"/>
              </a:rPr>
              <a:t>Don’t use the tints that PowerPoint automatically generates.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336978" y="1803400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132084" y="2970190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132084" y="1767459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9336978" y="2196861"/>
            <a:ext cx="205225" cy="163258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algn="ctr" defTabSz="9141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AU" sz="1100" b="1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19597" y="3633031"/>
            <a:ext cx="1780035" cy="3278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800" i="1"/>
              <a:t>A screen shot of colour options which appear in all colour drop down menus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9614886" y="1803400"/>
            <a:ext cx="2186588" cy="187325"/>
          </a:xfrm>
          <a:prstGeom prst="rect">
            <a:avLst/>
          </a:prstGeom>
          <a:noFill/>
          <a:ln w="19050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147" tIns="40074" rIns="80147" bIns="40074" anchor="ctr"/>
          <a:lstStyle/>
          <a:p>
            <a:pPr>
              <a:lnSpc>
                <a:spcPct val="90000"/>
              </a:lnSpc>
            </a:pPr>
            <a:endParaRPr lang="en-AU" sz="1800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69199" y="4478125"/>
            <a:ext cx="4645464" cy="101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sz="2000" b="1">
                <a:latin typeface="+mn-lt"/>
                <a:cs typeface="Arial" pitchFamily="34" charset="0"/>
              </a:rPr>
              <a:t>About our colours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GB" sz="1200">
                <a:latin typeface="+mn-lt"/>
                <a:cs typeface="Arial" pitchFamily="34" charset="0"/>
              </a:rPr>
              <a:t>The Orica </a:t>
            </a:r>
            <a:r>
              <a:rPr lang="en-GB" sz="1200" b="1">
                <a:latin typeface="+mn-lt"/>
                <a:cs typeface="Arial" pitchFamily="34" charset="0"/>
              </a:rPr>
              <a:t>Primary colour palette </a:t>
            </a:r>
            <a:r>
              <a:rPr lang="en-GB" sz="1200">
                <a:latin typeface="+mn-lt"/>
                <a:cs typeface="Arial" pitchFamily="34" charset="0"/>
              </a:rPr>
              <a:t>consists of our two Corporate blues, Orica Navy and Orica Blue, and black and white.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chemeClr val="accent1"/>
              </a:buClr>
            </a:pPr>
            <a:r>
              <a:rPr lang="en-GB" sz="1200">
                <a:latin typeface="+mn-lt"/>
                <a:cs typeface="Arial" pitchFamily="34" charset="0"/>
              </a:rPr>
              <a:t>The </a:t>
            </a:r>
            <a:r>
              <a:rPr lang="en-GB" sz="1200" b="1">
                <a:latin typeface="+mn-lt"/>
                <a:cs typeface="Arial" pitchFamily="34" charset="0"/>
              </a:rPr>
              <a:t>Auxiliary colours </a:t>
            </a:r>
            <a:r>
              <a:rPr lang="en-GB" sz="1200">
                <a:latin typeface="+mn-lt"/>
                <a:cs typeface="Arial" pitchFamily="34" charset="0"/>
              </a:rPr>
              <a:t>can only be used as highlights in graphics and diagrams. They are not used in large areas.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7120130" y="4478126"/>
            <a:ext cx="4588524" cy="138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9138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sz="2000" b="1">
                <a:latin typeface="+mn-lt"/>
                <a:cs typeface="Arial" pitchFamily="34" charset="0"/>
              </a:rPr>
              <a:t>Please don’t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  <a:cs typeface="Arial" pitchFamily="34" charset="0"/>
              </a:rPr>
              <a:t>use colours outside the specified colour palette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  <a:cs typeface="Arial" pitchFamily="34" charset="0"/>
              </a:rPr>
              <a:t>create non-specified tints or use the tints that PowerPoint automatically generates in the </a:t>
            </a:r>
            <a:br>
              <a:rPr lang="en-GB" sz="1200">
                <a:latin typeface="+mn-lt"/>
                <a:cs typeface="Arial" pitchFamily="34" charset="0"/>
              </a:rPr>
            </a:br>
            <a:r>
              <a:rPr lang="en-GB" sz="1200">
                <a:latin typeface="+mn-lt"/>
                <a:cs typeface="Arial" pitchFamily="34" charset="0"/>
              </a:rPr>
              <a:t>drop down colour options</a:t>
            </a: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200">
                <a:latin typeface="+mn-lt"/>
                <a:cs typeface="Arial" pitchFamily="34" charset="0"/>
              </a:rPr>
              <a:t>use auxiliary colours as brand colours </a:t>
            </a:r>
            <a:br>
              <a:rPr lang="en-GB" sz="1200">
                <a:latin typeface="+mn-lt"/>
                <a:cs typeface="Arial" pitchFamily="34" charset="0"/>
              </a:rPr>
            </a:br>
            <a:r>
              <a:rPr lang="en-GB" sz="1200">
                <a:latin typeface="+mn-lt"/>
                <a:cs typeface="Arial" pitchFamily="34" charset="0"/>
              </a:rPr>
              <a:t>(for example in large areas).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06ACF99-6180-4A80-8E4E-B7A85DB25DE8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err="1"/>
              <a:t>Colours</a:t>
            </a:r>
            <a:endParaRPr lang="en-AU" sz="3800"/>
          </a:p>
        </p:txBody>
      </p:sp>
    </p:spTree>
    <p:extLst>
      <p:ext uri="{BB962C8B-B14F-4D97-AF65-F5344CB8AC3E}">
        <p14:creationId xmlns:p14="http://schemas.microsoft.com/office/powerpoint/2010/main" val="3853109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Full slide images &amp;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2496B8-A554-49F4-9DBE-46C5AD02C10C}"/>
              </a:ext>
            </a:extLst>
          </p:cNvPr>
          <p:cNvSpPr txBox="1"/>
          <p:nvPr userDrawn="1"/>
        </p:nvSpPr>
        <p:spPr>
          <a:xfrm>
            <a:off x="552444" y="1472776"/>
            <a:ext cx="3480000" cy="4724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>
                <a:latin typeface="Arial" panose="020B0604020202020204" pitchFamily="34" charset="0"/>
                <a:cs typeface="Arial" panose="020B0604020202020204" pitchFamily="34" charset="0"/>
              </a:rPr>
              <a:t>The image can be added to the background of the </a:t>
            </a:r>
            <a:r>
              <a:rPr lang="en-AU" sz="1200" i="1">
                <a:latin typeface="Arial" panose="020B0604020202020204" pitchFamily="34" charset="0"/>
                <a:cs typeface="Arial" panose="020B0604020202020204" pitchFamily="34" charset="0"/>
              </a:rPr>
              <a:t>Full slide image + white </a:t>
            </a:r>
            <a:r>
              <a:rPr lang="en-AU" sz="1200" i="0">
                <a:latin typeface="Arial" panose="020B0604020202020204" pitchFamily="34" charset="0"/>
                <a:cs typeface="Arial" panose="020B0604020202020204" pitchFamily="34" charset="0"/>
              </a:rPr>
              <a:t>logo layout. It will to</a:t>
            </a:r>
            <a:r>
              <a:rPr lang="en-AU" sz="1200">
                <a:latin typeface="Arial" panose="020B0604020202020204" pitchFamily="34" charset="0"/>
                <a:cs typeface="Arial" panose="020B0604020202020204" pitchFamily="34" charset="0"/>
              </a:rPr>
              <a:t> sit behind the logo, slide number and other content.</a:t>
            </a:r>
          </a:p>
          <a:p>
            <a:r>
              <a:rPr lang="en-AU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BACKGROUND IMAGE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Select the cover slide in the thumbnail pane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Right click and choose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Format Background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The Format Background pane will open to the right.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Picture or texture fill will already be selected.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marL="177800" indent="-177800">
              <a:spcAft>
                <a:spcPts val="600"/>
              </a:spcAft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Browse to and insert the new image.</a:t>
            </a:r>
          </a:p>
          <a:p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NOTE: landscape (horizontal orientation) images will work best. If adding another image size, use the Offset % selections to adjust the image position.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5F1A9E-23D5-4466-A759-0D6A409EFC32}"/>
              </a:ext>
            </a:extLst>
          </p:cNvPr>
          <p:cNvGrpSpPr/>
          <p:nvPr userDrawn="1"/>
        </p:nvGrpSpPr>
        <p:grpSpPr>
          <a:xfrm>
            <a:off x="4177286" y="1376816"/>
            <a:ext cx="3121284" cy="4840060"/>
            <a:chOff x="6420450" y="1449387"/>
            <a:chExt cx="2340963" cy="48400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EB930D-2990-461E-B415-7BDD2CC31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287" t="15100" b="34686"/>
            <a:stretch/>
          </p:blipFill>
          <p:spPr>
            <a:xfrm>
              <a:off x="6420450" y="1449387"/>
              <a:ext cx="2340963" cy="43608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230D1D-F242-4FD4-9736-92BF1642B32E}"/>
                </a:ext>
              </a:extLst>
            </p:cNvPr>
            <p:cNvSpPr txBox="1"/>
            <p:nvPr userDrawn="1"/>
          </p:nvSpPr>
          <p:spPr>
            <a:xfrm>
              <a:off x="6715125" y="4626882"/>
              <a:ext cx="1930400" cy="356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08000" tIns="108000" rIns="108000" bIns="108000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A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8E3C8-B1AE-4A43-B3FA-B771FE9D5B4A}"/>
                </a:ext>
              </a:extLst>
            </p:cNvPr>
            <p:cNvSpPr txBox="1"/>
            <p:nvPr userDrawn="1"/>
          </p:nvSpPr>
          <p:spPr>
            <a:xfrm>
              <a:off x="6715125" y="3648983"/>
              <a:ext cx="479425" cy="356609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lIns="108000" tIns="108000" rIns="108000" bIns="108000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AU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37D9E5-E0F7-4220-8153-A7E8EECCFE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287" t="91053" b="3299"/>
            <a:stretch/>
          </p:blipFill>
          <p:spPr>
            <a:xfrm>
              <a:off x="6420450" y="5798910"/>
              <a:ext cx="2340963" cy="49053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5CA83A-2100-42A4-9B58-15CA9820141E}"/>
              </a:ext>
            </a:extLst>
          </p:cNvPr>
          <p:cNvSpPr txBox="1"/>
          <p:nvPr userDrawn="1"/>
        </p:nvSpPr>
        <p:spPr>
          <a:xfrm>
            <a:off x="552444" y="5480894"/>
            <a:ext cx="3480000" cy="716707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 FORMATTING TIP: </a:t>
            </a:r>
            <a:br>
              <a:rPr lang="en-A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Resize/crop the image to be 4:3 before adding it to the file. This can be done in Photoshop or any number of free online photo editors.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/>
              <a:t>Adding full slide images</a:t>
            </a:r>
            <a:endParaRPr lang="en-AU" sz="3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BCF034-92F6-4124-9337-16F7BAB8228F}"/>
              </a:ext>
            </a:extLst>
          </p:cNvPr>
          <p:cNvSpPr txBox="1"/>
          <p:nvPr userDrawn="1"/>
        </p:nvSpPr>
        <p:spPr>
          <a:xfrm>
            <a:off x="8290977" y="1472776"/>
            <a:ext cx="3432000" cy="4724824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A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Changing layouts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49EF8-AB5F-43E2-AE28-0C8ECEF555A1}"/>
              </a:ext>
            </a:extLst>
          </p:cNvPr>
          <p:cNvSpPr txBox="1"/>
          <p:nvPr userDrawn="1"/>
        </p:nvSpPr>
        <p:spPr>
          <a:xfrm>
            <a:off x="8290977" y="1975757"/>
            <a:ext cx="3432000" cy="1746632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2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1200" err="1">
                <a:latin typeface="Arial" panose="020B0604020202020204" pitchFamily="34" charset="0"/>
                <a:cs typeface="Arial" panose="020B0604020202020204" pitchFamily="34" charset="0"/>
              </a:rPr>
              <a:t>POTX</a:t>
            </a:r>
            <a:r>
              <a:rPr lang="en-AU" sz="1200">
                <a:latin typeface="Arial" panose="020B0604020202020204" pitchFamily="34" charset="0"/>
                <a:cs typeface="Arial" panose="020B0604020202020204" pitchFamily="34" charset="0"/>
              </a:rPr>
              <a:t> file will open with only two slides – cover and 1 column.</a:t>
            </a:r>
          </a:p>
          <a:p>
            <a:r>
              <a:rPr lang="en-AU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A LAYOUT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Select the slide in the thumbnails pane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AU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spcAft>
                <a:spcPts val="600"/>
              </a:spcAft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on a thumbnail to choose that particular layout</a:t>
            </a:r>
          </a:p>
          <a:p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NOTE: If you have existing content on the slide then it may not be a smooth transition to the new layouts as placeholders may vary.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4814A4-F870-4C90-A7B1-925EFAD51819}"/>
              </a:ext>
            </a:extLst>
          </p:cNvPr>
          <p:cNvSpPr txBox="1"/>
          <p:nvPr userDrawn="1"/>
        </p:nvSpPr>
        <p:spPr>
          <a:xfrm>
            <a:off x="8290977" y="4287157"/>
            <a:ext cx="3432000" cy="592058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A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 FORMATTING TIP: </a:t>
            </a:r>
            <a:br>
              <a:rPr lang="en-A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AU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 a new slide, &amp; copy the content across to ensure it goes in the right spot.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824BC4-262C-40E2-A2D0-D5B6EA263B8F}"/>
              </a:ext>
            </a:extLst>
          </p:cNvPr>
          <p:cNvSpPr txBox="1"/>
          <p:nvPr userDrawn="1"/>
        </p:nvSpPr>
        <p:spPr>
          <a:xfrm>
            <a:off x="8290977" y="4972958"/>
            <a:ext cx="3432000" cy="900246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AU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SLIDES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Press Ctrl + M (or right click in the thumbnail pane and add new slide)</a:t>
            </a: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Right-click and choose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AU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on a thumbnail to choose that particular layout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BA10D39-83AC-4E1A-B056-4026C5BD1154}"/>
              </a:ext>
            </a:extLst>
          </p:cNvPr>
          <p:cNvCxnSpPr>
            <a:cxnSpLocks/>
          </p:cNvCxnSpPr>
          <p:nvPr userDrawn="1"/>
        </p:nvCxnSpPr>
        <p:spPr>
          <a:xfrm>
            <a:off x="7832983" y="1564975"/>
            <a:ext cx="0" cy="454372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939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Images &amp;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5C42B73-4020-4394-AF30-8DBD1358C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94" t="29377" r="30992" b="38463"/>
          <a:stretch/>
        </p:blipFill>
        <p:spPr>
          <a:xfrm>
            <a:off x="5435601" y="1590676"/>
            <a:ext cx="4876800" cy="253365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11097691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/>
              <a:t>Adjusting images in placeholders</a:t>
            </a:r>
            <a:endParaRPr lang="en-AU" sz="3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91D7-CEC0-46BC-B54C-168F9EA2D522}"/>
              </a:ext>
            </a:extLst>
          </p:cNvPr>
          <p:cNvSpPr txBox="1"/>
          <p:nvPr userDrawn="1"/>
        </p:nvSpPr>
        <p:spPr>
          <a:xfrm>
            <a:off x="552443" y="1472776"/>
            <a:ext cx="4155023" cy="4724824"/>
          </a:xfrm>
          <a:prstGeom prst="rect">
            <a:avLst/>
          </a:prstGeom>
          <a:noFill/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>
                <a:latin typeface="Arial" panose="020B0604020202020204" pitchFamily="34" charset="0"/>
                <a:cs typeface="Arial" panose="020B0604020202020204" pitchFamily="34" charset="0"/>
              </a:rPr>
              <a:t>Use the Crop tool to increase and crop images inside the placeholder.</a:t>
            </a:r>
          </a:p>
          <a:p>
            <a:pPr>
              <a:spcAft>
                <a:spcPts val="200"/>
              </a:spcAft>
            </a:pPr>
            <a:r>
              <a:rPr lang="en-US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IN (INCREASE SIZE)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Right-click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 on the image and select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The image shows the visual area inside the crop marks as active and the rest greyed out.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on one of the corner handles (see blue circles in the image above). </a:t>
            </a:r>
          </a:p>
          <a:p>
            <a:pPr marL="432000" lvl="1" indent="-216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050" b="1">
                <a:latin typeface="Arial" panose="020B0604020202020204" pitchFamily="34" charset="0"/>
                <a:cs typeface="Arial" panose="020B0604020202020204" pitchFamily="34" charset="0"/>
              </a:rPr>
              <a:t>Drag out 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the image to increase the size and zoom in on a particular person. </a:t>
            </a:r>
          </a:p>
          <a:p>
            <a:pPr marL="432000" lvl="1" indent="-216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050" b="1">
                <a:latin typeface="Arial" panose="020B0604020202020204" pitchFamily="34" charset="0"/>
                <a:cs typeface="Arial" panose="020B0604020202020204" pitchFamily="34" charset="0"/>
              </a:rPr>
              <a:t>Push in 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to zoom in (not recommended unless there is a large amount of excess image greyed out)</a:t>
            </a:r>
          </a:p>
          <a:p>
            <a:pPr marL="216000" indent="-2160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The visual area will remain the same.</a:t>
            </a:r>
          </a:p>
          <a:p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THE IMAGE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Right-click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 on the image and select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16000" indent="-216000">
              <a:spcAft>
                <a:spcPts val="300"/>
              </a:spcAft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The image shows the visual area inside the crop marks as active and the rest greyed out.</a:t>
            </a:r>
          </a:p>
          <a:p>
            <a:pPr marL="216000" indent="-216000"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and drag the image with the mouse.</a:t>
            </a:r>
          </a:p>
          <a:p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050" b="1">
                <a:latin typeface="Arial" panose="020B0604020202020204" pitchFamily="34" charset="0"/>
                <a:cs typeface="Arial" panose="020B0604020202020204" pitchFamily="34" charset="0"/>
              </a:rPr>
              <a:t>Done? 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Esc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 to deselect the image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318140-69ED-4D30-8661-28B4D1DB8D7E}"/>
              </a:ext>
            </a:extLst>
          </p:cNvPr>
          <p:cNvSpPr/>
          <p:nvPr userDrawn="1"/>
        </p:nvSpPr>
        <p:spPr>
          <a:xfrm>
            <a:off x="5486400" y="1638299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A4F4417-FD89-4473-96BE-6FB4AAB3418F}"/>
              </a:ext>
            </a:extLst>
          </p:cNvPr>
          <p:cNvSpPr/>
          <p:nvPr userDrawn="1"/>
        </p:nvSpPr>
        <p:spPr>
          <a:xfrm>
            <a:off x="9931400" y="1638299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AADEC1-FFD1-496B-9329-A84C40011E6C}"/>
              </a:ext>
            </a:extLst>
          </p:cNvPr>
          <p:cNvSpPr/>
          <p:nvPr userDrawn="1"/>
        </p:nvSpPr>
        <p:spPr>
          <a:xfrm>
            <a:off x="5486400" y="3862387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428EF6-6B54-4490-865B-E75826439836}"/>
              </a:ext>
            </a:extLst>
          </p:cNvPr>
          <p:cNvSpPr/>
          <p:nvPr userDrawn="1"/>
        </p:nvSpPr>
        <p:spPr>
          <a:xfrm>
            <a:off x="9931400" y="3862387"/>
            <a:ext cx="304800" cy="228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2856788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| Styles, footer and slid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02DDF-2701-497A-A38E-7B60D23C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5" t="58425" r="14992" b="1822"/>
          <a:stretch/>
        </p:blipFill>
        <p:spPr>
          <a:xfrm>
            <a:off x="7630161" y="5029200"/>
            <a:ext cx="4034791" cy="91440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BCE5C265-42C0-48DE-A056-343EB106A03B}"/>
              </a:ext>
            </a:extLst>
          </p:cNvPr>
          <p:cNvSpPr txBox="1">
            <a:spLocks/>
          </p:cNvSpPr>
          <p:nvPr userDrawn="1"/>
        </p:nvSpPr>
        <p:spPr>
          <a:xfrm>
            <a:off x="552443" y="664367"/>
            <a:ext cx="11097691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76000"/>
              </a:lnSpc>
              <a:spcBef>
                <a:spcPct val="0"/>
              </a:spcBef>
              <a:buNone/>
              <a:defRPr sz="3800" b="1" i="0" kern="1200" cap="none" spc="-100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/>
              <a:t>Styles, footer and slide numbers</a:t>
            </a:r>
            <a:endParaRPr lang="en-AU" sz="3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91D7-CEC0-46BC-B54C-168F9EA2D522}"/>
              </a:ext>
            </a:extLst>
          </p:cNvPr>
          <p:cNvSpPr txBox="1"/>
          <p:nvPr userDrawn="1"/>
        </p:nvSpPr>
        <p:spPr>
          <a:xfrm>
            <a:off x="552441" y="1472776"/>
            <a:ext cx="3116660" cy="44803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0000" tIns="72000" rIns="72000" bIns="72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AU" sz="1200" spc="-20">
                <a:latin typeface="Arial" panose="020B0604020202020204" pitchFamily="34" charset="0"/>
                <a:cs typeface="Arial" panose="020B0604020202020204" pitchFamily="34" charset="0"/>
              </a:rPr>
              <a:t>All text placeholders have multiple bullet styles which can be accessed using the </a:t>
            </a:r>
            <a:r>
              <a:rPr lang="en-AU" sz="1200" i="1" spc="-2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en-AU" sz="1200" spc="-2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1200" i="1" spc="-20">
                <a:latin typeface="Arial" panose="020B0604020202020204" pitchFamily="34" charset="0"/>
                <a:cs typeface="Arial" panose="020B0604020202020204" pitchFamily="34" charset="0"/>
              </a:rPr>
              <a:t>increase list level </a:t>
            </a:r>
            <a:r>
              <a:rPr lang="en-AU" sz="1200" spc="-20">
                <a:latin typeface="Arial" panose="020B0604020202020204" pitchFamily="34" charset="0"/>
                <a:cs typeface="Arial" panose="020B0604020202020204" pitchFamily="34" charset="0"/>
              </a:rPr>
              <a:t>buttons.</a:t>
            </a:r>
          </a:p>
          <a:p>
            <a:pPr algn="l">
              <a:spcAft>
                <a:spcPts val="800"/>
              </a:spcAft>
            </a:pPr>
            <a:r>
              <a:rPr lang="en-AU" sz="1050" i="0" spc="-20" baseline="0">
                <a:latin typeface="Arial" panose="020B0604020202020204" pitchFamily="34" charset="0"/>
                <a:cs typeface="Arial" panose="020B0604020202020204" pitchFamily="34" charset="0"/>
              </a:rPr>
              <a:t>One style can be applied to each paragraph. New paragraphs are created by pressing </a:t>
            </a:r>
            <a:r>
              <a:rPr lang="en-AU" sz="1050" b="1" i="1" spc="-20" baseline="0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AU" sz="1050" i="0" spc="-20" baseline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spcAft>
                <a:spcPts val="800"/>
              </a:spcAft>
            </a:pPr>
            <a:r>
              <a:rPr lang="en-AU" sz="1050" i="0" spc="-20" baseline="0">
                <a:latin typeface="Arial" panose="020B0604020202020204" pitchFamily="34" charset="0"/>
                <a:cs typeface="Arial" panose="020B0604020202020204" pitchFamily="34" charset="0"/>
              </a:rPr>
              <a:t>To switch between styles, p</a:t>
            </a:r>
            <a:r>
              <a:rPr lang="en-AU" sz="1050" b="0" i="0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lace the cursor in the line to be changed (or at the start if you haven’t typed anything yet) and press either </a:t>
            </a:r>
            <a:r>
              <a:rPr lang="en-AU" sz="1050" i="0" spc="-20" baseline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1050" i="1" spc="-2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List Level </a:t>
            </a:r>
            <a:r>
              <a:rPr lang="en-AU" sz="1050" i="0" spc="-2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AU" sz="1050" i="0" spc="-2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50" i="1" spc="-2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List Level </a:t>
            </a:r>
            <a:r>
              <a:rPr lang="en-AU" sz="1050" i="0" spc="-20" baseline="0">
                <a:latin typeface="Arial" panose="020B0604020202020204" pitchFamily="34" charset="0"/>
                <a:cs typeface="Arial" panose="020B0604020202020204" pitchFamily="34" charset="0"/>
              </a:rPr>
              <a:t>buttons. </a:t>
            </a:r>
            <a:endParaRPr lang="en-AU" sz="1050" b="0" i="0" u="none" strike="noStrike" kern="1200" spc="-20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Aft>
                <a:spcPts val="200"/>
              </a:spcAft>
            </a:pPr>
            <a:r>
              <a:rPr lang="en-AU" sz="1050" b="1" spc="-2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FORWARD TO THE </a:t>
            </a:r>
            <a:br>
              <a:rPr lang="en-AU" sz="1050" b="1" spc="-2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50" b="1" spc="-2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STYLE</a:t>
            </a:r>
          </a:p>
          <a:p>
            <a:pPr rtl="0">
              <a:spcAft>
                <a:spcPts val="800"/>
              </a:spcAft>
            </a:pPr>
            <a:r>
              <a:rPr lang="en-AU" sz="1050" b="0" i="0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AU" sz="1050" b="1" i="1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List Level</a:t>
            </a:r>
            <a:r>
              <a:rPr lang="en-AU" sz="1050" b="1" i="0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050" b="0" i="0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 (or use the keyboard shortcut) </a:t>
            </a:r>
          </a:p>
          <a:p>
            <a:pPr marL="0" algn="l" defTabSz="371490" rtl="0" eaLnBrk="1" latinLnBrk="0" hangingPunct="1">
              <a:spcAft>
                <a:spcPts val="200"/>
              </a:spcAft>
            </a:pPr>
            <a:r>
              <a:rPr lang="en-AU" sz="1050" b="1" spc="-2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BACK TO THE </a:t>
            </a:r>
            <a:br>
              <a:rPr lang="en-AU" sz="1050" b="1" spc="-2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050" b="1" spc="-2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STYLE</a:t>
            </a:r>
          </a:p>
          <a:p>
            <a:pPr algn="l" defTabSz="371490" rtl="0" eaLnBrk="1" latinLnBrk="0" hangingPunct="1">
              <a:spcAft>
                <a:spcPts val="800"/>
              </a:spcAft>
            </a:pPr>
            <a:r>
              <a:rPr lang="en-AU" sz="1050" b="0" i="0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en-AU" sz="1050" b="1" i="1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List Level</a:t>
            </a:r>
            <a:r>
              <a:rPr lang="en-AU" sz="1050" b="0" i="0" u="none" strike="noStrike" kern="1200" spc="-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button (or use the keyboard shortcut) </a:t>
            </a:r>
            <a:endParaRPr lang="en-AU" sz="1050" b="1" i="1" spc="-20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endParaRPr lang="en-AU" sz="1050" spc="-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EE0A8D-F7F1-4E9C-A789-EB8E7BED5D12}"/>
              </a:ext>
            </a:extLst>
          </p:cNvPr>
          <p:cNvSpPr txBox="1"/>
          <p:nvPr userDrawn="1"/>
        </p:nvSpPr>
        <p:spPr>
          <a:xfrm>
            <a:off x="7733400" y="5010152"/>
            <a:ext cx="2335161" cy="43814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lIns="108000" tIns="108000" rIns="108000" bIns="108000" rtlCol="0">
            <a:noAutofit/>
          </a:bodyPr>
          <a:lstStyle/>
          <a:p>
            <a:pPr>
              <a:lnSpc>
                <a:spcPct val="90000"/>
              </a:lnSpc>
            </a:pPr>
            <a:endParaRPr lang="en-AU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F90C10-B441-43C4-B773-F5B5B9AC2623}"/>
              </a:ext>
            </a:extLst>
          </p:cNvPr>
          <p:cNvSpPr txBox="1"/>
          <p:nvPr userDrawn="1"/>
        </p:nvSpPr>
        <p:spPr>
          <a:xfrm>
            <a:off x="7549651" y="1472777"/>
            <a:ext cx="4128000" cy="365549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 rtlCol="0" anchor="t">
            <a:noAutofit/>
          </a:bodyPr>
          <a:lstStyle/>
          <a:p>
            <a:r>
              <a:rPr lang="en-AU" sz="1600" b="1" spc="-5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Header/Footer and slide number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311CEF-D511-4623-B584-128BE69B6784}"/>
              </a:ext>
            </a:extLst>
          </p:cNvPr>
          <p:cNvSpPr txBox="1"/>
          <p:nvPr userDrawn="1"/>
        </p:nvSpPr>
        <p:spPr>
          <a:xfrm>
            <a:off x="7549649" y="1975758"/>
            <a:ext cx="4128000" cy="2700739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1200">
                <a:latin typeface="Arial" panose="020B0604020202020204" pitchFamily="34" charset="0"/>
                <a:cs typeface="Arial" panose="020B0604020202020204" pitchFamily="34" charset="0"/>
              </a:rPr>
              <a:t>The Header contains the presentation title and slide number. The information can be edited via the Insert Tab.</a:t>
            </a:r>
          </a:p>
          <a:p>
            <a:pPr>
              <a:spcAft>
                <a:spcPts val="600"/>
              </a:spcAft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 tab, select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Header &amp; Footer</a:t>
            </a:r>
          </a:p>
          <a:p>
            <a:pPr>
              <a:spcAft>
                <a:spcPts val="200"/>
              </a:spcAft>
            </a:pPr>
            <a:r>
              <a:rPr lang="en-US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NUMBERS</a:t>
            </a:r>
          </a:p>
          <a:p>
            <a:pPr marL="180000" indent="-180000">
              <a:spcAft>
                <a:spcPts val="600"/>
              </a:spcAft>
              <a:buFont typeface="+mj-lt"/>
              <a:buAutoNum type="arabicPeriod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Check the box next to Slide Number </a:t>
            </a:r>
          </a:p>
          <a:p>
            <a:r>
              <a:rPr lang="en-US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TEXT</a:t>
            </a:r>
          </a:p>
          <a:p>
            <a:pPr marL="180000" indent="-180000">
              <a:spcAft>
                <a:spcPts val="200"/>
              </a:spcAft>
              <a:buFont typeface="+mj-lt"/>
              <a:buAutoNum type="arabicPeriod" startAt="2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The box next to </a:t>
            </a:r>
            <a:r>
              <a:rPr lang="en-AU" sz="1050" i="1">
                <a:latin typeface="Arial" panose="020B0604020202020204" pitchFamily="34" charset="0"/>
                <a:cs typeface="Arial" panose="020B0604020202020204" pitchFamily="34" charset="0"/>
              </a:rPr>
              <a:t>Footer 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must be checked</a:t>
            </a:r>
          </a:p>
          <a:p>
            <a:pPr marL="180000" indent="-180000">
              <a:spcAft>
                <a:spcPts val="600"/>
              </a:spcAft>
              <a:buFont typeface="+mj-lt"/>
              <a:buAutoNum type="arabicPeriod" startAt="2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Delete text and replace with new text.</a:t>
            </a:r>
          </a:p>
          <a:p>
            <a:pPr>
              <a:spcAft>
                <a:spcPts val="200"/>
              </a:spcAft>
            </a:pPr>
            <a:r>
              <a:rPr lang="en-US" sz="105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TO THE SLIDES</a:t>
            </a:r>
          </a:p>
          <a:p>
            <a:pPr marL="180000" indent="-180000">
              <a:spcAft>
                <a:spcPts val="200"/>
              </a:spcAft>
              <a:buFont typeface="+mj-lt"/>
              <a:buAutoNum type="arabicPeriod" startAt="4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Add the header and slide number to</a:t>
            </a:r>
          </a:p>
          <a:p>
            <a:pPr marL="360000" lvl="1" indent="-180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AU" sz="1050" b="1">
                <a:latin typeface="Arial" panose="020B0604020202020204" pitchFamily="34" charset="0"/>
                <a:cs typeface="Arial" panose="020B0604020202020204" pitchFamily="34" charset="0"/>
              </a:rPr>
              <a:t>APPLY </a:t>
            </a:r>
            <a:r>
              <a:rPr lang="en-AU" sz="1050" b="0">
                <a:latin typeface="Arial" panose="020B0604020202020204" pitchFamily="34" charset="0"/>
                <a:cs typeface="Arial" panose="020B0604020202020204" pitchFamily="34" charset="0"/>
              </a:rPr>
              <a:t>for selected slide only</a:t>
            </a:r>
          </a:p>
          <a:p>
            <a:pPr marL="360000" lvl="1" indent="-1800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click </a:t>
            </a:r>
            <a:r>
              <a:rPr lang="en-AU" sz="1050" b="1">
                <a:latin typeface="Arial" panose="020B0604020202020204" pitchFamily="34" charset="0"/>
                <a:cs typeface="Arial" panose="020B0604020202020204" pitchFamily="34" charset="0"/>
              </a:rPr>
              <a:t>APPLY TO ALL </a:t>
            </a:r>
            <a:r>
              <a:rPr lang="en-AU" sz="1050" b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AU" sz="1050">
                <a:latin typeface="Arial" panose="020B0604020202020204" pitchFamily="34" charset="0"/>
                <a:cs typeface="Arial" panose="020B0604020202020204" pitchFamily="34" charset="0"/>
              </a:rPr>
              <a:t>all slides with a footer or slide number placeholder </a:t>
            </a:r>
            <a:endParaRPr lang="en-AU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151838-EBEB-451D-8FB7-138D27E5BF87}"/>
              </a:ext>
            </a:extLst>
          </p:cNvPr>
          <p:cNvSpPr txBox="1"/>
          <p:nvPr userDrawn="1"/>
        </p:nvSpPr>
        <p:spPr>
          <a:xfrm>
            <a:off x="3657600" y="1475117"/>
            <a:ext cx="3045019" cy="2053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rnd">
            <a:noFill/>
          </a:ln>
        </p:spPr>
        <p:txBody>
          <a:bodyPr wrap="square" lIns="36000" tIns="36000" rIns="36000" bIns="108000" rtlCol="0" anchor="b">
            <a:noAutofit/>
          </a:bodyPr>
          <a:lstStyle/>
          <a:p>
            <a:pPr algn="ctr">
              <a:spcAft>
                <a:spcPts val="400"/>
              </a:spcAft>
            </a:pPr>
            <a:r>
              <a:rPr lang="en-AU" sz="900" b="1" i="0" spc="-10" baseline="0">
                <a:latin typeface="Arial" panose="020B0604020202020204" pitchFamily="34" charset="0"/>
                <a:cs typeface="Arial" panose="020B0604020202020204" pitchFamily="34" charset="0"/>
              </a:rPr>
              <a:t>A = DECREASE LIST LEVEL </a:t>
            </a:r>
            <a:br>
              <a:rPr lang="en-AU" sz="900" b="1" i="0" spc="-1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0" i="0" spc="-10" baseline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900" i="1" spc="-10" baseline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  <a:t>tab in the </a:t>
            </a:r>
            <a:r>
              <a:rPr lang="en-AU" sz="900" i="1" spc="-10" baseline="0">
                <a:latin typeface="Arial" panose="020B0604020202020204" pitchFamily="34" charset="0"/>
                <a:cs typeface="Arial" panose="020B0604020202020204" pitchFamily="34" charset="0"/>
              </a:rPr>
              <a:t>Paragraph </a:t>
            </a:r>
            <a: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b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i="0" spc="-10" baseline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  <a:r>
              <a:rPr lang="en-AU" sz="900" i="1" spc="-1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Shift + Left Arrow</a:t>
            </a:r>
          </a:p>
          <a:p>
            <a:pPr algn="ctr">
              <a:spcAft>
                <a:spcPts val="200"/>
              </a:spcAft>
            </a:pPr>
            <a:r>
              <a:rPr lang="en-AU" sz="900" b="1" i="0" spc="-10" baseline="0">
                <a:latin typeface="Arial" panose="020B0604020202020204" pitchFamily="34" charset="0"/>
                <a:cs typeface="Arial" panose="020B0604020202020204" pitchFamily="34" charset="0"/>
              </a:rPr>
              <a:t>B = INCREASE LIST LEVEL </a:t>
            </a:r>
            <a:br>
              <a:rPr lang="en-AU" sz="900" b="1" i="0" spc="-1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0" i="0" spc="-10" baseline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AU" sz="900" i="1" spc="-10" baseline="0"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  <a:t>tab in the </a:t>
            </a:r>
            <a:r>
              <a:rPr lang="en-AU" sz="900" i="1" spc="-10" baseline="0">
                <a:latin typeface="Arial" panose="020B0604020202020204" pitchFamily="34" charset="0"/>
                <a:cs typeface="Arial" panose="020B0604020202020204" pitchFamily="34" charset="0"/>
              </a:rPr>
              <a:t>Paragraph </a:t>
            </a:r>
            <a: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b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900" b="1" i="0" spc="-10" baseline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AU" sz="900" i="0" spc="-10" baseline="0">
                <a:latin typeface="Arial" panose="020B0604020202020204" pitchFamily="34" charset="0"/>
                <a:cs typeface="Arial" panose="020B0604020202020204" pitchFamily="34" charset="0"/>
              </a:rPr>
              <a:t> press </a:t>
            </a:r>
            <a:r>
              <a:rPr lang="en-AU" sz="900" i="1" spc="-1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Shift + Right Arrow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E390D6-09B6-4599-99F3-10A0E4FA7D3C}"/>
              </a:ext>
            </a:extLst>
          </p:cNvPr>
          <p:cNvGrpSpPr/>
          <p:nvPr userDrawn="1"/>
        </p:nvGrpSpPr>
        <p:grpSpPr>
          <a:xfrm>
            <a:off x="3997775" y="1641204"/>
            <a:ext cx="2479907" cy="759943"/>
            <a:chOff x="-1604964" y="2043114"/>
            <a:chExt cx="1319411" cy="5390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8A0844-6824-4266-95BE-56F563AA0549}"/>
                </a:ext>
              </a:extLst>
            </p:cNvPr>
            <p:cNvGrpSpPr/>
            <p:nvPr userDrawn="1"/>
          </p:nvGrpSpPr>
          <p:grpSpPr>
            <a:xfrm>
              <a:off x="-1604964" y="2043114"/>
              <a:ext cx="1319411" cy="539094"/>
              <a:chOff x="-1604964" y="2033588"/>
              <a:chExt cx="1319411" cy="539094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3BC52F6-8D28-40A0-A9B1-3DA93ED546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24304" t="5969" r="60678" b="85169"/>
              <a:stretch/>
            </p:blipFill>
            <p:spPr>
              <a:xfrm>
                <a:off x="-1604963" y="2147737"/>
                <a:ext cx="1319410" cy="42494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A650288-8617-43C4-A622-D68E565132D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195" t="3589" r="76787" b="93401"/>
              <a:stretch/>
            </p:blipFill>
            <p:spPr>
              <a:xfrm>
                <a:off x="-1604964" y="2033588"/>
                <a:ext cx="1319410" cy="144364"/>
              </a:xfrm>
              <a:prstGeom prst="rect">
                <a:avLst/>
              </a:prstGeom>
            </p:spPr>
          </p:pic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2F137BF-1A80-4CCB-AFC9-6FFB521A3E64}"/>
                </a:ext>
              </a:extLst>
            </p:cNvPr>
            <p:cNvSpPr/>
            <p:nvPr userDrawn="1"/>
          </p:nvSpPr>
          <p:spPr>
            <a:xfrm>
              <a:off x="-1138239" y="2209987"/>
              <a:ext cx="302419" cy="108000"/>
            </a:xfrm>
            <a:prstGeom prst="rect">
              <a:avLst/>
            </a:prstGeom>
            <a:solidFill>
              <a:schemeClr val="accent3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4AC4D8-B638-425A-B333-E16B77CE08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238409" y="2186148"/>
              <a:ext cx="153228" cy="15350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0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</a:t>
              </a:r>
              <a:endParaRPr lang="en-AU" sz="1000" b="1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2094C3-8F05-4DDB-93A8-68AC820F82C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885361" y="2186148"/>
              <a:ext cx="153228" cy="153509"/>
            </a:xfrm>
            <a:prstGeom prst="ellipse">
              <a:avLst/>
            </a:prstGeom>
            <a:solidFill>
              <a:schemeClr val="accent2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0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B</a:t>
              </a:r>
              <a:endParaRPr lang="en-AU" sz="1000" b="1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10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(For Prin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06393-0195-42F8-BDF6-264A16E24A4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6"/>
            <a:ext cx="1324993" cy="417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43" y="665035"/>
            <a:ext cx="9120000" cy="5342065"/>
          </a:xfrm>
        </p:spPr>
        <p:txBody>
          <a:bodyPr anchor="ctr"/>
          <a:lstStyle>
            <a:lvl1pPr>
              <a:lnSpc>
                <a:spcPct val="80000"/>
              </a:lnSpc>
              <a:defRPr sz="53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section divider title or details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0" tIns="0" rIns="0" bIns="0" rtlCol="0" anchor="ctr"/>
          <a:lstStyle>
            <a:lvl1pPr>
              <a:defRPr lang="en-AU" smtClean="0"/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956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17D52-1974-4BF4-856B-181B5B152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8738E-D3D0-49DB-95AA-60F3820BE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91FC83-BF16-4A0D-A69A-2A51C6642A40}"/>
              </a:ext>
            </a:extLst>
          </p:cNvPr>
          <p:cNvCxnSpPr>
            <a:cxnSpLocks/>
          </p:cNvCxnSpPr>
          <p:nvPr userDrawn="1"/>
        </p:nvCxnSpPr>
        <p:spPr>
          <a:xfrm>
            <a:off x="8009023" y="1044275"/>
            <a:ext cx="0" cy="438174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6AAA4B-89B7-4427-8955-111E25BBCA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326" y="1431777"/>
            <a:ext cx="6730759" cy="33909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SECTION ONE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EAB21A-0203-40DA-8708-38664F482F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2629" y="1431777"/>
            <a:ext cx="1368721" cy="3390900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chemeClr val="accent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1000"/>
              </a:spcBef>
              <a:buNone/>
              <a:defRPr sz="2800" b="1" cap="all" spc="-100" baseline="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46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6666E-6E52-4E0B-AA8D-8F5ED44A30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199" y="1767586"/>
            <a:ext cx="10079999" cy="42184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F2C21-7135-4C23-8414-E263368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055" y="609144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1E44F-F977-4D24-8318-B3593D099D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F057E-9382-4EFC-AE29-0DEFAA3EB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471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056" y="601770"/>
            <a:ext cx="9120000" cy="77107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F8EF4-4051-4507-A552-B8E63C68D9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4200" y="1810648"/>
            <a:ext cx="5136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5840D02-E97D-4FD8-9397-4D35E25467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77633" y="1810648"/>
            <a:ext cx="51360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26C595-F23E-4ECB-A08C-51D7D1681F51}"/>
              </a:ext>
            </a:extLst>
          </p:cNvPr>
          <p:cNvCxnSpPr>
            <a:cxnSpLocks/>
          </p:cNvCxnSpPr>
          <p:nvPr userDrawn="1"/>
        </p:nvCxnSpPr>
        <p:spPr>
          <a:xfrm>
            <a:off x="6148916" y="1803400"/>
            <a:ext cx="0" cy="4159250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08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+ white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CC591A-B214-4536-9B84-FA5F7A4A2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056" y="611583"/>
            <a:ext cx="9120000" cy="7710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9D18A-0930-48FE-BE37-A4E40967B603}"/>
              </a:ext>
            </a:extLst>
          </p:cNvPr>
          <p:cNvPicPr>
            <a:picLocks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1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22E3184-21E8-4DCA-A7DD-4B252F7CAD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899" y="0"/>
            <a:ext cx="56261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 sz="1600" spc="-10" baseline="0"/>
            </a:lvl1pPr>
          </a:lstStyle>
          <a:p>
            <a:r>
              <a:rPr lang="en-AU" dirty="0"/>
              <a:t>Click icon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68FFA2-92C5-4734-8B96-F782BAAEE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100" y="611202"/>
            <a:ext cx="5628900" cy="77565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6D196F-48CD-4ADB-8570-6463FF6D50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54500-DE51-49A8-A07E-69614807E8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CF8EF4-4051-4507-A552-B8E63C68D9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84200" y="1803399"/>
            <a:ext cx="5613400" cy="414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451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4200" y="604661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200" y="1811547"/>
            <a:ext cx="11040000" cy="414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84200" y="402726"/>
            <a:ext cx="9120000" cy="15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1" cap="all" spc="-20" baseline="0">
                <a:solidFill>
                  <a:schemeClr val="accent1"/>
                </a:solidFill>
              </a:defRPr>
            </a:lvl1pPr>
          </a:lstStyle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54227" y="6391977"/>
            <a:ext cx="288000" cy="1539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162CC3-1C36-4854-81CC-6651EFB8F630}"/>
              </a:ext>
            </a:extLst>
          </p:cNvPr>
          <p:cNvPicPr>
            <a:picLocks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  <p:sp>
        <p:nvSpPr>
          <p:cNvPr id="6" name="MSIPCMContentMarking" descr="{&quot;HashCode&quot;:-378235680,&quot;Placement&quot;:&quot;Footer&quot;,&quot;Top&quot;:520.3781,&quot;Left&quot;:451.413,&quot;SlideWidth&quot;:960,&quot;SlideHeight&quot;:540}">
            <a:extLst>
              <a:ext uri="{FF2B5EF4-FFF2-40B4-BE49-F238E27FC236}">
                <a16:creationId xmlns:a16="http://schemas.microsoft.com/office/drawing/2014/main" id="{1FF78CDA-E409-4C37-99C8-052B61A44686}"/>
              </a:ext>
            </a:extLst>
          </p:cNvPr>
          <p:cNvSpPr txBox="1"/>
          <p:nvPr userDrawn="1"/>
        </p:nvSpPr>
        <p:spPr>
          <a:xfrm>
            <a:off x="5732945" y="6608802"/>
            <a:ext cx="726109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" panose="020B0604020202020204" pitchFamily="34" charset="0"/>
              </a:rPr>
              <a:t>General</a:t>
            </a:r>
            <a:endParaRPr lang="en-AU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5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61" r:id="rId2"/>
    <p:sldLayoutId id="2147483696" r:id="rId3"/>
    <p:sldLayoutId id="2147483702" r:id="rId4"/>
    <p:sldLayoutId id="2147483694" r:id="rId5"/>
    <p:sldLayoutId id="2147483693" r:id="rId6"/>
    <p:sldLayoutId id="2147483682" r:id="rId7"/>
    <p:sldLayoutId id="2147483683" r:id="rId8"/>
    <p:sldLayoutId id="2147483684" r:id="rId9"/>
    <p:sldLayoutId id="2147483685" r:id="rId10"/>
    <p:sldLayoutId id="2147483688" r:id="rId11"/>
    <p:sldLayoutId id="2147483690" r:id="rId12"/>
    <p:sldLayoutId id="2147483692" r:id="rId13"/>
    <p:sldLayoutId id="2147483687" r:id="rId14"/>
    <p:sldLayoutId id="2147483678" r:id="rId15"/>
    <p:sldLayoutId id="2147483698" r:id="rId16"/>
    <p:sldLayoutId id="2147483699" r:id="rId17"/>
    <p:sldLayoutId id="2147483700" r:id="rId18"/>
  </p:sldLayoutIdLst>
  <p:hf hd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200" b="1" i="0" kern="1200" cap="none" spc="-100" baseline="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457200" rtl="0" eaLnBrk="1" latinLnBrk="0" hangingPunct="1">
        <a:lnSpc>
          <a:spcPct val="90000"/>
        </a:lnSpc>
        <a:spcBef>
          <a:spcPts val="800"/>
        </a:spcBef>
        <a:buClrTx/>
        <a:buSzPct val="12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457200" rtl="0" eaLnBrk="1" latinLnBrk="0" hangingPunct="1">
        <a:lnSpc>
          <a:spcPct val="90000"/>
        </a:lnSpc>
        <a:spcBef>
          <a:spcPts val="800"/>
        </a:spcBef>
        <a:buClrTx/>
        <a:buSzPct val="12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727200" indent="-2159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43" y="665035"/>
            <a:ext cx="9120000" cy="771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add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200" y="1811547"/>
            <a:ext cx="11040000" cy="414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add text. Increase List Level to access bullet level 2. Remove the bullet on the Home tab to turn off the bulleted list.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84200" y="402726"/>
            <a:ext cx="9120000" cy="15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 b="1" cap="all" spc="-20" baseline="0">
                <a:solidFill>
                  <a:schemeClr val="accent1"/>
                </a:solidFill>
              </a:defRPr>
            </a:lvl1pPr>
          </a:lstStyle>
          <a:p>
            <a:r>
              <a:rPr lang="en-AU"/>
              <a:t>Nitrite and Other Contaminants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54227" y="6391977"/>
            <a:ext cx="288000" cy="1539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B2F404-894A-4B1F-B0F7-BEBB14876E8D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162CC3-1C36-4854-81CC-6651EFB8F630}"/>
              </a:ext>
            </a:extLst>
          </p:cNvPr>
          <p:cNvPicPr>
            <a:picLocks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7" y="6210487"/>
            <a:ext cx="1330219" cy="417699"/>
          </a:xfrm>
          <a:prstGeom prst="rect">
            <a:avLst/>
          </a:prstGeom>
        </p:spPr>
      </p:pic>
      <p:sp>
        <p:nvSpPr>
          <p:cNvPr id="6" name="MSIPCMContentMarking" descr="{&quot;HashCode&quot;:-378235680,&quot;Placement&quot;:&quot;Footer&quot;,&quot;Top&quot;:520.3781,&quot;Left&quot;:451.413,&quot;SlideWidth&quot;:960,&quot;SlideHeight&quot;:540}">
            <a:extLst>
              <a:ext uri="{FF2B5EF4-FFF2-40B4-BE49-F238E27FC236}">
                <a16:creationId xmlns:a16="http://schemas.microsoft.com/office/drawing/2014/main" id="{93CB6384-0109-4D7E-873F-19A80DDAEB5B}"/>
              </a:ext>
            </a:extLst>
          </p:cNvPr>
          <p:cNvSpPr txBox="1"/>
          <p:nvPr userDrawn="1"/>
        </p:nvSpPr>
        <p:spPr>
          <a:xfrm>
            <a:off x="5732945" y="6608802"/>
            <a:ext cx="726109" cy="24919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" panose="020B0604020202020204" pitchFamily="34" charset="0"/>
              </a:rPr>
              <a:t>General</a:t>
            </a:r>
            <a:endParaRPr lang="en-AU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1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hdr="0" dt="0"/>
  <p:txStyles>
    <p:titleStyle>
      <a:lvl1pPr algn="l" defTabSz="457200" rtl="0" eaLnBrk="1" latinLnBrk="0" hangingPunct="1">
        <a:lnSpc>
          <a:spcPct val="76000"/>
        </a:lnSpc>
        <a:spcBef>
          <a:spcPct val="0"/>
        </a:spcBef>
        <a:buNone/>
        <a:defRPr sz="3600" b="1" i="0" kern="1200" cap="none" spc="-100" baseline="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457200" rtl="0" eaLnBrk="1" latinLnBrk="0" hangingPunct="1">
        <a:lnSpc>
          <a:spcPct val="90000"/>
        </a:lnSpc>
        <a:spcBef>
          <a:spcPts val="800"/>
        </a:spcBef>
        <a:buClrTx/>
        <a:buSzPct val="12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457200" rtl="0" eaLnBrk="1" latinLnBrk="0" hangingPunct="1">
        <a:lnSpc>
          <a:spcPct val="90000"/>
        </a:lnSpc>
        <a:spcBef>
          <a:spcPts val="800"/>
        </a:spcBef>
        <a:buClrTx/>
        <a:buSzPct val="12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727200" indent="-2159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 pitchFamily="34" charset="0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457200" rtl="0" eaLnBrk="1" latinLnBrk="0" hangingPunct="1">
        <a:lnSpc>
          <a:spcPct val="90000"/>
        </a:lnSpc>
        <a:spcBef>
          <a:spcPts val="800"/>
        </a:spcBef>
        <a:buClrTx/>
        <a:buFont typeface="Arial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6A847-EA6B-49C7-AFCD-98F8E7CF9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Nitrite and Other Contaminants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21BFD-BFD9-4FCC-81AE-1217B60EA3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October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0B5D4-6187-4BC1-9E89-36020B3D3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Scott Pelling</a:t>
            </a:r>
          </a:p>
          <a:p>
            <a:r>
              <a:rPr lang="en-AU" dirty="0"/>
              <a:t>Senior Manager – Global Safety</a:t>
            </a:r>
          </a:p>
        </p:txBody>
      </p:sp>
    </p:spTree>
    <p:extLst>
      <p:ext uri="{BB962C8B-B14F-4D97-AF65-F5344CB8AC3E}">
        <p14:creationId xmlns:p14="http://schemas.microsoft.com/office/powerpoint/2010/main" val="203589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DDEBBB-FF44-4B1C-9149-C8039B06E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665035"/>
            <a:ext cx="9120000" cy="5342065"/>
          </a:xfrm>
        </p:spPr>
        <p:txBody>
          <a:bodyPr anchor="ctr">
            <a:normAutofit/>
          </a:bodyPr>
          <a:lstStyle/>
          <a:p>
            <a:r>
              <a:rPr lang="en-AU" dirty="0"/>
              <a:t>New Learnings from these Events…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3C94B-FA13-4B57-8CAA-8595FE310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9120000" cy="154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/>
              <a:t>Nitrite and Other Contaminants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193D3-CD2E-4641-A8E7-5B4360681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4227" y="6391977"/>
            <a:ext cx="288000" cy="1539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B2F404-894A-4B1F-B0F7-BEBB14876E8D}" type="slidenum">
              <a:rPr lang="en-AU" smtClean="0"/>
              <a:pPr>
                <a:spcAft>
                  <a:spcPts val="600"/>
                </a:spcAft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03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40542-C74D-4A65-A48E-C821517B9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916B2-6771-45E6-ABB4-D46507D2A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498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DDEBBB-FF44-4B1C-9149-C8039B06E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665035"/>
            <a:ext cx="9120000" cy="5342065"/>
          </a:xfrm>
        </p:spPr>
        <p:txBody>
          <a:bodyPr anchor="ctr">
            <a:normAutofit/>
          </a:bodyPr>
          <a:lstStyle/>
          <a:p>
            <a:r>
              <a:rPr lang="en-AU" dirty="0"/>
              <a:t>RE-Learnings from these Events…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3C94B-FA13-4B57-8CAA-8595FE310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9120000" cy="154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/>
              <a:t>Nitrite and Other Contaminants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193D3-CD2E-4641-A8E7-5B4360681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4227" y="6391977"/>
            <a:ext cx="288000" cy="1539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B2F404-894A-4B1F-B0F7-BEBB14876E8D}" type="slidenum">
              <a:rPr lang="en-AU" smtClean="0"/>
              <a:pPr>
                <a:spcAft>
                  <a:spcPts val="600"/>
                </a:spcAft>
              </a:pPr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4916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C8D4C4-AD8B-4C35-A336-9B175A5DA1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25405" y="1109045"/>
            <a:ext cx="10472822" cy="4218435"/>
          </a:xfrm>
        </p:spPr>
        <p:txBody>
          <a:bodyPr/>
          <a:lstStyle/>
          <a:p>
            <a:r>
              <a:rPr lang="en-AU" dirty="0"/>
              <a:t>All personnel need to understand the hazards of nitrites and other contaminants</a:t>
            </a:r>
          </a:p>
          <a:p>
            <a:pPr lvl="1"/>
            <a:r>
              <a:rPr lang="en-AU" dirty="0"/>
              <a:t>Not just operators or managers or technical staff</a:t>
            </a:r>
          </a:p>
          <a:p>
            <a:pPr lvl="1"/>
            <a:r>
              <a:rPr lang="en-AU" dirty="0"/>
              <a:t>Need to make sure the information is relevant and “consumable” for the audience</a:t>
            </a:r>
          </a:p>
          <a:p>
            <a:endParaRPr lang="en-AU" dirty="0"/>
          </a:p>
          <a:p>
            <a:r>
              <a:rPr lang="en-AU" dirty="0"/>
              <a:t>Need to be creative when thinking about wastes</a:t>
            </a:r>
          </a:p>
          <a:p>
            <a:pPr lvl="1"/>
            <a:r>
              <a:rPr lang="en-AU" dirty="0"/>
              <a:t>How and where they might be generated</a:t>
            </a:r>
          </a:p>
          <a:p>
            <a:pPr lvl="1"/>
            <a:r>
              <a:rPr lang="en-AU" dirty="0"/>
              <a:t>What might go wrong</a:t>
            </a:r>
          </a:p>
          <a:p>
            <a:pPr lvl="1"/>
            <a:r>
              <a:rPr lang="en-AU" dirty="0"/>
              <a:t>How changes (to plant/equipment/processes) might affect waste management plans</a:t>
            </a:r>
          </a:p>
          <a:p>
            <a:endParaRPr lang="en-AU" dirty="0"/>
          </a:p>
          <a:p>
            <a:r>
              <a:rPr lang="en-AU" dirty="0"/>
              <a:t>Emergency Plans </a:t>
            </a:r>
          </a:p>
          <a:p>
            <a:pPr lvl="1"/>
            <a:r>
              <a:rPr lang="en-AU" dirty="0"/>
              <a:t>Need to be clear, specific and conservative</a:t>
            </a:r>
          </a:p>
          <a:p>
            <a:endParaRPr lang="en-AU" dirty="0"/>
          </a:p>
          <a:p>
            <a:r>
              <a:rPr lang="en-AU" dirty="0"/>
              <a:t>Segregation needs to be considered in design and operations</a:t>
            </a:r>
          </a:p>
          <a:p>
            <a:pPr lvl="1"/>
            <a:r>
              <a:rPr lang="en-AU" dirty="0"/>
              <a:t>Consider human factors to improve chances of success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CA1EB5-AF90-404E-B70D-8ABB052B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Re-learnings…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D9EC0-104D-461C-A806-1D2F01D9E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74F38-0399-42F3-97A7-EB2DC82DB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81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DDEBBB-FF44-4B1C-9149-C8039B06E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665035"/>
            <a:ext cx="10645440" cy="1726473"/>
          </a:xfrm>
        </p:spPr>
        <p:txBody>
          <a:bodyPr anchor="ctr">
            <a:normAutofit/>
          </a:bodyPr>
          <a:lstStyle/>
          <a:p>
            <a:pPr algn="r"/>
            <a:r>
              <a:rPr lang="en-AU" sz="2400" b="1" i="0" dirty="0">
                <a:effectLst/>
                <a:latin typeface="Noto Serif" panose="020B0604020202020204" pitchFamily="18" charset="0"/>
              </a:rPr>
              <a:t>“wise men profit by the mistakes of others, while fools will not learn even from their own blunders”</a:t>
            </a:r>
            <a:br>
              <a:rPr lang="en-AU" sz="2400" b="1" i="0" dirty="0">
                <a:effectLst/>
                <a:latin typeface="Noto Serif" panose="020B0604020202020204" pitchFamily="18" charset="0"/>
              </a:rPr>
            </a:br>
            <a:r>
              <a:rPr lang="en-AU" sz="2000" b="0" i="0" dirty="0">
                <a:effectLst/>
                <a:latin typeface="Noto Serif" panose="020B0604020202020204" pitchFamily="18" charset="0"/>
              </a:rPr>
              <a:t>- Benjamin franklin</a:t>
            </a:r>
            <a:br>
              <a:rPr lang="en-AU" sz="2000" b="0" i="0" dirty="0">
                <a:effectLst/>
                <a:latin typeface="Noto Serif" panose="020B0604020202020204" pitchFamily="18" charset="0"/>
              </a:rPr>
            </a:br>
            <a:endParaRPr lang="en-AU" sz="2400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3C94B-FA13-4B57-8CAA-8595FE310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9120000" cy="154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/>
              <a:t>Nitrite and Other Contaminants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193D3-CD2E-4641-A8E7-5B43606817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4227" y="6391977"/>
            <a:ext cx="288000" cy="1539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B2F404-894A-4B1F-B0F7-BEBB14876E8D}" type="slidenum">
              <a:rPr lang="en-AU" smtClean="0"/>
              <a:pPr>
                <a:spcAft>
                  <a:spcPts val="600"/>
                </a:spcAft>
              </a:pPr>
              <a:t>14</a:t>
            </a:fld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4BC680-0D09-4A20-9849-97A8DDC93F52}"/>
              </a:ext>
            </a:extLst>
          </p:cNvPr>
          <p:cNvSpPr txBox="1">
            <a:spLocks/>
          </p:cNvSpPr>
          <p:nvPr/>
        </p:nvSpPr>
        <p:spPr>
          <a:xfrm>
            <a:off x="1705994" y="4811150"/>
            <a:ext cx="9120000" cy="10834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300" b="1" i="0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Questions?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FFA3A41-9889-4F63-9ABE-392F99F3C584}"/>
              </a:ext>
            </a:extLst>
          </p:cNvPr>
          <p:cNvSpPr txBox="1">
            <a:spLocks/>
          </p:cNvSpPr>
          <p:nvPr/>
        </p:nvSpPr>
        <p:spPr>
          <a:xfrm>
            <a:off x="584200" y="1844377"/>
            <a:ext cx="10645440" cy="363967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300" b="1" i="0" kern="1200" cap="all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2400" dirty="0">
                <a:latin typeface="Noto Serif" panose="020B0604020202020204" pitchFamily="18" charset="0"/>
              </a:rPr>
              <a:t>“IT is unwise to be too sure of one's own wisdom.</a:t>
            </a:r>
            <a:br>
              <a:rPr lang="en-AU" sz="2400" dirty="0">
                <a:latin typeface="Noto Serif" panose="020B0604020202020204" pitchFamily="18" charset="0"/>
              </a:rPr>
            </a:br>
            <a:r>
              <a:rPr lang="en-AU" sz="2400" dirty="0">
                <a:latin typeface="Noto Serif" panose="020B0604020202020204" pitchFamily="18" charset="0"/>
              </a:rPr>
              <a:t>It is healthy to be reminded that the strongest might weaken and the wisest might err.”</a:t>
            </a:r>
            <a:br>
              <a:rPr lang="en-AU" sz="2400" dirty="0">
                <a:latin typeface="Noto Serif" panose="020B0604020202020204" pitchFamily="18" charset="0"/>
              </a:rPr>
            </a:br>
            <a:r>
              <a:rPr lang="en-AU" sz="2000" b="0" dirty="0">
                <a:latin typeface="Noto Serif" panose="020B0604020202020204" pitchFamily="18" charset="0"/>
              </a:rPr>
              <a:t>- MAHATMA GANDHI</a:t>
            </a:r>
            <a:endParaRPr lang="en-AU" sz="2400" b="0" dirty="0"/>
          </a:p>
        </p:txBody>
      </p:sp>
    </p:spTree>
    <p:extLst>
      <p:ext uri="{BB962C8B-B14F-4D97-AF65-F5344CB8AC3E}">
        <p14:creationId xmlns:p14="http://schemas.microsoft.com/office/powerpoint/2010/main" val="994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CE650F2-3D1F-4740-A306-41A73BFD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9" y="402726"/>
            <a:ext cx="2438185" cy="771078"/>
          </a:xfrm>
        </p:spPr>
        <p:txBody>
          <a:bodyPr/>
          <a:lstStyle/>
          <a:p>
            <a:r>
              <a:rPr lang="en-AU">
                <a:latin typeface="+mj-lt"/>
              </a:rPr>
              <a:t>AT A </a:t>
            </a:r>
            <a:r>
              <a:rPr lang="en-AU">
                <a:solidFill>
                  <a:schemeClr val="accent2"/>
                </a:solidFill>
                <a:latin typeface="+mj-lt"/>
              </a:rPr>
              <a:t>GLANCE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9E6FF-D923-43C7-9E81-07C05B0832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2F404-894A-4B1F-B0F7-BEBB14876E8D}" type="slidenum">
              <a:rPr kumimoji="0" lang="en-A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26153-B990-4778-B3E9-52149888237B}"/>
              </a:ext>
            </a:extLst>
          </p:cNvPr>
          <p:cNvSpPr txBox="1"/>
          <p:nvPr/>
        </p:nvSpPr>
        <p:spPr>
          <a:xfrm>
            <a:off x="9497962" y="3914426"/>
            <a:ext cx="2551471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Safety is our Priority. Always. 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5CD1A-83BD-4C56-B412-C010261862CF}"/>
              </a:ext>
            </a:extLst>
          </p:cNvPr>
          <p:cNvSpPr txBox="1"/>
          <p:nvPr/>
        </p:nvSpPr>
        <p:spPr>
          <a:xfrm>
            <a:off x="6128569" y="402726"/>
            <a:ext cx="3034286" cy="14157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</a:t>
            </a:r>
            <a:b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12,000</a:t>
            </a:r>
            <a:b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EMPLOYEES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696C6-CDE8-47AD-A88C-AAA403C18678}"/>
              </a:ext>
            </a:extLst>
          </p:cNvPr>
          <p:cNvSpPr txBox="1"/>
          <p:nvPr/>
        </p:nvSpPr>
        <p:spPr>
          <a:xfrm>
            <a:off x="-2067" y="1895450"/>
            <a:ext cx="2934325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145</a:t>
            </a:r>
            <a:r>
              <a:rPr kumimoji="0" lang="en-AU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+</a:t>
            </a:r>
            <a:b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 OF </a:t>
            </a:r>
            <a:b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INNOVATION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569D1-7784-4029-9F3F-EA40D1397816}"/>
              </a:ext>
            </a:extLst>
          </p:cNvPr>
          <p:cNvSpPr txBox="1"/>
          <p:nvPr/>
        </p:nvSpPr>
        <p:spPr>
          <a:xfrm>
            <a:off x="3045406" y="3635391"/>
            <a:ext cx="3043157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CUSTOMERS IN </a:t>
            </a:r>
            <a:b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THAN</a:t>
            </a:r>
            <a:b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100</a:t>
            </a:r>
            <a:br>
              <a:rPr kumimoji="0" lang="en-A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  <a:b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D05999-FB28-4A4B-AB90-9F79949600B6}"/>
              </a:ext>
            </a:extLst>
          </p:cNvPr>
          <p:cNvCxnSpPr/>
          <p:nvPr/>
        </p:nvCxnSpPr>
        <p:spPr>
          <a:xfrm>
            <a:off x="448749" y="1802091"/>
            <a:ext cx="2266171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1BFBBE3-8004-4494-B4C2-CA85AFD1B230}"/>
              </a:ext>
            </a:extLst>
          </p:cNvPr>
          <p:cNvCxnSpPr/>
          <p:nvPr/>
        </p:nvCxnSpPr>
        <p:spPr>
          <a:xfrm>
            <a:off x="6573240" y="1845386"/>
            <a:ext cx="2266171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39A3599-4F68-4DE0-99E5-BBD7612662C0}"/>
              </a:ext>
            </a:extLst>
          </p:cNvPr>
          <p:cNvSpPr txBox="1"/>
          <p:nvPr/>
        </p:nvSpPr>
        <p:spPr>
          <a:xfrm>
            <a:off x="3053484" y="5175557"/>
            <a:ext cx="30431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5</a:t>
            </a:r>
            <a:b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MAJOR TECHNICAL </a:t>
            </a:r>
            <a:b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CENTRES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66D2D4-81F7-406A-A335-5AEFD7C0991D}"/>
              </a:ext>
            </a:extLst>
          </p:cNvPr>
          <p:cNvSpPr txBox="1"/>
          <p:nvPr/>
        </p:nvSpPr>
        <p:spPr>
          <a:xfrm>
            <a:off x="6187434" y="1975189"/>
            <a:ext cx="3043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200</a:t>
            </a:r>
            <a:r>
              <a:rPr kumimoji="0" lang="en-AU" sz="40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+</a:t>
            </a:r>
            <a:br>
              <a:rPr kumimoji="0" lang="en-AU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TECHNOLOGISTS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408E42-F616-4213-8962-5CDC272D160D}"/>
              </a:ext>
            </a:extLst>
          </p:cNvPr>
          <p:cNvCxnSpPr>
            <a:cxnSpLocks/>
          </p:cNvCxnSpPr>
          <p:nvPr/>
        </p:nvCxnSpPr>
        <p:spPr>
          <a:xfrm>
            <a:off x="3473285" y="5066567"/>
            <a:ext cx="2266171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04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FF9819-2C1F-49AB-9DDE-07640B67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883" y="480126"/>
            <a:ext cx="8865877" cy="1270445"/>
          </a:xfrm>
        </p:spPr>
        <p:txBody>
          <a:bodyPr/>
          <a:lstStyle/>
          <a:p>
            <a:r>
              <a:rPr lang="en-AU" dirty="0"/>
              <a:t>CORPORATE MEMORY?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834A2-BD8A-4424-B017-76C9C3C2DC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05C0-84AF-414B-8C00-89BB94336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3</a:t>
            </a:fld>
            <a:endParaRPr lang="en-AU" dirty="0"/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488E99FB-2686-4709-BD03-6C5ACF2F37F8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520" end="1432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2921" y="1631315"/>
            <a:ext cx="5511800" cy="4508500"/>
          </a:xfrm>
        </p:spPr>
      </p:pic>
    </p:spTree>
    <p:extLst>
      <p:ext uri="{BB962C8B-B14F-4D97-AF65-F5344CB8AC3E}">
        <p14:creationId xmlns:p14="http://schemas.microsoft.com/office/powerpoint/2010/main" val="8803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FF9819-2C1F-49AB-9DDE-07640B67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“ARGYLE EVENT”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834A2-BD8A-4424-B017-76C9C3C2DC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05C0-84AF-414B-8C00-89BB94336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53C8A-4B61-4EF4-BAE9-97EAD08E5EAA}"/>
              </a:ext>
            </a:extLst>
          </p:cNvPr>
          <p:cNvSpPr txBox="1"/>
          <p:nvPr/>
        </p:nvSpPr>
        <p:spPr>
          <a:xfrm>
            <a:off x="6487885" y="1358899"/>
            <a:ext cx="5511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Inadvertent mixing of </a:t>
            </a:r>
            <a:r>
              <a:rPr lang="en-AU" dirty="0" err="1"/>
              <a:t>SNi</a:t>
            </a:r>
            <a:r>
              <a:rPr lang="en-AU" dirty="0"/>
              <a:t>, AN and other wastes in a plastic drum on a pallet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Fuming occurred after 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Operators tried to extinguish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Explosion occurred, seriously injuring 2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Both were unable to resume their careers with Orica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Plastic shrapnel travelled 55m, plastic projectiles split a hard hat and damaged a truck tyre at close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684203-6C99-4100-BE72-E7097402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saturation sat="162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3" y="1358899"/>
            <a:ext cx="5449270" cy="437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9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FF9819-2C1F-49AB-9DDE-07640B67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ARGYLE “LEARNINGS”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834A2-BD8A-4424-B017-76C9C3C2DC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05C0-84AF-414B-8C00-89BB94336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53C8A-4B61-4EF4-BAE9-97EAD08E5EAA}"/>
              </a:ext>
            </a:extLst>
          </p:cNvPr>
          <p:cNvSpPr txBox="1"/>
          <p:nvPr/>
        </p:nvSpPr>
        <p:spPr>
          <a:xfrm>
            <a:off x="6439436" y="1136648"/>
            <a:ext cx="49147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Reaction</a:t>
            </a:r>
            <a:r>
              <a:rPr lang="en-AU" dirty="0"/>
              <a:t> of </a:t>
            </a:r>
            <a:r>
              <a:rPr lang="en-AU" dirty="0" err="1"/>
              <a:t>SNi</a:t>
            </a:r>
            <a:r>
              <a:rPr lang="en-AU" dirty="0"/>
              <a:t>, AN and other wastes is complex in the real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Segregation</a:t>
            </a:r>
            <a:r>
              <a:rPr lang="en-AU" dirty="0"/>
              <a:t> is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Segregation</a:t>
            </a:r>
            <a:r>
              <a:rPr lang="en-AU" dirty="0"/>
              <a:t> without </a:t>
            </a:r>
            <a:r>
              <a:rPr lang="en-AU" b="1" dirty="0"/>
              <a:t>identification</a:t>
            </a:r>
            <a:r>
              <a:rPr lang="en-AU" dirty="0"/>
              <a:t> is impossible to manage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Emergency Response  </a:t>
            </a:r>
            <a:r>
              <a:rPr lang="en-AU" dirty="0"/>
              <a:t>- what steps to take?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Knowledge</a:t>
            </a:r>
            <a:r>
              <a:rPr lang="en-AU" dirty="0"/>
              <a:t> of the </a:t>
            </a:r>
            <a:r>
              <a:rPr lang="en-AU" b="1" dirty="0"/>
              <a:t>hazard</a:t>
            </a:r>
            <a:r>
              <a:rPr lang="en-AU" dirty="0"/>
              <a:t> and </a:t>
            </a:r>
            <a:r>
              <a:rPr lang="en-AU" b="1" dirty="0"/>
              <a:t>controls</a:t>
            </a:r>
            <a:r>
              <a:rPr lang="en-AU" dirty="0"/>
              <a:t> is essential</a:t>
            </a:r>
          </a:p>
        </p:txBody>
      </p:sp>
      <p:pic>
        <p:nvPicPr>
          <p:cNvPr id="8" name="Media2">
            <a:hlinkClick r:id="" action="ppaction://media"/>
            <a:extLst>
              <a:ext uri="{FF2B5EF4-FFF2-40B4-BE49-F238E27FC236}">
                <a16:creationId xmlns:a16="http://schemas.microsoft.com/office/drawing/2014/main" id="{1C1E473C-39ED-40F9-AE0E-76ED19440C61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65" y="1136649"/>
            <a:ext cx="5604305" cy="4584701"/>
          </a:xfrm>
        </p:spPr>
      </p:pic>
    </p:spTree>
    <p:extLst>
      <p:ext uri="{BB962C8B-B14F-4D97-AF65-F5344CB8AC3E}">
        <p14:creationId xmlns:p14="http://schemas.microsoft.com/office/powerpoint/2010/main" val="9142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15141-022E-4F65-A26A-EEF76753B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/>
              <a:t>Nitrite and Other Contaminants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40E6C-509F-456F-8135-FB3A9E165F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4227" y="6391977"/>
            <a:ext cx="288000" cy="1539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B2F404-894A-4B1F-B0F7-BEBB14876E8D}" type="slidenum">
              <a:rPr lang="en-AU" smtClean="0"/>
              <a:pPr>
                <a:spcAft>
                  <a:spcPts val="600"/>
                </a:spcAft>
              </a:pPr>
              <a:t>6</a:t>
            </a:fld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BCC221-0DCF-4640-B314-AB7F76CA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99" y="601770"/>
            <a:ext cx="7319671" cy="775658"/>
          </a:xfrm>
        </p:spPr>
        <p:txBody>
          <a:bodyPr anchor="t">
            <a:normAutofit/>
          </a:bodyPr>
          <a:lstStyle/>
          <a:p>
            <a:r>
              <a:rPr lang="en-AU" sz="3000" dirty="0"/>
              <a:t>Nitrite Contamination - Mechanism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B3CF59-A401-40C1-A68A-2CF57A123B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200" y="1358999"/>
            <a:ext cx="10770027" cy="4709911"/>
          </a:xfrm>
        </p:spPr>
        <p:txBody>
          <a:bodyPr wrap="square">
            <a:normAutofit/>
          </a:bodyPr>
          <a:lstStyle/>
          <a:p>
            <a:r>
              <a:rPr lang="en-AU" dirty="0"/>
              <a:t>We know Ammonium Nitrate can explode – it pays our bills!</a:t>
            </a:r>
          </a:p>
          <a:p>
            <a:r>
              <a:rPr lang="en-AU" dirty="0"/>
              <a:t>We know AN and Sodium Nitrite react – this is the basis for “gassing” emulsions:</a:t>
            </a:r>
          </a:p>
          <a:p>
            <a:pPr marL="0" indent="0">
              <a:buNone/>
            </a:pPr>
            <a:endParaRPr lang="en-AU" dirty="0"/>
          </a:p>
          <a:p>
            <a:pPr marL="216000" lvl="1" indent="0">
              <a:buNone/>
            </a:pPr>
            <a:r>
              <a:rPr lang="en-AU" dirty="0"/>
              <a:t>NH</a:t>
            </a:r>
            <a:r>
              <a:rPr lang="en-AU" baseline="-25000" dirty="0"/>
              <a:t>4</a:t>
            </a:r>
            <a:r>
              <a:rPr lang="en-AU" baseline="30000" dirty="0"/>
              <a:t>+</a:t>
            </a:r>
            <a:r>
              <a:rPr lang="en-AU" baseline="-25000" dirty="0"/>
              <a:t>(</a:t>
            </a:r>
            <a:r>
              <a:rPr lang="en-AU" baseline="-25000" dirty="0" err="1"/>
              <a:t>aq</a:t>
            </a:r>
            <a:r>
              <a:rPr lang="en-AU" baseline="-25000" dirty="0"/>
              <a:t>)</a:t>
            </a:r>
            <a:r>
              <a:rPr lang="en-AU" dirty="0"/>
              <a:t> + NO</a:t>
            </a:r>
            <a:r>
              <a:rPr lang="en-AU" baseline="-25000" dirty="0"/>
              <a:t>2</a:t>
            </a:r>
            <a:r>
              <a:rPr lang="en-AU" baseline="30000" dirty="0"/>
              <a:t>-</a:t>
            </a:r>
            <a:r>
              <a:rPr lang="en-AU" baseline="-25000" dirty="0"/>
              <a:t>(</a:t>
            </a:r>
            <a:r>
              <a:rPr lang="en-AU" baseline="-25000" dirty="0" err="1"/>
              <a:t>aq</a:t>
            </a:r>
            <a:r>
              <a:rPr lang="en-AU" baseline="-25000" dirty="0"/>
              <a:t>)</a:t>
            </a:r>
            <a:r>
              <a:rPr lang="en-AU" dirty="0"/>
              <a:t>       N</a:t>
            </a:r>
            <a:r>
              <a:rPr lang="en-AU" baseline="-25000" dirty="0"/>
              <a:t>2(g) </a:t>
            </a:r>
            <a:r>
              <a:rPr lang="en-AU" dirty="0"/>
              <a:t>+ 2H</a:t>
            </a:r>
            <a:r>
              <a:rPr lang="en-AU" baseline="-25000" dirty="0"/>
              <a:t>2</a:t>
            </a:r>
            <a:r>
              <a:rPr lang="en-AU" dirty="0"/>
              <a:t>0</a:t>
            </a:r>
            <a:r>
              <a:rPr lang="en-AU" baseline="-25000" dirty="0"/>
              <a:t>(l)</a:t>
            </a:r>
          </a:p>
          <a:p>
            <a:endParaRPr lang="en-AU" dirty="0"/>
          </a:p>
          <a:p>
            <a:r>
              <a:rPr lang="en-AU" dirty="0"/>
              <a:t>We know this reaction is complex, and involves intermediate species, including NOx</a:t>
            </a:r>
          </a:p>
          <a:p>
            <a:r>
              <a:rPr lang="en-AU" dirty="0"/>
              <a:t>We know that it is affected by pH and water content</a:t>
            </a:r>
          </a:p>
          <a:p>
            <a:r>
              <a:rPr lang="en-AU" dirty="0"/>
              <a:t>We know that AN and </a:t>
            </a:r>
            <a:r>
              <a:rPr lang="en-AU" dirty="0" err="1"/>
              <a:t>SNi</a:t>
            </a:r>
            <a:r>
              <a:rPr lang="en-AU" dirty="0"/>
              <a:t> can react to form Ammonium nitrite, which is unstable and explosive</a:t>
            </a:r>
          </a:p>
          <a:p>
            <a:r>
              <a:rPr lang="en-AU" dirty="0"/>
              <a:t>We know that mixtures of AN and </a:t>
            </a:r>
            <a:r>
              <a:rPr lang="en-AU" dirty="0" err="1"/>
              <a:t>SNi</a:t>
            </a:r>
            <a:r>
              <a:rPr lang="en-AU" dirty="0"/>
              <a:t> are more reactive than either material alone </a:t>
            </a:r>
            <a:r>
              <a:rPr lang="en-AU" baseline="30000" dirty="0"/>
              <a:t>(1)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                                                   BUT – who needs to know what?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44A874-3F0E-4E96-9C1F-0AEE566BC085}"/>
              </a:ext>
            </a:extLst>
          </p:cNvPr>
          <p:cNvCxnSpPr/>
          <p:nvPr/>
        </p:nvCxnSpPr>
        <p:spPr>
          <a:xfrm>
            <a:off x="2873829" y="2612573"/>
            <a:ext cx="377371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C26A23-1BFA-41B8-9024-219B4C0F5C12}"/>
              </a:ext>
            </a:extLst>
          </p:cNvPr>
          <p:cNvSpPr txBox="1"/>
          <p:nvPr/>
        </p:nvSpPr>
        <p:spPr>
          <a:xfrm>
            <a:off x="2046514" y="6153450"/>
            <a:ext cx="10290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b="0" i="0" u="none" strike="noStrike" baseline="0" dirty="0">
                <a:solidFill>
                  <a:srgbClr val="000000"/>
                </a:solidFill>
                <a:latin typeface="ARDKWO+LMRoman10-Regular"/>
              </a:rPr>
              <a:t>(1) Stefania </a:t>
            </a:r>
            <a:r>
              <a:rPr lang="en-AU" sz="800" b="0" i="0" u="none" strike="noStrike" baseline="0" dirty="0" err="1">
                <a:solidFill>
                  <a:srgbClr val="000000"/>
                </a:solidFill>
                <a:latin typeface="ARDKWO+LMRoman10-Regular"/>
              </a:rPr>
              <a:t>Cagnina</a:t>
            </a:r>
            <a:r>
              <a:rPr lang="en-AU" sz="800" b="0" i="0" u="none" strike="noStrike" baseline="0" dirty="0">
                <a:solidFill>
                  <a:srgbClr val="000000"/>
                </a:solidFill>
                <a:latin typeface="ARDKWO+LMRoman10-Regular"/>
              </a:rPr>
              <a:t>, Patricia </a:t>
            </a:r>
            <a:r>
              <a:rPr lang="en-AU" sz="800" b="0" i="0" u="none" strike="noStrike" baseline="0" dirty="0" err="1">
                <a:solidFill>
                  <a:srgbClr val="000000"/>
                </a:solidFill>
                <a:latin typeface="ARDKWO+LMRoman10-Regular"/>
              </a:rPr>
              <a:t>Rotureau</a:t>
            </a:r>
            <a:r>
              <a:rPr lang="en-AU" sz="800" b="0" i="0" u="none" strike="noStrike" baseline="0" dirty="0">
                <a:solidFill>
                  <a:srgbClr val="000000"/>
                </a:solidFill>
                <a:latin typeface="ARDKWO+LMRoman10-Regular"/>
              </a:rPr>
              <a:t>, Shanti Singh, Richard Turcotte, Guillaume </a:t>
            </a:r>
            <a:r>
              <a:rPr lang="en-AU" sz="800" b="0" i="0" u="none" strike="noStrike" baseline="0" dirty="0" err="1">
                <a:solidFill>
                  <a:srgbClr val="000000"/>
                </a:solidFill>
                <a:latin typeface="ARDKWO+LMRoman10-Regular"/>
              </a:rPr>
              <a:t>Fayet</a:t>
            </a:r>
            <a:r>
              <a:rPr lang="en-AU" sz="800" b="0" i="0" u="none" strike="noStrike" baseline="0" dirty="0">
                <a:solidFill>
                  <a:srgbClr val="000000"/>
                </a:solidFill>
                <a:latin typeface="ARDKWO+LMRoman10-Regular"/>
              </a:rPr>
              <a:t>, et al.. Theoretical and experimental study of the reaction between ammonium nitrate and sodium salts. Indus- trial and engineering chemistry research, American Chemical Society, 2016, 55 (47), pp.12183-12190. ‌10.1021/acs.iecr.6b02834‌. ‌ineris-01863107‌</a:t>
            </a:r>
            <a:endParaRPr lang="en-AU" sz="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948AAA-A176-463D-9825-098BE27526FB}"/>
              </a:ext>
            </a:extLst>
          </p:cNvPr>
          <p:cNvGrpSpPr/>
          <p:nvPr/>
        </p:nvGrpSpPr>
        <p:grpSpPr>
          <a:xfrm>
            <a:off x="3062514" y="925204"/>
            <a:ext cx="6677081" cy="4249799"/>
            <a:chOff x="3062514" y="925204"/>
            <a:chExt cx="6677081" cy="42497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E842A2-C3E7-468D-BEE4-7F0696806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66" r="10511" b="-1"/>
            <a:stretch/>
          </p:blipFill>
          <p:spPr>
            <a:xfrm>
              <a:off x="3062514" y="925204"/>
              <a:ext cx="6677081" cy="4249799"/>
            </a:xfrm>
            <a:prstGeom prst="rect">
              <a:avLst/>
            </a:prstGeom>
            <a:noFill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3902AD-FCF6-4393-B200-B96650F75F5F}"/>
                </a:ext>
              </a:extLst>
            </p:cNvPr>
            <p:cNvSpPr txBox="1"/>
            <p:nvPr/>
          </p:nvSpPr>
          <p:spPr>
            <a:xfrm>
              <a:off x="3342068" y="4700789"/>
              <a:ext cx="6168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Operators when chemical equations appear on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06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7AF6B76-6DAB-4505-BC2B-DD3476C6B4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1251" r="2250"/>
          <a:stretch/>
        </p:blipFill>
        <p:spPr>
          <a:xfrm>
            <a:off x="6565899" y="10"/>
            <a:ext cx="5626100" cy="6857990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A49DC2AF-8713-42C7-A67F-3052C9FF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0" y="611203"/>
            <a:ext cx="5628900" cy="453198"/>
          </a:xfrm>
        </p:spPr>
        <p:txBody>
          <a:bodyPr/>
          <a:lstStyle/>
          <a:p>
            <a:r>
              <a:rPr lang="en-US" dirty="0"/>
              <a:t>A more recent example…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140F4-B07F-40F2-8FEF-090C88644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/>
              <a:t>Nitrite and Other Contaminants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24125-5B15-4367-AA80-9BE255767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4227" y="6391977"/>
            <a:ext cx="288000" cy="1539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B2F404-894A-4B1F-B0F7-BEBB14876E8D}" type="slidenum">
              <a:rPr lang="en-AU" smtClean="0"/>
              <a:pPr>
                <a:spcAft>
                  <a:spcPts val="600"/>
                </a:spcAft>
              </a:pPr>
              <a:t>7</a:t>
            </a:fld>
            <a:endParaRPr lang="en-AU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931A4B7-8C97-4512-A21B-68BF863CAF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8797" y="1359000"/>
            <a:ext cx="5613400" cy="41400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WHAT</a:t>
            </a:r>
          </a:p>
          <a:p>
            <a:r>
              <a:rPr lang="en-US" dirty="0"/>
              <a:t>Operator noted fumes coming from an emulsion waste container</a:t>
            </a:r>
          </a:p>
          <a:p>
            <a:r>
              <a:rPr lang="en-US" dirty="0"/>
              <a:t>Operator emptied the container and applied water</a:t>
            </a:r>
          </a:p>
          <a:p>
            <a:r>
              <a:rPr lang="en-US" dirty="0"/>
              <a:t>No explosion…..this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HOW</a:t>
            </a:r>
          </a:p>
          <a:p>
            <a:r>
              <a:rPr lang="en-US" dirty="0"/>
              <a:t>Nitrite waste came from a leaking truck</a:t>
            </a:r>
          </a:p>
          <a:p>
            <a:r>
              <a:rPr lang="en-US" dirty="0"/>
              <a:t>Spill was not cleaned up promptly, and dried out</a:t>
            </a:r>
          </a:p>
          <a:p>
            <a:r>
              <a:rPr lang="en-US" dirty="0"/>
              <a:t>Person who cleaned it up assumed it was AN residue and placed it with other AN wastes</a:t>
            </a:r>
          </a:p>
          <a:p>
            <a:r>
              <a:rPr lang="en-US" dirty="0"/>
              <a:t>Fumes were noted half an hour later</a:t>
            </a:r>
          </a:p>
        </p:txBody>
      </p:sp>
    </p:spTree>
    <p:extLst>
      <p:ext uri="{BB962C8B-B14F-4D97-AF65-F5344CB8AC3E}">
        <p14:creationId xmlns:p14="http://schemas.microsoft.com/office/powerpoint/2010/main" val="168557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A49DC2AF-8713-42C7-A67F-3052C9FF9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0" y="611202"/>
            <a:ext cx="5628900" cy="775658"/>
          </a:xfrm>
        </p:spPr>
        <p:txBody>
          <a:bodyPr/>
          <a:lstStyle/>
          <a:p>
            <a:r>
              <a:rPr lang="en-US" dirty="0"/>
              <a:t>A more recent example…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140F4-B07F-40F2-8FEF-090C88644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4200" y="402726"/>
            <a:ext cx="5620800" cy="154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AU" dirty="0"/>
              <a:t>Nitrite and Other Contaminants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24125-5B15-4367-AA80-9BE255767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4227" y="6391977"/>
            <a:ext cx="288000" cy="1539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B2F404-894A-4B1F-B0F7-BEBB14876E8D}" type="slidenum">
              <a:rPr lang="en-AU" smtClean="0"/>
              <a:pPr>
                <a:spcAft>
                  <a:spcPts val="600"/>
                </a:spcAft>
              </a:pPr>
              <a:t>8</a:t>
            </a:fld>
            <a:endParaRPr lang="en-AU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931A4B7-8C97-4512-A21B-68BF863CAF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1112257"/>
            <a:ext cx="5613400" cy="414000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b="1" u="sng" dirty="0"/>
              <a:t>WHY</a:t>
            </a:r>
          </a:p>
          <a:p>
            <a:pPr marL="215900" indent="-215900"/>
            <a:r>
              <a:rPr lang="en-US" dirty="0"/>
              <a:t>Housekeeping in maintenance area was not applied</a:t>
            </a:r>
            <a:endParaRPr lang="en-US" dirty="0">
              <a:cs typeface="Arial"/>
            </a:endParaRPr>
          </a:p>
          <a:p>
            <a:pPr marL="215900" indent="-215900"/>
            <a:r>
              <a:rPr lang="en-US" dirty="0"/>
              <a:t>Not all site personnel were trained in hazards of incompatible materials</a:t>
            </a:r>
            <a:endParaRPr lang="en-US" dirty="0">
              <a:cs typeface="Arial"/>
            </a:endParaRPr>
          </a:p>
          <a:p>
            <a:pPr marL="215900" indent="-215900"/>
            <a:r>
              <a:rPr lang="en-US" dirty="0"/>
              <a:t>Formulations did not include dyes for gasser solution</a:t>
            </a:r>
            <a:endParaRPr lang="en-US" dirty="0">
              <a:cs typeface="Arial"/>
            </a:endParaRPr>
          </a:p>
          <a:p>
            <a:pPr marL="215900" indent="-215900"/>
            <a:r>
              <a:rPr lang="en-US" dirty="0"/>
              <a:t>Waste Management Plans had not foreseen SNi presence outside designated areas</a:t>
            </a:r>
            <a:endParaRPr lang="en-US" dirty="0">
              <a:cs typeface="Arial"/>
            </a:endParaRPr>
          </a:p>
          <a:p>
            <a:pPr marL="215900" indent="-215900"/>
            <a:r>
              <a:rPr lang="en-US" dirty="0"/>
              <a:t>Emergency Response Plan was not specific on this type of event</a:t>
            </a:r>
            <a:endParaRPr lang="en-US" dirty="0">
              <a:cs typeface="Arial"/>
            </a:endParaRPr>
          </a:p>
          <a:p>
            <a:pPr marL="431800" lvl="1" indent="-215900"/>
            <a:r>
              <a:rPr lang="en-US" dirty="0"/>
              <a:t>“Do not fight fires involving explosives” was well understood, but not applied</a:t>
            </a:r>
            <a:endParaRPr lang="en-US" dirty="0">
              <a:cs typeface="Arial"/>
            </a:endParaRPr>
          </a:p>
          <a:p>
            <a:pPr marL="431800" lvl="1" indent="-215900"/>
            <a:r>
              <a:rPr lang="en-US" dirty="0"/>
              <a:t>Other scenarios advised “combat if not out of control”</a:t>
            </a:r>
            <a:endParaRPr lang="en-US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9DF8E-F217-40CF-86DE-ED3AA24BB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904" y="148903"/>
            <a:ext cx="5182323" cy="4610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3BD55B-0930-4972-B72A-1FBE5CF7D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903" y="4130461"/>
            <a:ext cx="5182323" cy="27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826F089-DF8D-4428-A195-D8C04122125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19285292"/>
              </p:ext>
            </p:extLst>
          </p:nvPr>
        </p:nvGraphicFramePr>
        <p:xfrm>
          <a:off x="584199" y="1254486"/>
          <a:ext cx="11176392" cy="4913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949">
                  <a:extLst>
                    <a:ext uri="{9D8B030D-6E8A-4147-A177-3AD203B41FA5}">
                      <a16:colId xmlns:a16="http://schemas.microsoft.com/office/drawing/2014/main" val="256786859"/>
                    </a:ext>
                  </a:extLst>
                </a:gridCol>
                <a:gridCol w="3024554">
                  <a:extLst>
                    <a:ext uri="{9D8B030D-6E8A-4147-A177-3AD203B41FA5}">
                      <a16:colId xmlns:a16="http://schemas.microsoft.com/office/drawing/2014/main" val="3458664552"/>
                    </a:ext>
                  </a:extLst>
                </a:gridCol>
                <a:gridCol w="3001791">
                  <a:extLst>
                    <a:ext uri="{9D8B030D-6E8A-4147-A177-3AD203B41FA5}">
                      <a16:colId xmlns:a16="http://schemas.microsoft.com/office/drawing/2014/main" val="3289263607"/>
                    </a:ext>
                  </a:extLst>
                </a:gridCol>
                <a:gridCol w="2794098">
                  <a:extLst>
                    <a:ext uri="{9D8B030D-6E8A-4147-A177-3AD203B41FA5}">
                      <a16:colId xmlns:a16="http://schemas.microsoft.com/office/drawing/2014/main" val="3524342074"/>
                    </a:ext>
                  </a:extLst>
                </a:gridCol>
              </a:tblGrid>
              <a:tr h="1573117">
                <a:tc>
                  <a:txBody>
                    <a:bodyPr/>
                    <a:lstStyle/>
                    <a:p>
                      <a:r>
                        <a:rPr lang="en-AU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AN Prill waste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 bin smoking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/>
                        <a:t>NOx</a:t>
                      </a:r>
                    </a:p>
                    <a:p>
                      <a:pPr algn="r"/>
                      <a:r>
                        <a:rPr lang="en-AU" dirty="0"/>
                        <a:t>generated</a:t>
                      </a:r>
                    </a:p>
                    <a:p>
                      <a:pPr algn="r"/>
                      <a:r>
                        <a:rPr lang="en-AU" dirty="0"/>
                        <a:t>In</a:t>
                      </a:r>
                    </a:p>
                    <a:p>
                      <a:pPr algn="r"/>
                      <a:r>
                        <a:rPr lang="en-AU" dirty="0"/>
                        <a:t>Waste IBC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/>
                        <a:t>Emulsion</a:t>
                      </a:r>
                    </a:p>
                    <a:p>
                      <a:pPr algn="r"/>
                      <a:r>
                        <a:rPr lang="en-AU" dirty="0"/>
                        <a:t>tanker</a:t>
                      </a:r>
                    </a:p>
                    <a:p>
                      <a:pPr algn="r"/>
                      <a:r>
                        <a:rPr lang="en-AU" dirty="0"/>
                        <a:t>reaction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161516"/>
                  </a:ext>
                </a:extLst>
              </a:tr>
              <a:tr h="942218">
                <a:tc>
                  <a:txBody>
                    <a:bodyPr/>
                    <a:lstStyle/>
                    <a:p>
                      <a:r>
                        <a:rPr lang="en-AU" dirty="0"/>
                        <a:t>Actual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Minor</a:t>
                      </a:r>
                    </a:p>
                    <a:p>
                      <a:r>
                        <a:rPr lang="en-AU" dirty="0"/>
                        <a:t>Clean-up and investigation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Low</a:t>
                      </a:r>
                    </a:p>
                    <a:p>
                      <a:r>
                        <a:rPr lang="en-AU" dirty="0"/>
                        <a:t>Employee exposed, no lasting 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Minor</a:t>
                      </a:r>
                    </a:p>
                    <a:p>
                      <a:r>
                        <a:rPr lang="en-AU" dirty="0"/>
                        <a:t>Product loss, clean up and investigation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465562"/>
                  </a:ext>
                </a:extLst>
              </a:tr>
              <a:tr h="577093">
                <a:tc>
                  <a:txBody>
                    <a:bodyPr/>
                    <a:lstStyle/>
                    <a:p>
                      <a:r>
                        <a:rPr lang="en-AU" dirty="0"/>
                        <a:t>Segregation?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Present, did not prevent inadvertent mixing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Present, did not prevent inadvertent mixing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714506"/>
                  </a:ext>
                </a:extLst>
              </a:tr>
              <a:tr h="478301">
                <a:tc>
                  <a:txBody>
                    <a:bodyPr/>
                    <a:lstStyle/>
                    <a:p>
                      <a:r>
                        <a:rPr lang="en-AU" dirty="0"/>
                        <a:t>Hazard Awareness?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99073"/>
                  </a:ext>
                </a:extLst>
              </a:tr>
              <a:tr h="310441">
                <a:tc>
                  <a:txBody>
                    <a:bodyPr/>
                    <a:lstStyle/>
                    <a:p>
                      <a:r>
                        <a:rPr lang="en-AU" dirty="0"/>
                        <a:t>Waste Management?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483885"/>
                  </a:ext>
                </a:extLst>
              </a:tr>
              <a:tr h="28135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Emergency Response?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Adequate, not followed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313282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727C8122-7CA9-49C5-8CF1-DDF38396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 examples…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A3657-77EF-4F24-A465-8C9E5EB4F6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Nitrite and Other Contaminants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C4301-7958-4F16-9EBF-6F5A81BF9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B2F404-894A-4B1F-B0F7-BEBB14876E8D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AD260F-DC4B-49AB-8C03-33DCFEA4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74" y="1324345"/>
            <a:ext cx="1320308" cy="1422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98523B-429E-4D4D-9E50-7B761324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721" y="1366545"/>
            <a:ext cx="1639306" cy="1351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ACEAB-DAB0-4502-92AE-B4072F6D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761" y="1390840"/>
            <a:ext cx="1516709" cy="13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68827"/>
      </p:ext>
    </p:extLst>
  </p:cSld>
  <p:clrMapOvr>
    <a:masterClrMapping/>
  </p:clrMapOvr>
</p:sld>
</file>

<file path=ppt/theme/theme1.xml><?xml version="1.0" encoding="utf-8"?>
<a:theme xmlns:a="http://schemas.openxmlformats.org/drawingml/2006/main" name="Orica Corp New">
  <a:themeElements>
    <a:clrScheme name="Orica Colou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366"/>
      </a:accent1>
      <a:accent2>
        <a:srgbClr val="0099CC"/>
      </a:accent2>
      <a:accent3>
        <a:srgbClr val="6CBCE3"/>
      </a:accent3>
      <a:accent4>
        <a:srgbClr val="A6D2EC"/>
      </a:accent4>
      <a:accent5>
        <a:srgbClr val="BDDB94"/>
      </a:accent5>
      <a:accent6>
        <a:srgbClr val="BBBDC0"/>
      </a:accent6>
      <a:hlink>
        <a:srgbClr val="000000"/>
      </a:hlink>
      <a:folHlink>
        <a:srgbClr val="000000"/>
      </a:folHlink>
    </a:clrScheme>
    <a:fontScheme name="Oric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ED7120F-F38F-43BA-B868-3492B7140C73}" vid="{63DFC2B8-D31B-48CD-BEB9-288672DC9593}"/>
    </a:ext>
  </a:extLst>
</a:theme>
</file>

<file path=ppt/theme/theme2.xml><?xml version="1.0" encoding="utf-8"?>
<a:theme xmlns:a="http://schemas.openxmlformats.org/drawingml/2006/main" name="1_Orica Corp New">
  <a:themeElements>
    <a:clrScheme name="Orica Colou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3366"/>
      </a:accent1>
      <a:accent2>
        <a:srgbClr val="0099CC"/>
      </a:accent2>
      <a:accent3>
        <a:srgbClr val="6CBCE3"/>
      </a:accent3>
      <a:accent4>
        <a:srgbClr val="A6D2EC"/>
      </a:accent4>
      <a:accent5>
        <a:srgbClr val="BDDB94"/>
      </a:accent5>
      <a:accent6>
        <a:srgbClr val="BBBDC0"/>
      </a:accent6>
      <a:hlink>
        <a:srgbClr val="000000"/>
      </a:hlink>
      <a:folHlink>
        <a:srgbClr val="000000"/>
      </a:folHlink>
    </a:clrScheme>
    <a:fontScheme name="Oric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ica_PPT template_16x9-D1.potx  -  Read-Only" id="{AA984326-9A9F-468E-8CBA-2505C18B3896}" vid="{072A352B-EB0C-47BE-96B8-9FB049EAD3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D9932B2E01B4F84E2C502423DA2CA" ma:contentTypeVersion="10" ma:contentTypeDescription="Create a new document." ma:contentTypeScope="" ma:versionID="52c8f33c0875d51623d8092e23ee9edb">
  <xsd:schema xmlns:xsd="http://www.w3.org/2001/XMLSchema" xmlns:xs="http://www.w3.org/2001/XMLSchema" xmlns:p="http://schemas.microsoft.com/office/2006/metadata/properties" xmlns:ns2="a36c9e59-f569-4490-a8fd-5ca51c87ba3e" xmlns:ns3="4b6860fa-41d7-4ed9-92b9-b6f7413016b0" targetNamespace="http://schemas.microsoft.com/office/2006/metadata/properties" ma:root="true" ma:fieldsID="12cdbe41574a19fe512337b18f33f765" ns2:_="" ns3:_="">
    <xsd:import namespace="a36c9e59-f569-4490-a8fd-5ca51c87ba3e"/>
    <xsd:import namespace="4b6860fa-41d7-4ed9-92b9-b6f7413016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c9e59-f569-4490-a8fd-5ca51c87ba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860fa-41d7-4ed9-92b9-b6f7413016b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3FC237-90FB-4543-B6D2-5FF0E3097A50}">
  <ds:schemaRefs>
    <ds:schemaRef ds:uri="4b6860fa-41d7-4ed9-92b9-b6f7413016b0"/>
    <ds:schemaRef ds:uri="a36c9e59-f569-4490-a8fd-5ca51c87ba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A5A1FA-9FD8-4DF0-888A-DAD63AB0B29D}">
  <ds:schemaRefs>
    <ds:schemaRef ds:uri="4b6860fa-41d7-4ed9-92b9-b6f7413016b0"/>
    <ds:schemaRef ds:uri="a36c9e59-f569-4490-a8fd-5ca51c87ba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75033B-3219-4792-BF1E-F22FC17A47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Widescreen 16x9</Template>
  <TotalTime>3157</TotalTime>
  <Words>821</Words>
  <Application>Microsoft Office PowerPoint</Application>
  <PresentationFormat>Widescreen</PresentationFormat>
  <Paragraphs>147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ARDKWO+LMRoman10-Regular</vt:lpstr>
      <vt:lpstr>Arial</vt:lpstr>
      <vt:lpstr>Arial Black</vt:lpstr>
      <vt:lpstr>Calibri</vt:lpstr>
      <vt:lpstr>Noto Serif</vt:lpstr>
      <vt:lpstr>Orica Corp New</vt:lpstr>
      <vt:lpstr>1_Orica Corp New</vt:lpstr>
      <vt:lpstr>PowerPoint Presentation</vt:lpstr>
      <vt:lpstr>AT A GLANCE</vt:lpstr>
      <vt:lpstr>CORPORATE MEMORY?</vt:lpstr>
      <vt:lpstr>THE “ARGYLE EVENT”</vt:lpstr>
      <vt:lpstr>ARGYLE “LEARNINGS”</vt:lpstr>
      <vt:lpstr>Nitrite Contamination - Mechanism </vt:lpstr>
      <vt:lpstr>A more recent example…</vt:lpstr>
      <vt:lpstr>A more recent example…</vt:lpstr>
      <vt:lpstr>Other examples…</vt:lpstr>
      <vt:lpstr>New Learnings from these Events…</vt:lpstr>
      <vt:lpstr>PowerPoint Presentation</vt:lpstr>
      <vt:lpstr>RE-Learnings from these Events…</vt:lpstr>
      <vt:lpstr>Re-learnings…</vt:lpstr>
      <vt:lpstr>“wise men profit by the mistakes of others, while fools will not learn even from their own blunders” - Benjamin franklin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Pelling</dc:creator>
  <cp:lastModifiedBy>Familie Halliday</cp:lastModifiedBy>
  <cp:revision>10</cp:revision>
  <dcterms:created xsi:type="dcterms:W3CDTF">2021-10-10T23:51:53Z</dcterms:created>
  <dcterms:modified xsi:type="dcterms:W3CDTF">2021-10-14T07:27:19Z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0x01010041DD9932B2E01B4F84E2C502423DA2CA</vt:lpwstr>
  </property>
  <property fmtid="{D5CDD505-2E9C-101B-9397-08002B2CF9AE}" pid="3" name="Order">
    <vt:r8>4622200</vt:r8>
  </property>
  <property fmtid="{D5CDD505-2E9C-101B-9397-08002B2CF9AE}" pid="4" name="MSIP_Label_77742a09-bfb0-4510-9e26-b9837db26482_Enabled">
    <vt:lpwstr>true</vt:lpwstr>
  </property>
  <property fmtid="{D5CDD505-2E9C-101B-9397-08002B2CF9AE}" pid="5" name="MSIP_Label_77742a09-bfb0-4510-9e26-b9837db26482_SetDate">
    <vt:lpwstr>2021-10-13T22:22:57Z</vt:lpwstr>
  </property>
  <property fmtid="{D5CDD505-2E9C-101B-9397-08002B2CF9AE}" pid="6" name="MSIP_Label_77742a09-bfb0-4510-9e26-b9837db26482_Method">
    <vt:lpwstr>Privileged</vt:lpwstr>
  </property>
  <property fmtid="{D5CDD505-2E9C-101B-9397-08002B2CF9AE}" pid="7" name="MSIP_Label_77742a09-bfb0-4510-9e26-b9837db26482_Name">
    <vt:lpwstr>General</vt:lpwstr>
  </property>
  <property fmtid="{D5CDD505-2E9C-101B-9397-08002B2CF9AE}" pid="8" name="MSIP_Label_77742a09-bfb0-4510-9e26-b9837db26482_SiteId">
    <vt:lpwstr>a21a716e-fb9a-45c0-b997-e26360b0a3a1</vt:lpwstr>
  </property>
  <property fmtid="{D5CDD505-2E9C-101B-9397-08002B2CF9AE}" pid="9" name="MSIP_Label_77742a09-bfb0-4510-9e26-b9837db26482_ActionId">
    <vt:lpwstr>852e4b0c-d007-49bd-8fa4-f13f707db4ed</vt:lpwstr>
  </property>
  <property fmtid="{D5CDD505-2E9C-101B-9397-08002B2CF9AE}" pid="10" name="MSIP_Label_77742a09-bfb0-4510-9e26-b9837db26482_ContentBits">
    <vt:lpwstr>2</vt:lpwstr>
  </property>
</Properties>
</file>