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5B_32894266.xml" ContentType="application/vnd.ms-powerpoint.comments+xml"/>
  <Override PartName="/ppt/comments/modernComment_16C_A0C3A155.xml" ContentType="application/vnd.ms-powerpoint.comments+xml"/>
  <Override PartName="/ppt/comments/modernComment_17A_6CF37D40.xml" ContentType="application/vnd.ms-powerpoint.comments+xml"/>
  <Override PartName="/ppt/comments/modernComment_171_5F315351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62" r:id="rId2"/>
    <p:sldId id="347" r:id="rId3"/>
    <p:sldId id="364" r:id="rId4"/>
    <p:sldId id="363" r:id="rId5"/>
    <p:sldId id="377" r:id="rId6"/>
    <p:sldId id="370" r:id="rId7"/>
    <p:sldId id="378" r:id="rId8"/>
    <p:sldId id="379" r:id="rId9"/>
    <p:sldId id="369" r:id="rId1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334332-9DFA-2D47-E85C-E0096B9DD42D}" name="John Rathbun" initials="JR" userId="S::John.Rathbun@austinpowder.com::fe8db87d-abd0-4fb6-9c79-8a52eef67d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2706EA"/>
    <a:srgbClr val="CC99FF"/>
    <a:srgbClr val="FF9900"/>
    <a:srgbClr val="CCFFFF"/>
    <a:srgbClr val="CC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18" autoAdjust="0"/>
  </p:normalViewPr>
  <p:slideViewPr>
    <p:cSldViewPr>
      <p:cViewPr varScale="1">
        <p:scale>
          <a:sx n="74" d="100"/>
          <a:sy n="74" d="100"/>
        </p:scale>
        <p:origin x="636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1878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modernComment_15B_3289426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5CCC939-26CB-4046-90E9-056BC81E8872}" authorId="{76334332-9DFA-2D47-E85C-E0096B9DD42D}" created="2024-10-17T12:51:24.642">
    <pc:sldMkLst xmlns:pc="http://schemas.microsoft.com/office/powerpoint/2013/main/command">
      <pc:docMk/>
      <pc:sldMk cId="847856230" sldId="347"/>
    </pc:sldMkLst>
    <p188:replyLst>
      <p188:reply id="{C6D94BB8-8DA4-4AB1-9D85-D37EC893BD20}" authorId="{76334332-9DFA-2D47-E85C-E0096B9DD42D}" created="2024-10-17T14:34:20.727">
        <p188:txBody>
          <a:bodyPr/>
          <a:lstStyle/>
          <a:p>
            <a:r>
              <a:rPr lang="en-US"/>
              <a:t>Let's put this after the Manifesto</a:t>
            </a:r>
          </a:p>
        </p188:txBody>
      </p188:reply>
    </p188:replyLst>
    <p188:txBody>
      <a:bodyPr/>
      <a:lstStyle/>
      <a:p>
        <a:r>
          <a:rPr lang="en-US"/>
          <a:t>Let's not start with Incident reporting...let's talk about the positives or things that are going well in Safex and we'll then go to the dearth of reports.</a:t>
        </a:r>
      </a:p>
    </p188:txBody>
  </p188:cm>
  <p188:cm id="{6A969455-FB16-495E-811C-FE7340875B48}" authorId="{76334332-9DFA-2D47-E85C-E0096B9DD42D}" created="2024-10-17T15:08:53.665">
    <pc:sldMkLst xmlns:pc="http://schemas.microsoft.com/office/powerpoint/2013/main/command">
      <pc:docMk/>
      <pc:sldMk cId="847856230" sldId="347"/>
    </pc:sldMkLst>
    <p188:txBody>
      <a:bodyPr/>
      <a:lstStyle/>
      <a:p>
        <a:r>
          <a:rPr lang="en-US"/>
          <a:t>What does Filing mean?  Were you going to build this out more?</a:t>
        </a:r>
      </a:p>
    </p188:txBody>
  </p188:cm>
</p188:cmLst>
</file>

<file path=ppt/comments/modernComment_16C_A0C3A15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851A67-3536-4B13-B443-EE3AB13807B5}" authorId="{76334332-9DFA-2D47-E85C-E0096B9DD42D}" created="2024-10-17T14:56:15.495">
    <pc:sldMkLst xmlns:pc="http://schemas.microsoft.com/office/powerpoint/2013/main/command">
      <pc:docMk/>
      <pc:sldMk cId="2697175381" sldId="364"/>
    </pc:sldMkLst>
    <p188:txBody>
      <a:bodyPr/>
      <a:lstStyle/>
      <a:p>
        <a:r>
          <a:rPr lang="en-US"/>
          <a:t>Piet, maybe add a link to the website here and you can then click on it and visit it quickly?  I think we should also perhaps do a quick click on one of the animations as well?</a:t>
        </a:r>
      </a:p>
    </p188:txBody>
  </p188:cm>
</p188:cmLst>
</file>

<file path=ppt/comments/modernComment_171_5F31535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54718D-3797-4DB5-AF75-D5B7E2D3DD84}" authorId="{76334332-9DFA-2D47-E85C-E0096B9DD42D}" created="2024-10-17T12:52:26.272">
    <pc:sldMkLst xmlns:pc="http://schemas.microsoft.com/office/powerpoint/2013/main/command">
      <pc:docMk/>
      <pc:sldMk cId="1597068113" sldId="369"/>
    </pc:sldMkLst>
    <p188:replyLst>
      <p188:reply id="{E813435B-A68B-4B94-AEF4-CC8024408BBC}" authorId="{76334332-9DFA-2D47-E85C-E0096B9DD42D}" created="2024-10-17T14:35:02.325">
        <p188:txBody>
          <a:bodyPr/>
          <a:lstStyle/>
          <a:p>
            <a:r>
              <a:rPr lang="en-US"/>
              <a:t>Do we have the exact dates yet selected for the congress in Lisbon?</a:t>
            </a:r>
          </a:p>
        </p188:txBody>
      </p188:reply>
    </p188:replyLst>
    <p188:txBody>
      <a:bodyPr/>
      <a:lstStyle/>
      <a:p>
        <a:r>
          <a:rPr lang="en-US"/>
          <a:t>Let's add in a statement that we will be planning a face-to-face meeting w/ the CEOs here</a:t>
        </a:r>
      </a:p>
    </p188:txBody>
  </p188:cm>
</p188:cmLst>
</file>

<file path=ppt/comments/modernComment_17A_6CF37D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F5D1EA-3457-4B07-A5C6-E9046266D2D5}" authorId="{76334332-9DFA-2D47-E85C-E0096B9DD42D}" created="2024-10-17T12:49:21.512">
    <pc:sldMkLst xmlns:pc="http://schemas.microsoft.com/office/powerpoint/2013/main/command">
      <pc:docMk/>
      <pc:sldMk cId="1827896640" sldId="378"/>
    </pc:sldMkLst>
    <p188:replyLst>
      <p188:reply id="{BD201C09-6C64-425F-AAEC-2E38FB90ACE9}" authorId="{76334332-9DFA-2D47-E85C-E0096B9DD42D}" created="2024-10-17T14:33:52.004">
        <p188:txBody>
          <a:bodyPr/>
          <a:lstStyle/>
          <a:p>
            <a:r>
              <a:rPr lang="en-US"/>
              <a:t>Maybe also highlight who was the host or facilitator for that webinar?</a:t>
            </a:r>
          </a:p>
        </p188:txBody>
      </p188:reply>
    </p188:replyLst>
    <p188:txBody>
      <a:bodyPr/>
      <a:lstStyle/>
      <a:p>
        <a:r>
          <a:rPr lang="en-US"/>
          <a:t>Can you add what the topic was for each webinar and the date (Month/year) that we had it?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8A61A44-000A-4B15-91AC-F5D3104219C3}" type="datetimeFigureOut">
              <a:rPr lang="en-ZA" smtClean="0"/>
              <a:pPr/>
              <a:t>2024/10/28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1EEA087-2F96-40E2-A601-D2668EFC520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0088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D2EC25A-1CA2-4DCF-8E5C-8132C78A6B57}" type="datetimeFigureOut">
              <a:rPr lang="en-ZA" smtClean="0"/>
              <a:pPr/>
              <a:t>2024/10/28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CB09894-2217-472B-A039-C00F97EB1AA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679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ABIMEX October 2018 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4FD-962B-4673-8212-A302205092A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285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ABIMEX October 2018 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4FD-962B-4673-8212-A302205092A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822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ABIMEX October 2018 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4FD-962B-4673-8212-A302205092A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321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ABIMEX October 2018 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4FD-962B-4673-8212-A302205092A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924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ABIMEX October 2018 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4FD-962B-4673-8212-A302205092A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020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ABIMEX October 2018 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4FD-962B-4673-8212-A302205092A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1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ABIMEX October 2018 </a:t>
            </a: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4FD-962B-4673-8212-A302205092A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419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ABIMEX October 2018 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4FD-962B-4673-8212-A302205092A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903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ABIMEX October 2018 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4FD-962B-4673-8212-A302205092A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82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ABIMEX October 2018 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4FD-962B-4673-8212-A302205092A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030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ABIMEX October 2018 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4FD-962B-4673-8212-A302205092A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700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ABIMEX October 2018 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B4FD-962B-4673-8212-A302205092A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99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file:///C:\Users\Boet\Documents\3.%20SAFEX\3.1%20SAFEX%20Administration\Forms\SAFEX%20logo%20-%20Final%20080325.gif.gif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5B_32894266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Users\Boet\Documents\3.%20SAFEX\3.1%20SAFEX%20Administration\Forms\SAFEX%20logo%20-%20Final%20080325.gif.gi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microsoft.com/office/2018/10/relationships/comments" Target="../comments/modernComment_16C_A0C3A155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Users\Boet\Documents\3.%20SAFEX\3.1%20SAFEX%20Administration\Forms\SAFEX%20logo%20-%20Final%20080325.gif.gi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file:///C:\Users\Boet\Documents\3.%20SAFEX\3.1%20SAFEX%20Administration\Forms\SAFEX%20logo%20-%20Final%20080325.gif.gif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Users\Boet\Documents\3.%20SAFEX\3.1%20SAFEX%20Administration\Forms\SAFEX%20logo%20-%20Final%20080325.gif.gi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Boet\Documents\3.%20SAFEX\3.1%20SAFEX%20Administration\Forms\SAFEX%20logo%20-%20Final%20080325.gif.gif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7A_6CF37D40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Users\Boet\Documents\3.%20SAFEX\3.1%20SAFEX%20Administration\Forms\SAFEX%20logo%20-%20Final%20080325.gif.gi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Boet\Documents\3.%20SAFEX\3.1%20SAFEX%20Administration\Forms\SAFEX%20logo%20-%20Final%20080325.gif.gif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microsoft.com/office/2018/10/relationships/comments" Target="../comments/modernComment_171_5F315351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Users\Boet\Documents\3.%20SAFEX\3.1%20SAFEX%20Administration\Forms\SAFEX%20logo%20-%20Final%20080325.gif.gi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2057400"/>
            <a:ext cx="381952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7" r="-2"/>
          <a:stretch>
            <a:fillRect/>
          </a:stretch>
        </p:blipFill>
        <p:spPr bwMode="auto">
          <a:xfrm>
            <a:off x="4343400" y="2057400"/>
            <a:ext cx="203517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4" name="Group 5"/>
          <p:cNvGrpSpPr>
            <a:grpSpLocks/>
          </p:cNvGrpSpPr>
          <p:nvPr/>
        </p:nvGrpSpPr>
        <p:grpSpPr bwMode="auto">
          <a:xfrm>
            <a:off x="0" y="0"/>
            <a:ext cx="9144000" cy="3281363"/>
            <a:chOff x="0" y="2057400"/>
            <a:chExt cx="9144000" cy="3280569"/>
          </a:xfrm>
        </p:grpSpPr>
        <p:sp>
          <p:nvSpPr>
            <p:cNvPr id="10248" name="Rectangle 4"/>
            <p:cNvSpPr>
              <a:spLocks noChangeArrowheads="1"/>
            </p:cNvSpPr>
            <p:nvPr/>
          </p:nvSpPr>
          <p:spPr bwMode="auto">
            <a:xfrm>
              <a:off x="0" y="3886200"/>
              <a:ext cx="9144000" cy="1451769"/>
            </a:xfrm>
            <a:prstGeom prst="rect">
              <a:avLst/>
            </a:prstGeom>
            <a:gradFill rotWithShape="1">
              <a:gsLst>
                <a:gs pos="0">
                  <a:srgbClr val="003399">
                    <a:alpha val="84000"/>
                  </a:srgbClr>
                </a:gs>
                <a:gs pos="100000">
                  <a:srgbClr val="001847">
                    <a:alpha val="85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grpSp>
          <p:nvGrpSpPr>
            <p:cNvPr id="10249" name="Group 2"/>
            <p:cNvGrpSpPr>
              <a:grpSpLocks/>
            </p:cNvGrpSpPr>
            <p:nvPr/>
          </p:nvGrpSpPr>
          <p:grpSpPr bwMode="auto">
            <a:xfrm>
              <a:off x="0" y="2057400"/>
              <a:ext cx="3810000" cy="2741613"/>
              <a:chOff x="0" y="3854450"/>
              <a:chExt cx="1036638" cy="944563"/>
            </a:xfrm>
          </p:grpSpPr>
          <p:sp>
            <p:nvSpPr>
              <p:cNvPr id="10251" name="Rectangle 6"/>
              <p:cNvSpPr>
                <a:spLocks noChangeArrowheads="1"/>
              </p:cNvSpPr>
              <p:nvPr/>
            </p:nvSpPr>
            <p:spPr bwMode="auto">
              <a:xfrm>
                <a:off x="0" y="3854450"/>
                <a:ext cx="639763" cy="63976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0252" name="Rectangle 7"/>
              <p:cNvSpPr>
                <a:spLocks noChangeArrowheads="1"/>
              </p:cNvSpPr>
              <p:nvPr/>
            </p:nvSpPr>
            <p:spPr bwMode="auto">
              <a:xfrm rot="10800000">
                <a:off x="152400" y="4006850"/>
                <a:ext cx="639763" cy="639763"/>
              </a:xfrm>
              <a:prstGeom prst="rect">
                <a:avLst/>
              </a:prstGeom>
              <a:gradFill rotWithShape="1">
                <a:gsLst>
                  <a:gs pos="0">
                    <a:srgbClr val="003399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0253" name="Rectangle 5"/>
              <p:cNvSpPr>
                <a:spLocks noChangeArrowheads="1"/>
              </p:cNvSpPr>
              <p:nvPr/>
            </p:nvSpPr>
            <p:spPr bwMode="auto">
              <a:xfrm>
                <a:off x="304800" y="4159250"/>
                <a:ext cx="731838" cy="639763"/>
              </a:xfrm>
              <a:prstGeom prst="rect">
                <a:avLst/>
              </a:prstGeom>
              <a:gradFill rotWithShape="1">
                <a:gsLst>
                  <a:gs pos="0">
                    <a:srgbClr val="003399">
                      <a:alpha val="43999"/>
                    </a:srgbClr>
                  </a:gs>
                  <a:gs pos="100000">
                    <a:srgbClr val="001847">
                      <a:alpha val="42998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</p:grpSp>
        <p:pic>
          <p:nvPicPr>
            <p:cNvPr id="10250" name="Picture 9" descr="C:\Users\Boet\Documents\3. SAFEX\3.1 SAFEX Administration\Forms\SAFEX logo - Final 080325.gif.gif"/>
            <p:cNvPicPr>
              <a:picLocks noChangeAspect="1" noChangeArrowheads="1"/>
            </p:cNvPicPr>
            <p:nvPr/>
          </p:nvPicPr>
          <p:blipFill>
            <a:blip r:embed="rId4" r:link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4038600"/>
              <a:ext cx="1995656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Title 6"/>
          <p:cNvSpPr>
            <a:spLocks noGrp="1"/>
          </p:cNvSpPr>
          <p:nvPr>
            <p:ph type="ctrTitle"/>
          </p:nvPr>
        </p:nvSpPr>
        <p:spPr>
          <a:xfrm>
            <a:off x="251520" y="4365104"/>
            <a:ext cx="8640960" cy="745502"/>
          </a:xfrm>
        </p:spPr>
        <p:txBody>
          <a:bodyPr>
            <a:normAutofit/>
          </a:bodyPr>
          <a:lstStyle/>
          <a:p>
            <a:r>
              <a:rPr lang="en-GB" sz="3200" b="1" dirty="0">
                <a:cs typeface="Calibri" pitchFamily="34" charset="0"/>
              </a:rPr>
              <a:t>SAFEX Activities Update</a:t>
            </a:r>
            <a:endParaRPr lang="en-ZA" sz="3200" b="1" dirty="0">
              <a:cs typeface="Calibri" pitchFamily="34" charset="0"/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457200" y="2185988"/>
            <a:ext cx="59166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SAFEX 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International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96552" y="5913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45567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/>
          </a:p>
          <a:p>
            <a:pPr eaLnBrk="1" hangingPunct="1">
              <a:defRPr/>
            </a:pPr>
            <a:fld id="{0EE30866-2E41-41A3-A9AB-047FBCC58FFF}" type="slidenum">
              <a:rPr lang="en-GB" smtClean="0"/>
              <a:pPr eaLnBrk="1" hangingPunct="1">
                <a:defRPr/>
              </a:pPr>
              <a:t>2</a:t>
            </a:fld>
            <a:endParaRPr lang="en-GB"/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-7938" y="0"/>
            <a:ext cx="9159876" cy="1462088"/>
            <a:chOff x="-5" y="0"/>
            <a:chExt cx="5770" cy="921"/>
          </a:xfrm>
        </p:grpSpPr>
        <p:grpSp>
          <p:nvGrpSpPr>
            <p:cNvPr id="13319" name="Group 7"/>
            <p:cNvGrpSpPr>
              <a:grpSpLocks/>
            </p:cNvGrpSpPr>
            <p:nvPr/>
          </p:nvGrpSpPr>
          <p:grpSpPr bwMode="auto">
            <a:xfrm>
              <a:off x="845" y="391"/>
              <a:ext cx="3692" cy="528"/>
              <a:chOff x="666" y="2633"/>
              <a:chExt cx="3692" cy="528"/>
            </a:xfrm>
          </p:grpSpPr>
          <p:pic>
            <p:nvPicPr>
              <p:cNvPr id="13327" name="Picture 1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" y="2633"/>
                <a:ext cx="1932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328" name="Picture 11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6" y="2659"/>
                <a:ext cx="145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320" name="Rectangle 4"/>
            <p:cNvSpPr>
              <a:spLocks noChangeArrowheads="1"/>
            </p:cNvSpPr>
            <p:nvPr/>
          </p:nvSpPr>
          <p:spPr bwMode="auto">
            <a:xfrm>
              <a:off x="-5" y="391"/>
              <a:ext cx="5770" cy="530"/>
            </a:xfrm>
            <a:prstGeom prst="rect">
              <a:avLst/>
            </a:prstGeom>
            <a:gradFill rotWithShape="1">
              <a:gsLst>
                <a:gs pos="0">
                  <a:srgbClr val="003399">
                    <a:alpha val="84000"/>
                  </a:srgbClr>
                </a:gs>
                <a:gs pos="100000">
                  <a:srgbClr val="001847">
                    <a:alpha val="85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pic>
          <p:nvPicPr>
            <p:cNvPr id="13321" name="Picture 9" descr="C:\Users\Boet\Documents\3. SAFEX\3.1 SAFEX Administration\Forms\SAFEX logo - Final 080325.gif.gif"/>
            <p:cNvPicPr>
              <a:picLocks noChangeAspect="1" noChangeArrowheads="1"/>
            </p:cNvPicPr>
            <p:nvPr/>
          </p:nvPicPr>
          <p:blipFill>
            <a:blip r:embed="rId5" r:link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" y="474"/>
              <a:ext cx="6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2" name="Group 13"/>
            <p:cNvGrpSpPr>
              <a:grpSpLocks/>
            </p:cNvGrpSpPr>
            <p:nvPr/>
          </p:nvGrpSpPr>
          <p:grpSpPr bwMode="auto">
            <a:xfrm>
              <a:off x="0" y="0"/>
              <a:ext cx="653" cy="595"/>
              <a:chOff x="2733" y="1424"/>
              <a:chExt cx="653" cy="595"/>
            </a:xfrm>
          </p:grpSpPr>
          <p:sp>
            <p:nvSpPr>
              <p:cNvPr id="13324" name="Rectangle 6"/>
              <p:cNvSpPr>
                <a:spLocks noChangeArrowheads="1"/>
              </p:cNvSpPr>
              <p:nvPr/>
            </p:nvSpPr>
            <p:spPr bwMode="auto">
              <a:xfrm>
                <a:off x="2733" y="1424"/>
                <a:ext cx="403" cy="40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3325" name="Rectangle 7"/>
              <p:cNvSpPr>
                <a:spLocks noChangeArrowheads="1"/>
              </p:cNvSpPr>
              <p:nvPr/>
            </p:nvSpPr>
            <p:spPr bwMode="auto">
              <a:xfrm rot="10800000">
                <a:off x="2829" y="1520"/>
                <a:ext cx="403" cy="403"/>
              </a:xfrm>
              <a:prstGeom prst="rect">
                <a:avLst/>
              </a:prstGeom>
              <a:gradFill rotWithShape="1">
                <a:gsLst>
                  <a:gs pos="0">
                    <a:srgbClr val="003399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ZA"/>
              </a:p>
            </p:txBody>
          </p:sp>
          <p:sp>
            <p:nvSpPr>
              <p:cNvPr id="13326" name="Rectangle 5"/>
              <p:cNvSpPr>
                <a:spLocks noChangeArrowheads="1"/>
              </p:cNvSpPr>
              <p:nvPr/>
            </p:nvSpPr>
            <p:spPr bwMode="auto">
              <a:xfrm>
                <a:off x="2925" y="1616"/>
                <a:ext cx="461" cy="403"/>
              </a:xfrm>
              <a:prstGeom prst="rect">
                <a:avLst/>
              </a:prstGeom>
              <a:gradFill rotWithShape="1">
                <a:gsLst>
                  <a:gs pos="0">
                    <a:srgbClr val="003399">
                      <a:alpha val="43999"/>
                    </a:srgbClr>
                  </a:gs>
                  <a:gs pos="100000">
                    <a:srgbClr val="001847">
                      <a:alpha val="42998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</p:grpSp>
        <p:sp>
          <p:nvSpPr>
            <p:cNvPr id="13323" name="Text Box 8"/>
            <p:cNvSpPr txBox="1">
              <a:spLocks noChangeArrowheads="1"/>
            </p:cNvSpPr>
            <p:nvPr/>
          </p:nvSpPr>
          <p:spPr bwMode="auto">
            <a:xfrm>
              <a:off x="121" y="471"/>
              <a:ext cx="46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3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F12E28E-876F-8280-3691-BD3F8B2A5035}"/>
              </a:ext>
            </a:extLst>
          </p:cNvPr>
          <p:cNvSpPr txBox="1"/>
          <p:nvPr/>
        </p:nvSpPr>
        <p:spPr>
          <a:xfrm>
            <a:off x="2670399" y="70724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</a:rPr>
              <a:t>Incident Reporting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A4697-1D3F-DF5D-B891-3C81D590AA73}"/>
              </a:ext>
            </a:extLst>
          </p:cNvPr>
          <p:cNvSpPr txBox="1"/>
          <p:nvPr/>
        </p:nvSpPr>
        <p:spPr>
          <a:xfrm>
            <a:off x="1211671" y="2082801"/>
            <a:ext cx="66149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dirty="0">
                <a:solidFill>
                  <a:srgbClr val="4D5156"/>
                </a:solidFill>
                <a:effectLst/>
              </a:rPr>
              <a:t> Incident Notices Filed :</a:t>
            </a:r>
          </a:p>
          <a:p>
            <a:endParaRPr lang="en-GB" sz="2000" b="1" dirty="0">
              <a:solidFill>
                <a:srgbClr val="4D5156"/>
              </a:solidFill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4D5156"/>
                </a:solidFill>
              </a:rPr>
              <a:t>2022 - 11 Notices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4D5156"/>
                </a:solidFill>
              </a:rPr>
              <a:t>2023 - 11 Notices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4D5156"/>
                </a:solidFill>
              </a:rPr>
              <a:t>2024 – 17 Notices</a:t>
            </a:r>
          </a:p>
          <a:p>
            <a:endParaRPr lang="en-GB" sz="2000" b="1" dirty="0">
              <a:solidFill>
                <a:srgbClr val="4D5156"/>
              </a:solidFill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478562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/>
          </a:p>
          <a:p>
            <a:pPr eaLnBrk="1" hangingPunct="1">
              <a:defRPr/>
            </a:pPr>
            <a:fld id="{0EE30866-2E41-41A3-A9AB-047FBCC58FFF}" type="slidenum">
              <a:rPr lang="en-GB" smtClean="0"/>
              <a:pPr eaLnBrk="1" hangingPunct="1">
                <a:defRPr/>
              </a:pPr>
              <a:t>3</a:t>
            </a:fld>
            <a:endParaRPr lang="en-GB"/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-15876" y="0"/>
            <a:ext cx="9159876" cy="1462088"/>
            <a:chOff x="-5" y="0"/>
            <a:chExt cx="5770" cy="921"/>
          </a:xfrm>
        </p:grpSpPr>
        <p:grpSp>
          <p:nvGrpSpPr>
            <p:cNvPr id="13319" name="Group 7"/>
            <p:cNvGrpSpPr>
              <a:grpSpLocks/>
            </p:cNvGrpSpPr>
            <p:nvPr/>
          </p:nvGrpSpPr>
          <p:grpSpPr bwMode="auto">
            <a:xfrm>
              <a:off x="845" y="391"/>
              <a:ext cx="3692" cy="528"/>
              <a:chOff x="666" y="2633"/>
              <a:chExt cx="3692" cy="528"/>
            </a:xfrm>
          </p:grpSpPr>
          <p:pic>
            <p:nvPicPr>
              <p:cNvPr id="13327" name="Picture 1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" y="2633"/>
                <a:ext cx="1932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328" name="Picture 11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6" y="2659"/>
                <a:ext cx="145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320" name="Rectangle 4"/>
            <p:cNvSpPr>
              <a:spLocks noChangeArrowheads="1"/>
            </p:cNvSpPr>
            <p:nvPr/>
          </p:nvSpPr>
          <p:spPr bwMode="auto">
            <a:xfrm>
              <a:off x="-5" y="391"/>
              <a:ext cx="5770" cy="530"/>
            </a:xfrm>
            <a:prstGeom prst="rect">
              <a:avLst/>
            </a:prstGeom>
            <a:gradFill rotWithShape="1">
              <a:gsLst>
                <a:gs pos="0">
                  <a:srgbClr val="003399">
                    <a:alpha val="84000"/>
                  </a:srgbClr>
                </a:gs>
                <a:gs pos="100000">
                  <a:srgbClr val="001847">
                    <a:alpha val="85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pic>
          <p:nvPicPr>
            <p:cNvPr id="13321" name="Picture 9" descr="C:\Users\Boet\Documents\3. SAFEX\3.1 SAFEX Administration\Forms\SAFEX logo - Final 080325.gif.gif"/>
            <p:cNvPicPr>
              <a:picLocks noChangeAspect="1" noChangeArrowheads="1"/>
            </p:cNvPicPr>
            <p:nvPr/>
          </p:nvPicPr>
          <p:blipFill>
            <a:blip r:embed="rId5" r:link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" y="474"/>
              <a:ext cx="6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2" name="Group 13"/>
            <p:cNvGrpSpPr>
              <a:grpSpLocks/>
            </p:cNvGrpSpPr>
            <p:nvPr/>
          </p:nvGrpSpPr>
          <p:grpSpPr bwMode="auto">
            <a:xfrm>
              <a:off x="0" y="0"/>
              <a:ext cx="653" cy="595"/>
              <a:chOff x="2733" y="1424"/>
              <a:chExt cx="653" cy="595"/>
            </a:xfrm>
          </p:grpSpPr>
          <p:sp>
            <p:nvSpPr>
              <p:cNvPr id="13324" name="Rectangle 6"/>
              <p:cNvSpPr>
                <a:spLocks noChangeArrowheads="1"/>
              </p:cNvSpPr>
              <p:nvPr/>
            </p:nvSpPr>
            <p:spPr bwMode="auto">
              <a:xfrm>
                <a:off x="2733" y="1424"/>
                <a:ext cx="403" cy="40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3325" name="Rectangle 7"/>
              <p:cNvSpPr>
                <a:spLocks noChangeArrowheads="1"/>
              </p:cNvSpPr>
              <p:nvPr/>
            </p:nvSpPr>
            <p:spPr bwMode="auto">
              <a:xfrm rot="10800000">
                <a:off x="2829" y="1520"/>
                <a:ext cx="403" cy="403"/>
              </a:xfrm>
              <a:prstGeom prst="rect">
                <a:avLst/>
              </a:prstGeom>
              <a:gradFill rotWithShape="1">
                <a:gsLst>
                  <a:gs pos="0">
                    <a:srgbClr val="003399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ZA"/>
              </a:p>
            </p:txBody>
          </p:sp>
          <p:sp>
            <p:nvSpPr>
              <p:cNvPr id="13326" name="Rectangle 5"/>
              <p:cNvSpPr>
                <a:spLocks noChangeArrowheads="1"/>
              </p:cNvSpPr>
              <p:nvPr/>
            </p:nvSpPr>
            <p:spPr bwMode="auto">
              <a:xfrm>
                <a:off x="2925" y="1616"/>
                <a:ext cx="461" cy="403"/>
              </a:xfrm>
              <a:prstGeom prst="rect">
                <a:avLst/>
              </a:prstGeom>
              <a:gradFill rotWithShape="1">
                <a:gsLst>
                  <a:gs pos="0">
                    <a:srgbClr val="003399">
                      <a:alpha val="43999"/>
                    </a:srgbClr>
                  </a:gs>
                  <a:gs pos="100000">
                    <a:srgbClr val="001847">
                      <a:alpha val="42998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</p:grpSp>
        <p:sp>
          <p:nvSpPr>
            <p:cNvPr id="13323" name="Text Box 8"/>
            <p:cNvSpPr txBox="1">
              <a:spLocks noChangeArrowheads="1"/>
            </p:cNvSpPr>
            <p:nvPr/>
          </p:nvSpPr>
          <p:spPr bwMode="auto">
            <a:xfrm>
              <a:off x="121" y="471"/>
              <a:ext cx="46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3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5F43879-8059-8BEF-42A5-C8BE35A253A7}"/>
              </a:ext>
            </a:extLst>
          </p:cNvPr>
          <p:cNvSpPr txBox="1"/>
          <p:nvPr/>
        </p:nvSpPr>
        <p:spPr>
          <a:xfrm>
            <a:off x="2267744" y="783597"/>
            <a:ext cx="513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bg1"/>
                </a:solidFill>
              </a:rPr>
              <a:t>WEBSITE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71A04-EFE4-0C2C-8A43-60C26226D1B4}"/>
              </a:ext>
            </a:extLst>
          </p:cNvPr>
          <p:cNvSpPr txBox="1"/>
          <p:nvPr/>
        </p:nvSpPr>
        <p:spPr>
          <a:xfrm>
            <a:off x="107504" y="2338796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/>
              <a:t>Upgraded Search Software Platform</a:t>
            </a:r>
          </a:p>
          <a:p>
            <a:r>
              <a:rPr lang="en-ZA" sz="2000" b="1" dirty="0"/>
              <a:t>Upgraded Search Engine</a:t>
            </a:r>
          </a:p>
          <a:p>
            <a:r>
              <a:rPr lang="en-ZA" sz="2000" b="1" dirty="0"/>
              <a:t>Addition of Learning Modules: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ZA" sz="2000" b="1" dirty="0"/>
              <a:t>Emulsion Explosives Safety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ZA" sz="2000" b="1" dirty="0"/>
              <a:t>ENAEX Periodic Hazard Studies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ZA" sz="2000" b="1" dirty="0"/>
              <a:t>Sierra Explosion Animation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Dedicated BoS page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Webinar Page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dirty="0"/>
              <a:t>Newsletter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3A204E-5DD4-0E0F-8847-F0A158337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7286" y="1617505"/>
            <a:ext cx="4892771" cy="6698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978C25-E7CD-FB3C-756B-DF300D94B85A}"/>
              </a:ext>
            </a:extLst>
          </p:cNvPr>
          <p:cNvSpPr txBox="1"/>
          <p:nvPr/>
        </p:nvSpPr>
        <p:spPr>
          <a:xfrm>
            <a:off x="1403648" y="5461694"/>
            <a:ext cx="64927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/>
              <a:t> </a:t>
            </a:r>
            <a:r>
              <a:rPr lang="en-ZA" sz="2000" b="1" dirty="0"/>
              <a:t>Incident database: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ZA" sz="2000" b="1" dirty="0"/>
              <a:t>Oldest Notice -1927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ZA" sz="2000" b="1" dirty="0"/>
              <a:t>Total Notices/Reports till date 16315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2F2498-6EA8-4F4D-A679-E1C9DB400994}"/>
              </a:ext>
            </a:extLst>
          </p:cNvPr>
          <p:cNvSpPr txBox="1"/>
          <p:nvPr/>
        </p:nvSpPr>
        <p:spPr>
          <a:xfrm>
            <a:off x="5793557" y="4408076"/>
            <a:ext cx="3095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/>
              <a:t>Under Preparation: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b="1" dirty="0"/>
              <a:t>Argyle Incident – Orica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b="1" dirty="0"/>
              <a:t>Porgera incident -Dyno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71753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/>
          </a:p>
          <a:p>
            <a:pPr eaLnBrk="1" hangingPunct="1">
              <a:defRPr/>
            </a:pPr>
            <a:fld id="{0EE30866-2E41-41A3-A9AB-047FBCC58FFF}" type="slidenum">
              <a:rPr lang="en-GB" smtClean="0"/>
              <a:pPr eaLnBrk="1" hangingPunct="1">
                <a:defRPr/>
              </a:pPr>
              <a:t>4</a:t>
            </a:fld>
            <a:endParaRPr lang="en-GB"/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-7938" y="0"/>
            <a:ext cx="9159876" cy="1462088"/>
            <a:chOff x="-5" y="0"/>
            <a:chExt cx="5770" cy="921"/>
          </a:xfrm>
        </p:grpSpPr>
        <p:grpSp>
          <p:nvGrpSpPr>
            <p:cNvPr id="13319" name="Group 7"/>
            <p:cNvGrpSpPr>
              <a:grpSpLocks/>
            </p:cNvGrpSpPr>
            <p:nvPr/>
          </p:nvGrpSpPr>
          <p:grpSpPr bwMode="auto">
            <a:xfrm>
              <a:off x="845" y="391"/>
              <a:ext cx="3692" cy="528"/>
              <a:chOff x="666" y="2633"/>
              <a:chExt cx="3692" cy="528"/>
            </a:xfrm>
          </p:grpSpPr>
          <p:pic>
            <p:nvPicPr>
              <p:cNvPr id="13327" name="Picture 1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" y="2633"/>
                <a:ext cx="1932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328" name="Picture 11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6" y="2659"/>
                <a:ext cx="145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320" name="Rectangle 4"/>
            <p:cNvSpPr>
              <a:spLocks noChangeArrowheads="1"/>
            </p:cNvSpPr>
            <p:nvPr/>
          </p:nvSpPr>
          <p:spPr bwMode="auto">
            <a:xfrm>
              <a:off x="-5" y="391"/>
              <a:ext cx="5770" cy="530"/>
            </a:xfrm>
            <a:prstGeom prst="rect">
              <a:avLst/>
            </a:prstGeom>
            <a:gradFill rotWithShape="1">
              <a:gsLst>
                <a:gs pos="0">
                  <a:srgbClr val="003399">
                    <a:alpha val="84000"/>
                  </a:srgbClr>
                </a:gs>
                <a:gs pos="100000">
                  <a:srgbClr val="001847">
                    <a:alpha val="85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pic>
          <p:nvPicPr>
            <p:cNvPr id="13321" name="Picture 9" descr="C:\Users\Boet\Documents\3. SAFEX\3.1 SAFEX Administration\Forms\SAFEX logo - Final 080325.gif.gif"/>
            <p:cNvPicPr>
              <a:picLocks noChangeAspect="1" noChangeArrowheads="1"/>
            </p:cNvPicPr>
            <p:nvPr/>
          </p:nvPicPr>
          <p:blipFill>
            <a:blip r:embed="rId4" r:link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" y="474"/>
              <a:ext cx="6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2" name="Group 13"/>
            <p:cNvGrpSpPr>
              <a:grpSpLocks/>
            </p:cNvGrpSpPr>
            <p:nvPr/>
          </p:nvGrpSpPr>
          <p:grpSpPr bwMode="auto">
            <a:xfrm>
              <a:off x="0" y="0"/>
              <a:ext cx="653" cy="595"/>
              <a:chOff x="2733" y="1424"/>
              <a:chExt cx="653" cy="595"/>
            </a:xfrm>
          </p:grpSpPr>
          <p:sp>
            <p:nvSpPr>
              <p:cNvPr id="13324" name="Rectangle 6"/>
              <p:cNvSpPr>
                <a:spLocks noChangeArrowheads="1"/>
              </p:cNvSpPr>
              <p:nvPr/>
            </p:nvSpPr>
            <p:spPr bwMode="auto">
              <a:xfrm>
                <a:off x="2733" y="1424"/>
                <a:ext cx="403" cy="40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3325" name="Rectangle 7"/>
              <p:cNvSpPr>
                <a:spLocks noChangeArrowheads="1"/>
              </p:cNvSpPr>
              <p:nvPr/>
            </p:nvSpPr>
            <p:spPr bwMode="auto">
              <a:xfrm rot="10800000">
                <a:off x="2829" y="1520"/>
                <a:ext cx="403" cy="403"/>
              </a:xfrm>
              <a:prstGeom prst="rect">
                <a:avLst/>
              </a:prstGeom>
              <a:gradFill rotWithShape="1">
                <a:gsLst>
                  <a:gs pos="0">
                    <a:srgbClr val="003399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ZA"/>
              </a:p>
            </p:txBody>
          </p:sp>
          <p:sp>
            <p:nvSpPr>
              <p:cNvPr id="13326" name="Rectangle 5"/>
              <p:cNvSpPr>
                <a:spLocks noChangeArrowheads="1"/>
              </p:cNvSpPr>
              <p:nvPr/>
            </p:nvSpPr>
            <p:spPr bwMode="auto">
              <a:xfrm>
                <a:off x="2925" y="1616"/>
                <a:ext cx="461" cy="403"/>
              </a:xfrm>
              <a:prstGeom prst="rect">
                <a:avLst/>
              </a:prstGeom>
              <a:gradFill rotWithShape="1">
                <a:gsLst>
                  <a:gs pos="0">
                    <a:srgbClr val="003399">
                      <a:alpha val="43999"/>
                    </a:srgbClr>
                  </a:gs>
                  <a:gs pos="100000">
                    <a:srgbClr val="001847">
                      <a:alpha val="42998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</p:grpSp>
        <p:sp>
          <p:nvSpPr>
            <p:cNvPr id="13323" name="Text Box 8"/>
            <p:cNvSpPr txBox="1">
              <a:spLocks noChangeArrowheads="1"/>
            </p:cNvSpPr>
            <p:nvPr/>
          </p:nvSpPr>
          <p:spPr bwMode="auto">
            <a:xfrm>
              <a:off x="121" y="471"/>
              <a:ext cx="46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ZA" sz="3200" b="1" dirty="0">
                  <a:solidFill>
                    <a:schemeClr val="bg1"/>
                  </a:solidFill>
                  <a:latin typeface="Calibri" pitchFamily="34" charset="0"/>
                </a:rPr>
                <a:t> eLearning</a:t>
              </a:r>
              <a:endParaRPr lang="en-US" sz="3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CA88DB4-D1AB-A5E1-9B99-207519EB9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1585913"/>
            <a:ext cx="3570316" cy="1206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086489-9907-4727-0368-CC47015295F4}"/>
              </a:ext>
            </a:extLst>
          </p:cNvPr>
          <p:cNvSpPr txBox="1"/>
          <p:nvPr/>
        </p:nvSpPr>
        <p:spPr>
          <a:xfrm>
            <a:off x="2195736" y="2941900"/>
            <a:ext cx="42346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/>
              <a:t>7 Learning Modules with Assessments</a:t>
            </a:r>
          </a:p>
          <a:p>
            <a:r>
              <a:rPr lang="en-ZA" sz="2000" b="1" dirty="0"/>
              <a:t>Available Languages: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ZA" sz="2000" b="1" dirty="0"/>
              <a:t>English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ZA" sz="2000" b="1" dirty="0"/>
              <a:t>Spanish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ZA" sz="2000" b="1" dirty="0"/>
              <a:t>Portuguese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ZA" sz="2000" b="1" dirty="0"/>
              <a:t>French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ZA" sz="2000" b="1" dirty="0"/>
              <a:t>Russian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Active Users : 1352</a:t>
            </a:r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41672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849EF-F8FC-E885-93A9-D21EFA93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4FD-962B-4673-8212-A302205092A9}" type="slidenum">
              <a:rPr lang="en-ZA" smtClean="0"/>
              <a:pPr/>
              <a:t>5</a:t>
            </a:fld>
            <a:endParaRPr lang="en-Z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500D6D-61D4-7FE2-6950-470290B8B2B9}"/>
              </a:ext>
            </a:extLst>
          </p:cNvPr>
          <p:cNvSpPr txBox="1"/>
          <p:nvPr/>
        </p:nvSpPr>
        <p:spPr>
          <a:xfrm>
            <a:off x="3135415" y="2996952"/>
            <a:ext cx="6267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/>
              <a:t>Developed by International Work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/>
              <a:t>Currently 12 GPGs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English / Spanish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7 More under preparation completion 2024/2025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A69C61-F7EF-588B-2AC0-A20260E1D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81" y="2420888"/>
            <a:ext cx="2514618" cy="2924196"/>
          </a:xfrm>
          <a:prstGeom prst="rect">
            <a:avLst/>
          </a:prstGeom>
        </p:spPr>
      </p:pic>
      <p:grpSp>
        <p:nvGrpSpPr>
          <p:cNvPr id="23" name="Group 6">
            <a:extLst>
              <a:ext uri="{FF2B5EF4-FFF2-40B4-BE49-F238E27FC236}">
                <a16:creationId xmlns:a16="http://schemas.microsoft.com/office/drawing/2014/main" id="{A8B591BE-47AC-9CED-F879-0D903B13DE6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6" cy="1462088"/>
            <a:chOff x="-5" y="0"/>
            <a:chExt cx="5770" cy="921"/>
          </a:xfrm>
        </p:grpSpPr>
        <p:grpSp>
          <p:nvGrpSpPr>
            <p:cNvPr id="24" name="Group 7">
              <a:extLst>
                <a:ext uri="{FF2B5EF4-FFF2-40B4-BE49-F238E27FC236}">
                  <a16:creationId xmlns:a16="http://schemas.microsoft.com/office/drawing/2014/main" id="{BED0688D-014F-1BEF-6AAB-402B831253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" y="391"/>
              <a:ext cx="3692" cy="528"/>
              <a:chOff x="666" y="2633"/>
              <a:chExt cx="3692" cy="528"/>
            </a:xfrm>
          </p:grpSpPr>
          <p:pic>
            <p:nvPicPr>
              <p:cNvPr id="32" name="Picture 116">
                <a:extLst>
                  <a:ext uri="{FF2B5EF4-FFF2-40B4-BE49-F238E27FC236}">
                    <a16:creationId xmlns:a16="http://schemas.microsoft.com/office/drawing/2014/main" id="{5D487439-4FF5-0218-1EB5-290642A1B8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" y="2633"/>
                <a:ext cx="1932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115">
                <a:extLst>
                  <a:ext uri="{FF2B5EF4-FFF2-40B4-BE49-F238E27FC236}">
                    <a16:creationId xmlns:a16="http://schemas.microsoft.com/office/drawing/2014/main" id="{E9172A0A-DBBF-C344-CAFC-6943070C10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6" y="2659"/>
                <a:ext cx="145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5" name="Rectangle 4">
              <a:extLst>
                <a:ext uri="{FF2B5EF4-FFF2-40B4-BE49-F238E27FC236}">
                  <a16:creationId xmlns:a16="http://schemas.microsoft.com/office/drawing/2014/main" id="{69CA3F18-845D-F56A-048E-409FFDC57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" y="391"/>
              <a:ext cx="5770" cy="530"/>
            </a:xfrm>
            <a:prstGeom prst="rect">
              <a:avLst/>
            </a:prstGeom>
            <a:gradFill rotWithShape="1">
              <a:gsLst>
                <a:gs pos="0">
                  <a:srgbClr val="003399">
                    <a:alpha val="84000"/>
                  </a:srgbClr>
                </a:gs>
                <a:gs pos="100000">
                  <a:srgbClr val="001847">
                    <a:alpha val="85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pic>
          <p:nvPicPr>
            <p:cNvPr id="26" name="Picture 9" descr="C:\Users\Boet\Documents\3. SAFEX\3.1 SAFEX Administration\Forms\SAFEX logo - Final 080325.gif.gif">
              <a:extLst>
                <a:ext uri="{FF2B5EF4-FFF2-40B4-BE49-F238E27FC236}">
                  <a16:creationId xmlns:a16="http://schemas.microsoft.com/office/drawing/2014/main" id="{59927C36-C461-B1AF-21CE-B39DB314B9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" y="474"/>
              <a:ext cx="6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13">
              <a:extLst>
                <a:ext uri="{FF2B5EF4-FFF2-40B4-BE49-F238E27FC236}">
                  <a16:creationId xmlns:a16="http://schemas.microsoft.com/office/drawing/2014/main" id="{3802E5CF-E3C9-C84B-9A3F-9A3814E68C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53" cy="595"/>
              <a:chOff x="2733" y="1424"/>
              <a:chExt cx="653" cy="595"/>
            </a:xfrm>
          </p:grpSpPr>
          <p:sp>
            <p:nvSpPr>
              <p:cNvPr id="29" name="Rectangle 6">
                <a:extLst>
                  <a:ext uri="{FF2B5EF4-FFF2-40B4-BE49-F238E27FC236}">
                    <a16:creationId xmlns:a16="http://schemas.microsoft.com/office/drawing/2014/main" id="{D5560607-9183-2FBB-7DFD-B6FACA59C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3" y="1424"/>
                <a:ext cx="403" cy="40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30" name="Rectangle 7">
                <a:extLst>
                  <a:ext uri="{FF2B5EF4-FFF2-40B4-BE49-F238E27FC236}">
                    <a16:creationId xmlns:a16="http://schemas.microsoft.com/office/drawing/2014/main" id="{8A45FBFF-FD7F-743B-732E-90D71C572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829" y="1520"/>
                <a:ext cx="403" cy="403"/>
              </a:xfrm>
              <a:prstGeom prst="rect">
                <a:avLst/>
              </a:prstGeom>
              <a:gradFill rotWithShape="1">
                <a:gsLst>
                  <a:gs pos="0">
                    <a:srgbClr val="003399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ZA"/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A872DB58-4B45-F2F1-3EA2-5E72E0370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" y="1616"/>
                <a:ext cx="461" cy="403"/>
              </a:xfrm>
              <a:prstGeom prst="rect">
                <a:avLst/>
              </a:prstGeom>
              <a:gradFill rotWithShape="1">
                <a:gsLst>
                  <a:gs pos="0">
                    <a:srgbClr val="003399">
                      <a:alpha val="43999"/>
                    </a:srgbClr>
                  </a:gs>
                  <a:gs pos="100000">
                    <a:srgbClr val="001847">
                      <a:alpha val="42998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</p:grpSp>
        <p:sp>
          <p:nvSpPr>
            <p:cNvPr id="28" name="Text Box 8">
              <a:extLst>
                <a:ext uri="{FF2B5EF4-FFF2-40B4-BE49-F238E27FC236}">
                  <a16:creationId xmlns:a16="http://schemas.microsoft.com/office/drawing/2014/main" id="{F42D2FCC-77B3-24A3-3482-CC0DF1D20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" y="471"/>
              <a:ext cx="46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ZA" sz="3200" b="1" dirty="0">
                  <a:solidFill>
                    <a:schemeClr val="bg1"/>
                  </a:solidFill>
                  <a:latin typeface="Calibri" pitchFamily="34" charset="0"/>
                </a:rPr>
                <a:t>Good Practise Guides</a:t>
              </a:r>
              <a:endParaRPr lang="en-US" sz="3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04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/>
          </a:p>
          <a:p>
            <a:pPr eaLnBrk="1" hangingPunct="1">
              <a:defRPr/>
            </a:pPr>
            <a:fld id="{0EE30866-2E41-41A3-A9AB-047FBCC58FFF}" type="slidenum">
              <a:rPr lang="en-GB" smtClean="0"/>
              <a:pPr eaLnBrk="1" hangingPunct="1">
                <a:defRPr/>
              </a:pPr>
              <a:t>6</a:t>
            </a:fld>
            <a:endParaRPr lang="en-GB"/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-15876" y="27945"/>
            <a:ext cx="9159876" cy="1462088"/>
            <a:chOff x="-5" y="0"/>
            <a:chExt cx="5770" cy="921"/>
          </a:xfrm>
        </p:grpSpPr>
        <p:grpSp>
          <p:nvGrpSpPr>
            <p:cNvPr id="13319" name="Group 7"/>
            <p:cNvGrpSpPr>
              <a:grpSpLocks/>
            </p:cNvGrpSpPr>
            <p:nvPr/>
          </p:nvGrpSpPr>
          <p:grpSpPr bwMode="auto">
            <a:xfrm>
              <a:off x="845" y="391"/>
              <a:ext cx="3692" cy="528"/>
              <a:chOff x="666" y="2633"/>
              <a:chExt cx="3692" cy="528"/>
            </a:xfrm>
          </p:grpSpPr>
          <p:pic>
            <p:nvPicPr>
              <p:cNvPr id="13327" name="Picture 1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" y="2633"/>
                <a:ext cx="1932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328" name="Picture 11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6" y="2659"/>
                <a:ext cx="145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320" name="Rectangle 4"/>
            <p:cNvSpPr>
              <a:spLocks noChangeArrowheads="1"/>
            </p:cNvSpPr>
            <p:nvPr/>
          </p:nvSpPr>
          <p:spPr bwMode="auto">
            <a:xfrm>
              <a:off x="-5" y="391"/>
              <a:ext cx="5770" cy="530"/>
            </a:xfrm>
            <a:prstGeom prst="rect">
              <a:avLst/>
            </a:prstGeom>
            <a:gradFill rotWithShape="1">
              <a:gsLst>
                <a:gs pos="0">
                  <a:srgbClr val="003399">
                    <a:alpha val="84000"/>
                  </a:srgbClr>
                </a:gs>
                <a:gs pos="100000">
                  <a:srgbClr val="001847">
                    <a:alpha val="85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pic>
          <p:nvPicPr>
            <p:cNvPr id="13321" name="Picture 9" descr="C:\Users\Boet\Documents\3. SAFEX\3.1 SAFEX Administration\Forms\SAFEX logo - Final 080325.gif.gif"/>
            <p:cNvPicPr>
              <a:picLocks noChangeAspect="1" noChangeArrowheads="1"/>
            </p:cNvPicPr>
            <p:nvPr/>
          </p:nvPicPr>
          <p:blipFill>
            <a:blip r:embed="rId4" r:link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" y="474"/>
              <a:ext cx="6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2" name="Group 13"/>
            <p:cNvGrpSpPr>
              <a:grpSpLocks/>
            </p:cNvGrpSpPr>
            <p:nvPr/>
          </p:nvGrpSpPr>
          <p:grpSpPr bwMode="auto">
            <a:xfrm>
              <a:off x="0" y="0"/>
              <a:ext cx="653" cy="595"/>
              <a:chOff x="2733" y="1424"/>
              <a:chExt cx="653" cy="595"/>
            </a:xfrm>
          </p:grpSpPr>
          <p:sp>
            <p:nvSpPr>
              <p:cNvPr id="13324" name="Rectangle 6"/>
              <p:cNvSpPr>
                <a:spLocks noChangeArrowheads="1"/>
              </p:cNvSpPr>
              <p:nvPr/>
            </p:nvSpPr>
            <p:spPr bwMode="auto">
              <a:xfrm>
                <a:off x="2733" y="1424"/>
                <a:ext cx="403" cy="40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3325" name="Rectangle 7"/>
              <p:cNvSpPr>
                <a:spLocks noChangeArrowheads="1"/>
              </p:cNvSpPr>
              <p:nvPr/>
            </p:nvSpPr>
            <p:spPr bwMode="auto">
              <a:xfrm rot="10800000">
                <a:off x="2829" y="1520"/>
                <a:ext cx="403" cy="403"/>
              </a:xfrm>
              <a:prstGeom prst="rect">
                <a:avLst/>
              </a:prstGeom>
              <a:gradFill rotWithShape="1">
                <a:gsLst>
                  <a:gs pos="0">
                    <a:srgbClr val="003399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ZA"/>
              </a:p>
            </p:txBody>
          </p:sp>
          <p:sp>
            <p:nvSpPr>
              <p:cNvPr id="13326" name="Rectangle 5"/>
              <p:cNvSpPr>
                <a:spLocks noChangeArrowheads="1"/>
              </p:cNvSpPr>
              <p:nvPr/>
            </p:nvSpPr>
            <p:spPr bwMode="auto">
              <a:xfrm>
                <a:off x="2925" y="1616"/>
                <a:ext cx="461" cy="403"/>
              </a:xfrm>
              <a:prstGeom prst="rect">
                <a:avLst/>
              </a:prstGeom>
              <a:gradFill rotWithShape="1">
                <a:gsLst>
                  <a:gs pos="0">
                    <a:srgbClr val="003399">
                      <a:alpha val="43999"/>
                    </a:srgbClr>
                  </a:gs>
                  <a:gs pos="100000">
                    <a:srgbClr val="001847">
                      <a:alpha val="42998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F5FF234-5007-0EA0-BF78-F98696CB7545}"/>
              </a:ext>
            </a:extLst>
          </p:cNvPr>
          <p:cNvSpPr txBox="1"/>
          <p:nvPr/>
        </p:nvSpPr>
        <p:spPr>
          <a:xfrm>
            <a:off x="3131840" y="87157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Good Practice Guides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F9AD9-BF8A-BDCA-5728-CA6EE5BF0915}"/>
              </a:ext>
            </a:extLst>
          </p:cNvPr>
          <p:cNvSpPr txBox="1"/>
          <p:nvPr/>
        </p:nvSpPr>
        <p:spPr>
          <a:xfrm>
            <a:off x="30305" y="2110746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err="1">
                <a:latin typeface="+mj-lt"/>
              </a:rPr>
              <a:t>GPG</a:t>
            </a:r>
            <a:r>
              <a:rPr lang="en-ZA" sz="1400" b="1" dirty="0">
                <a:latin typeface="+mj-lt"/>
              </a:rPr>
              <a:t> 01        Foreign 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err="1">
                <a:latin typeface="+mj-lt"/>
              </a:rPr>
              <a:t>GPG</a:t>
            </a:r>
            <a:r>
              <a:rPr lang="en-ZA" sz="1400" b="1" dirty="0">
                <a:latin typeface="+mj-lt"/>
              </a:rPr>
              <a:t> 02        </a:t>
            </a:r>
            <a:r>
              <a:rPr lang="en-ZA" sz="1400" b="1" dirty="0" err="1">
                <a:latin typeface="+mj-lt"/>
              </a:rPr>
              <a:t>TGAN</a:t>
            </a:r>
            <a:r>
              <a:rPr lang="en-ZA" sz="1400" b="1" dirty="0">
                <a:latin typeface="+mj-lt"/>
              </a:rPr>
              <a:t>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err="1">
                <a:latin typeface="+mj-lt"/>
              </a:rPr>
              <a:t>GPG</a:t>
            </a:r>
            <a:r>
              <a:rPr lang="en-ZA" sz="1400" b="1" dirty="0">
                <a:latin typeface="+mj-lt"/>
              </a:rPr>
              <a:t> 03        ESD Technical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err="1">
                <a:latin typeface="+mj-lt"/>
              </a:rPr>
              <a:t>GPG</a:t>
            </a:r>
            <a:r>
              <a:rPr lang="en-ZA" sz="1400" b="1" dirty="0">
                <a:latin typeface="+mj-lt"/>
              </a:rPr>
              <a:t> 04        Disposing of Blasting Explosives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err="1">
                <a:latin typeface="+mj-lt"/>
              </a:rPr>
              <a:t>GPG</a:t>
            </a:r>
            <a:r>
              <a:rPr lang="en-ZA" sz="1400" b="1" dirty="0">
                <a:latin typeface="+mj-lt"/>
              </a:rPr>
              <a:t> 05(1)   Remediation-Historical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err="1">
                <a:latin typeface="+mj-lt"/>
              </a:rPr>
              <a:t>GPG</a:t>
            </a:r>
            <a:r>
              <a:rPr lang="en-ZA" sz="1400" b="1" dirty="0">
                <a:latin typeface="+mj-lt"/>
              </a:rPr>
              <a:t> 05(2)   Site Investigation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err="1">
                <a:latin typeface="+mj-lt"/>
              </a:rPr>
              <a:t>GPG</a:t>
            </a:r>
            <a:r>
              <a:rPr lang="en-ZA" sz="1400" b="1" dirty="0">
                <a:latin typeface="+mj-lt"/>
              </a:rPr>
              <a:t> 05(3)   Remedial Options and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err="1">
                <a:latin typeface="+mj-lt"/>
              </a:rPr>
              <a:t>GPG</a:t>
            </a:r>
            <a:r>
              <a:rPr lang="en-ZA" sz="1400" b="1" dirty="0">
                <a:latin typeface="+mj-lt"/>
              </a:rPr>
              <a:t> 05(4)   Implement and Monitor the Remedial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err="1">
                <a:latin typeface="+mj-lt"/>
              </a:rPr>
              <a:t>GPG</a:t>
            </a:r>
            <a:r>
              <a:rPr lang="en-ZA" sz="1400" b="1" dirty="0">
                <a:latin typeface="+mj-lt"/>
              </a:rPr>
              <a:t> 06        Transportation of Technical Grade 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err="1">
                <a:latin typeface="+mj-lt"/>
              </a:rPr>
              <a:t>GPG</a:t>
            </a:r>
            <a:r>
              <a:rPr lang="en-ZA" sz="1400" b="1" dirty="0">
                <a:latin typeface="+mj-lt"/>
              </a:rPr>
              <a:t> 07        Transportation of AN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err="1">
                <a:latin typeface="+mj-lt"/>
              </a:rPr>
              <a:t>GPG</a:t>
            </a:r>
            <a:r>
              <a:rPr lang="en-ZA" sz="1400" b="1" dirty="0">
                <a:latin typeface="+mj-lt"/>
              </a:rPr>
              <a:t> 08(1)    Emulsion Good Practice document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err="1">
                <a:latin typeface="+mj-lt"/>
              </a:rPr>
              <a:t>GPG</a:t>
            </a:r>
            <a:r>
              <a:rPr lang="en-ZA" sz="1400" b="1" dirty="0">
                <a:latin typeface="+mj-lt"/>
              </a:rPr>
              <a:t> 08(2)    </a:t>
            </a: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Emulsion Good Practice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err="1">
                <a:solidFill>
                  <a:prstClr val="black"/>
                </a:solidFill>
                <a:latin typeface="+mj-lt"/>
              </a:rPr>
              <a:t>GPG</a:t>
            </a:r>
            <a:r>
              <a:rPr lang="en-ZA" sz="1400" b="1" dirty="0">
                <a:solidFill>
                  <a:prstClr val="black"/>
                </a:solidFill>
                <a:latin typeface="+mj-lt"/>
              </a:rPr>
              <a:t> 09         Decontamination of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ZA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GPG</a:t>
            </a: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10(01)  Watergel Suspension Best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err="1">
                <a:solidFill>
                  <a:prstClr val="black"/>
                </a:solidFill>
                <a:latin typeface="+mj-lt"/>
              </a:rPr>
              <a:t>GPG</a:t>
            </a:r>
            <a:r>
              <a:rPr lang="en-ZA" sz="1400" b="1" dirty="0">
                <a:solidFill>
                  <a:prstClr val="black"/>
                </a:solidFill>
                <a:latin typeface="+mj-lt"/>
              </a:rPr>
              <a:t> 10(02) </a:t>
            </a: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Watergel Suspension Best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>
                <a:solidFill>
                  <a:prstClr val="black"/>
                </a:solidFill>
                <a:latin typeface="+mj-lt"/>
              </a:rPr>
              <a:t>GPG 11          PETN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>
                <a:solidFill>
                  <a:prstClr val="black"/>
                </a:solidFill>
                <a:latin typeface="+mj-lt"/>
              </a:rPr>
              <a:t>GPG 12          Transport of </a:t>
            </a:r>
            <a:r>
              <a:rPr lang="en-ZA" sz="1400" b="1" dirty="0" err="1">
                <a:solidFill>
                  <a:prstClr val="black"/>
                </a:solidFill>
                <a:latin typeface="+mj-lt"/>
              </a:rPr>
              <a:t>ANE’s</a:t>
            </a:r>
            <a:endParaRPr lang="en-ZA" sz="1400" b="1" dirty="0">
              <a:solidFill>
                <a:prstClr val="black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400" dirty="0"/>
          </a:p>
          <a:p>
            <a:endParaRPr lang="en-ZA" sz="1400" dirty="0"/>
          </a:p>
          <a:p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63016B-80BA-D97F-09C8-2002B22BA7E5}"/>
              </a:ext>
            </a:extLst>
          </p:cNvPr>
          <p:cNvSpPr txBox="1"/>
          <p:nvPr/>
        </p:nvSpPr>
        <p:spPr>
          <a:xfrm>
            <a:off x="5004048" y="3068960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/>
              <a:t>Under Preparation: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sz="1400" b="1" dirty="0"/>
              <a:t>ESD Update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sz="1400" b="1" dirty="0"/>
              <a:t>Explosives Transport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sz="1400" b="1" dirty="0"/>
              <a:t>Shock Tube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sz="1400" b="1" dirty="0"/>
              <a:t>Primaries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sz="1400" b="1" dirty="0"/>
              <a:t>Process Safety Incidents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sz="1400" b="1" dirty="0"/>
              <a:t>Management </a:t>
            </a:r>
            <a:r>
              <a:rPr lang="en-ZA" sz="1400" b="1"/>
              <a:t>of Change</a:t>
            </a:r>
            <a:endParaRPr lang="en-ZA" sz="14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sz="1400" b="1" dirty="0"/>
              <a:t>Explosives Security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4782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2D259-1777-32A5-261F-BAC48014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4FD-962B-4673-8212-A302205092A9}" type="slidenum">
              <a:rPr lang="en-ZA" smtClean="0"/>
              <a:pPr/>
              <a:t>7</a:t>
            </a:fld>
            <a:endParaRPr lang="en-ZA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FEC06294-5815-031A-E123-40F1B1D12E0B}"/>
              </a:ext>
            </a:extLst>
          </p:cNvPr>
          <p:cNvGrpSpPr>
            <a:grpSpLocks/>
          </p:cNvGrpSpPr>
          <p:nvPr/>
        </p:nvGrpSpPr>
        <p:grpSpPr bwMode="auto">
          <a:xfrm>
            <a:off x="-39397" y="0"/>
            <a:ext cx="9159876" cy="1462088"/>
            <a:chOff x="-5" y="0"/>
            <a:chExt cx="5770" cy="921"/>
          </a:xfrm>
        </p:grpSpPr>
        <p:grpSp>
          <p:nvGrpSpPr>
            <p:cNvPr id="3" name="Group 7">
              <a:extLst>
                <a:ext uri="{FF2B5EF4-FFF2-40B4-BE49-F238E27FC236}">
                  <a16:creationId xmlns:a16="http://schemas.microsoft.com/office/drawing/2014/main" id="{F2354815-F1C4-AF0B-1E9B-0B53A8C27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" y="391"/>
              <a:ext cx="3692" cy="528"/>
              <a:chOff x="666" y="2633"/>
              <a:chExt cx="3692" cy="528"/>
            </a:xfrm>
          </p:grpSpPr>
          <p:pic>
            <p:nvPicPr>
              <p:cNvPr id="14" name="Picture 116">
                <a:extLst>
                  <a:ext uri="{FF2B5EF4-FFF2-40B4-BE49-F238E27FC236}">
                    <a16:creationId xmlns:a16="http://schemas.microsoft.com/office/drawing/2014/main" id="{4B452A62-A5A8-6406-482E-3F93405257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" y="2633"/>
                <a:ext cx="1932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15">
                <a:extLst>
                  <a:ext uri="{FF2B5EF4-FFF2-40B4-BE49-F238E27FC236}">
                    <a16:creationId xmlns:a16="http://schemas.microsoft.com/office/drawing/2014/main" id="{BB66AC8D-8698-C6AD-E206-3EAD5126E3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6" y="2659"/>
                <a:ext cx="145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5C2AC8E8-10D6-D436-9884-40C10B229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" y="391"/>
              <a:ext cx="5770" cy="530"/>
            </a:xfrm>
            <a:prstGeom prst="rect">
              <a:avLst/>
            </a:prstGeom>
            <a:gradFill rotWithShape="1">
              <a:gsLst>
                <a:gs pos="0">
                  <a:srgbClr val="003399">
                    <a:alpha val="84000"/>
                  </a:srgbClr>
                </a:gs>
                <a:gs pos="100000">
                  <a:srgbClr val="001847">
                    <a:alpha val="85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pic>
          <p:nvPicPr>
            <p:cNvPr id="7" name="Picture 9" descr="C:\Users\Boet\Documents\3. SAFEX\3.1 SAFEX Administration\Forms\SAFEX logo - Final 080325.gif.gif">
              <a:extLst>
                <a:ext uri="{FF2B5EF4-FFF2-40B4-BE49-F238E27FC236}">
                  <a16:creationId xmlns:a16="http://schemas.microsoft.com/office/drawing/2014/main" id="{1FEDD796-E9F0-5DE3-518C-4D30CB9E53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" y="474"/>
              <a:ext cx="6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D8420E05-ABE7-EA4E-4150-773EF1139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53" cy="595"/>
              <a:chOff x="2733" y="1424"/>
              <a:chExt cx="653" cy="595"/>
            </a:xfrm>
          </p:grpSpPr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E3EC238F-8EDB-8FA2-7754-2FFC329B4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3" y="1424"/>
                <a:ext cx="403" cy="40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2" name="Rectangle 7">
                <a:extLst>
                  <a:ext uri="{FF2B5EF4-FFF2-40B4-BE49-F238E27FC236}">
                    <a16:creationId xmlns:a16="http://schemas.microsoft.com/office/drawing/2014/main" id="{E5D103B8-DE8E-A678-402C-7B0F8703F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829" y="1520"/>
                <a:ext cx="403" cy="403"/>
              </a:xfrm>
              <a:prstGeom prst="rect">
                <a:avLst/>
              </a:prstGeom>
              <a:gradFill rotWithShape="1">
                <a:gsLst>
                  <a:gs pos="0">
                    <a:srgbClr val="003399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ZA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BE2DD8DA-8D1A-F041-4F74-55F4AFEB1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" y="1616"/>
                <a:ext cx="461" cy="403"/>
              </a:xfrm>
              <a:prstGeom prst="rect">
                <a:avLst/>
              </a:prstGeom>
              <a:gradFill rotWithShape="1">
                <a:gsLst>
                  <a:gs pos="0">
                    <a:srgbClr val="003399">
                      <a:alpha val="43999"/>
                    </a:srgbClr>
                  </a:gs>
                  <a:gs pos="100000">
                    <a:srgbClr val="001847">
                      <a:alpha val="42998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</p:grp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26BD34FD-32E4-28ED-6060-3091AA4F6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" y="471"/>
              <a:ext cx="46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ZA" sz="3200" b="1" dirty="0">
                  <a:solidFill>
                    <a:schemeClr val="bg1"/>
                  </a:solidFill>
                  <a:latin typeface="Calibri" pitchFamily="34" charset="0"/>
                </a:rPr>
                <a:t>Webinars</a:t>
              </a:r>
              <a:endParaRPr lang="en-US" sz="3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2BF507D-B0B5-B449-3228-FEE8A7985931}"/>
              </a:ext>
            </a:extLst>
          </p:cNvPr>
          <p:cNvSpPr txBox="1"/>
          <p:nvPr/>
        </p:nvSpPr>
        <p:spPr>
          <a:xfrm>
            <a:off x="191872" y="1988840"/>
            <a:ext cx="86968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/>
              <a:t>Commenced in 2021 to fill gap between Congresses</a:t>
            </a:r>
          </a:p>
          <a:p>
            <a:endParaRPr lang="en-ZA" sz="2000" b="1" dirty="0"/>
          </a:p>
          <a:p>
            <a:r>
              <a:rPr lang="en-ZA" sz="2000" b="1" dirty="0"/>
              <a:t>Attendance:</a:t>
            </a:r>
          </a:p>
          <a:p>
            <a:endParaRPr lang="en-ZA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b="1" dirty="0"/>
              <a:t>Webinar 1-203 - </a:t>
            </a:r>
            <a:r>
              <a:rPr lang="en-ZA" b="1" dirty="0"/>
              <a:t>Lessons Learned from Past Incidents - Austin Powder</a:t>
            </a: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b="1" dirty="0"/>
              <a:t>Webinar 2 -190 - </a:t>
            </a:r>
            <a:r>
              <a:rPr lang="en-Z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in Explosives Manufacturing and Application –</a:t>
            </a:r>
            <a:r>
              <a:rPr lang="en-Z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Z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ustin Powder</a:t>
            </a:r>
            <a:endParaRPr lang="en-ZA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b="1" dirty="0"/>
              <a:t>Webinar 3 -193 - </a:t>
            </a:r>
            <a:r>
              <a:rPr lang="en-ZA" b="1" dirty="0"/>
              <a:t>Safety in PETN Manufacturing- PETN Working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b="1" dirty="0"/>
              <a:t>Webinar 4 -133 - </a:t>
            </a:r>
            <a:r>
              <a:rPr lang="en-US" b="1" dirty="0"/>
              <a:t>Transportation of Explosives - ORICA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b="1" dirty="0"/>
              <a:t>Webinar 5 -179 - Management of Change - EPC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b="1" dirty="0"/>
              <a:t>Webinar 6 -195 - Management of Change - EPC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b="1" dirty="0"/>
              <a:t>Webinar 7 -260 – Learnings from Packaged Explosives Incident - ORICA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278966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C80CE-D2EB-C7F0-0D46-3FEDD9F6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B4FD-962B-4673-8212-A302205092A9}" type="slidenum">
              <a:rPr lang="en-ZA" smtClean="0"/>
              <a:pPr/>
              <a:t>8</a:t>
            </a:fld>
            <a:endParaRPr lang="en-ZA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277E683-1359-82B5-E0E8-76B5F3ECD357}"/>
              </a:ext>
            </a:extLst>
          </p:cNvPr>
          <p:cNvGrpSpPr>
            <a:grpSpLocks/>
          </p:cNvGrpSpPr>
          <p:nvPr/>
        </p:nvGrpSpPr>
        <p:grpSpPr bwMode="auto">
          <a:xfrm>
            <a:off x="-39397" y="0"/>
            <a:ext cx="9159876" cy="1462088"/>
            <a:chOff x="-5" y="0"/>
            <a:chExt cx="5770" cy="921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19263BDA-57FC-DDC8-681C-12A2435042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" y="391"/>
              <a:ext cx="3692" cy="528"/>
              <a:chOff x="666" y="2633"/>
              <a:chExt cx="3692" cy="528"/>
            </a:xfrm>
          </p:grpSpPr>
          <p:pic>
            <p:nvPicPr>
              <p:cNvPr id="15" name="Picture 116">
                <a:extLst>
                  <a:ext uri="{FF2B5EF4-FFF2-40B4-BE49-F238E27FC236}">
                    <a16:creationId xmlns:a16="http://schemas.microsoft.com/office/drawing/2014/main" id="{35F84C91-93D9-BA1F-476E-EEABB10EC4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" y="2633"/>
                <a:ext cx="1932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115">
                <a:extLst>
                  <a:ext uri="{FF2B5EF4-FFF2-40B4-BE49-F238E27FC236}">
                    <a16:creationId xmlns:a16="http://schemas.microsoft.com/office/drawing/2014/main" id="{84648F4B-24BF-2FC3-3642-6B807757D8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6" y="2659"/>
                <a:ext cx="145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56E3CD96-9615-FABC-E1AE-45378A1B7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" y="391"/>
              <a:ext cx="5770" cy="530"/>
            </a:xfrm>
            <a:prstGeom prst="rect">
              <a:avLst/>
            </a:prstGeom>
            <a:gradFill rotWithShape="1">
              <a:gsLst>
                <a:gs pos="0">
                  <a:srgbClr val="003399">
                    <a:alpha val="84000"/>
                  </a:srgbClr>
                </a:gs>
                <a:gs pos="100000">
                  <a:srgbClr val="001847">
                    <a:alpha val="85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pic>
          <p:nvPicPr>
            <p:cNvPr id="9" name="Picture 9" descr="C:\Users\Boet\Documents\3. SAFEX\3.1 SAFEX Administration\Forms\SAFEX logo - Final 080325.gif.gif">
              <a:extLst>
                <a:ext uri="{FF2B5EF4-FFF2-40B4-BE49-F238E27FC236}">
                  <a16:creationId xmlns:a16="http://schemas.microsoft.com/office/drawing/2014/main" id="{BF9D1219-F2EF-1CEA-3F9B-2259FABDC0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" y="474"/>
              <a:ext cx="6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ED7B34A9-8F20-04D7-45A1-6B6DA634F3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53" cy="595"/>
              <a:chOff x="2733" y="1424"/>
              <a:chExt cx="653" cy="595"/>
            </a:xfrm>
          </p:grpSpPr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D20677C1-D282-A0C3-0630-2EC446D6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3" y="1424"/>
                <a:ext cx="403" cy="40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6303920C-2456-E456-97DA-A2D780E7C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829" y="1520"/>
                <a:ext cx="403" cy="403"/>
              </a:xfrm>
              <a:prstGeom prst="rect">
                <a:avLst/>
              </a:prstGeom>
              <a:gradFill rotWithShape="1">
                <a:gsLst>
                  <a:gs pos="0">
                    <a:srgbClr val="003399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ZA"/>
              </a:p>
            </p:txBody>
          </p:sp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C45C9B0C-F34F-99AC-5106-A3CC90886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" y="1616"/>
                <a:ext cx="461" cy="403"/>
              </a:xfrm>
              <a:prstGeom prst="rect">
                <a:avLst/>
              </a:prstGeom>
              <a:gradFill rotWithShape="1">
                <a:gsLst>
                  <a:gs pos="0">
                    <a:srgbClr val="003399">
                      <a:alpha val="43999"/>
                    </a:srgbClr>
                  </a:gs>
                  <a:gs pos="100000">
                    <a:srgbClr val="001847">
                      <a:alpha val="42998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</p:grp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78036F4D-4A6E-6141-7ACE-654C355BF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" y="471"/>
              <a:ext cx="46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ZA" sz="3200" b="1" dirty="0">
                  <a:solidFill>
                    <a:schemeClr val="bg1"/>
                  </a:solidFill>
                  <a:latin typeface="Calibri" pitchFamily="34" charset="0"/>
                </a:rPr>
                <a:t>Media</a:t>
              </a:r>
              <a:endParaRPr lang="en-US" sz="3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5EE67EE-C38A-1448-9430-1EB771DEF35D}"/>
              </a:ext>
            </a:extLst>
          </p:cNvPr>
          <p:cNvSpPr txBox="1"/>
          <p:nvPr/>
        </p:nvSpPr>
        <p:spPr>
          <a:xfrm>
            <a:off x="2195736" y="2780928"/>
            <a:ext cx="488037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/>
              <a:t>Two Newsletters Annually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ZA" sz="2000" b="1" dirty="0"/>
              <a:t>Current publication is No 81</a:t>
            </a:r>
          </a:p>
          <a:p>
            <a:endParaRPr lang="en-ZA" dirty="0"/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2DD0F8-A1C2-1976-A716-6DB03E76CEA8}"/>
              </a:ext>
            </a:extLst>
          </p:cNvPr>
          <p:cNvSpPr txBox="1"/>
          <p:nvPr/>
        </p:nvSpPr>
        <p:spPr>
          <a:xfrm>
            <a:off x="2089495" y="4438322"/>
            <a:ext cx="6597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/>
              <a:t>LinkedIn Page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ZA" sz="2000" b="1" dirty="0"/>
              <a:t>Currently 0ver 900 followers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ZA" sz="2000" b="1" dirty="0"/>
              <a:t>Need your support for posting SHE related news/incidents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4276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/>
          </a:p>
          <a:p>
            <a:pPr eaLnBrk="1" hangingPunct="1">
              <a:defRPr/>
            </a:pPr>
            <a:fld id="{0EE30866-2E41-41A3-A9AB-047FBCC58FFF}" type="slidenum">
              <a:rPr lang="en-GB" smtClean="0"/>
              <a:pPr eaLnBrk="1" hangingPunct="1">
                <a:defRPr/>
              </a:pPr>
              <a:t>9</a:t>
            </a:fld>
            <a:endParaRPr lang="en-GB"/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-7938" y="0"/>
            <a:ext cx="9159876" cy="1462088"/>
            <a:chOff x="-5" y="0"/>
            <a:chExt cx="5770" cy="921"/>
          </a:xfrm>
        </p:grpSpPr>
        <p:grpSp>
          <p:nvGrpSpPr>
            <p:cNvPr id="13319" name="Group 7"/>
            <p:cNvGrpSpPr>
              <a:grpSpLocks/>
            </p:cNvGrpSpPr>
            <p:nvPr/>
          </p:nvGrpSpPr>
          <p:grpSpPr bwMode="auto">
            <a:xfrm>
              <a:off x="845" y="391"/>
              <a:ext cx="3692" cy="528"/>
              <a:chOff x="666" y="2633"/>
              <a:chExt cx="3692" cy="528"/>
            </a:xfrm>
          </p:grpSpPr>
          <p:pic>
            <p:nvPicPr>
              <p:cNvPr id="13327" name="Picture 1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" y="2633"/>
                <a:ext cx="1932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328" name="Picture 11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6" y="2659"/>
                <a:ext cx="145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320" name="Rectangle 4"/>
            <p:cNvSpPr>
              <a:spLocks noChangeArrowheads="1"/>
            </p:cNvSpPr>
            <p:nvPr/>
          </p:nvSpPr>
          <p:spPr bwMode="auto">
            <a:xfrm>
              <a:off x="-5" y="391"/>
              <a:ext cx="5770" cy="530"/>
            </a:xfrm>
            <a:prstGeom prst="rect">
              <a:avLst/>
            </a:prstGeom>
            <a:gradFill rotWithShape="1">
              <a:gsLst>
                <a:gs pos="0">
                  <a:srgbClr val="003399">
                    <a:alpha val="84000"/>
                  </a:srgbClr>
                </a:gs>
                <a:gs pos="100000">
                  <a:srgbClr val="001847">
                    <a:alpha val="85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pic>
          <p:nvPicPr>
            <p:cNvPr id="13321" name="Picture 9" descr="C:\Users\Boet\Documents\3. SAFEX\3.1 SAFEX Administration\Forms\SAFEX logo - Final 080325.gif.gif"/>
            <p:cNvPicPr>
              <a:picLocks noChangeAspect="1" noChangeArrowheads="1"/>
            </p:cNvPicPr>
            <p:nvPr/>
          </p:nvPicPr>
          <p:blipFill>
            <a:blip r:embed="rId5" r:link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" y="474"/>
              <a:ext cx="6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2" name="Group 13"/>
            <p:cNvGrpSpPr>
              <a:grpSpLocks/>
            </p:cNvGrpSpPr>
            <p:nvPr/>
          </p:nvGrpSpPr>
          <p:grpSpPr bwMode="auto">
            <a:xfrm>
              <a:off x="0" y="0"/>
              <a:ext cx="653" cy="595"/>
              <a:chOff x="2733" y="1424"/>
              <a:chExt cx="653" cy="595"/>
            </a:xfrm>
          </p:grpSpPr>
          <p:sp>
            <p:nvSpPr>
              <p:cNvPr id="13324" name="Rectangle 6"/>
              <p:cNvSpPr>
                <a:spLocks noChangeArrowheads="1"/>
              </p:cNvSpPr>
              <p:nvPr/>
            </p:nvSpPr>
            <p:spPr bwMode="auto">
              <a:xfrm>
                <a:off x="2733" y="1424"/>
                <a:ext cx="403" cy="40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3325" name="Rectangle 7"/>
              <p:cNvSpPr>
                <a:spLocks noChangeArrowheads="1"/>
              </p:cNvSpPr>
              <p:nvPr/>
            </p:nvSpPr>
            <p:spPr bwMode="auto">
              <a:xfrm rot="10800000">
                <a:off x="2829" y="1520"/>
                <a:ext cx="403" cy="403"/>
              </a:xfrm>
              <a:prstGeom prst="rect">
                <a:avLst/>
              </a:prstGeom>
              <a:gradFill rotWithShape="1">
                <a:gsLst>
                  <a:gs pos="0">
                    <a:srgbClr val="003399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ZA"/>
              </a:p>
            </p:txBody>
          </p:sp>
          <p:sp>
            <p:nvSpPr>
              <p:cNvPr id="13326" name="Rectangle 5"/>
              <p:cNvSpPr>
                <a:spLocks noChangeArrowheads="1"/>
              </p:cNvSpPr>
              <p:nvPr/>
            </p:nvSpPr>
            <p:spPr bwMode="auto">
              <a:xfrm>
                <a:off x="2925" y="1616"/>
                <a:ext cx="461" cy="403"/>
              </a:xfrm>
              <a:prstGeom prst="rect">
                <a:avLst/>
              </a:prstGeom>
              <a:gradFill rotWithShape="1">
                <a:gsLst>
                  <a:gs pos="0">
                    <a:srgbClr val="003399">
                      <a:alpha val="43999"/>
                    </a:srgbClr>
                  </a:gs>
                  <a:gs pos="100000">
                    <a:srgbClr val="001847">
                      <a:alpha val="42998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C393BC8-8930-80B0-F9F2-E186C96AF68C}"/>
              </a:ext>
            </a:extLst>
          </p:cNvPr>
          <p:cNvSpPr txBox="1"/>
          <p:nvPr/>
        </p:nvSpPr>
        <p:spPr>
          <a:xfrm>
            <a:off x="2099023" y="70326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bg1"/>
                </a:solidFill>
              </a:rPr>
              <a:t>  Congresses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39639-09E7-D117-1DC4-2F3AD890C6A2}"/>
              </a:ext>
            </a:extLst>
          </p:cNvPr>
          <p:cNvSpPr txBox="1"/>
          <p:nvPr/>
        </p:nvSpPr>
        <p:spPr>
          <a:xfrm>
            <a:off x="1151620" y="16579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      </a:t>
            </a:r>
            <a:r>
              <a:rPr lang="en-ZA" b="1" dirty="0"/>
              <a:t>Next Congress XX1 To be held in Lisbon in 2026 -20</a:t>
            </a:r>
            <a:r>
              <a:rPr lang="en-ZA" b="1" baseline="30000" dirty="0"/>
              <a:t>th</a:t>
            </a:r>
            <a:r>
              <a:rPr lang="en-ZA" b="1" dirty="0"/>
              <a:t>-24</a:t>
            </a:r>
            <a:r>
              <a:rPr lang="en-ZA" b="1" baseline="30000" dirty="0"/>
              <a:t>th</a:t>
            </a:r>
            <a:r>
              <a:rPr lang="en-ZA" b="1" dirty="0"/>
              <a:t> April</a:t>
            </a:r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CE236-328F-1944-34D8-FFCEB53036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2120" y="4626393"/>
            <a:ext cx="2448272" cy="1833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603C9C-1347-0FC9-0B35-4FE7A0A876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7922" y="3645024"/>
            <a:ext cx="2679031" cy="1728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6006DC-9344-BFEF-CF08-0C66EC0CF0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536" y="2065533"/>
            <a:ext cx="3759525" cy="18823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ECBC65-289C-DEA1-3767-BC4AD764D62B}"/>
              </a:ext>
            </a:extLst>
          </p:cNvPr>
          <p:cNvSpPr txBox="1"/>
          <p:nvPr/>
        </p:nvSpPr>
        <p:spPr>
          <a:xfrm>
            <a:off x="670719" y="5517232"/>
            <a:ext cx="267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Local Host: ORICA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70681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383</Words>
  <Application>Microsoft Office PowerPoint</Application>
  <PresentationFormat>On-screen Show (4:3)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SAFEX Activities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SAFEX Presentation ABIMEX October 2018</dc:title>
  <dc:creator>Ansie Halliday</dc:creator>
  <cp:lastModifiedBy>Piet Halliday</cp:lastModifiedBy>
  <cp:revision>57</cp:revision>
  <dcterms:created xsi:type="dcterms:W3CDTF">2018-08-27T12:36:58Z</dcterms:created>
  <dcterms:modified xsi:type="dcterms:W3CDTF">2024-10-28T09:48:42Z</dcterms:modified>
</cp:coreProperties>
</file>