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61" r:id="rId4"/>
    <p:sldId id="270" r:id="rId5"/>
    <p:sldId id="262" r:id="rId6"/>
    <p:sldId id="257" r:id="rId7"/>
    <p:sldId id="258" r:id="rId8"/>
    <p:sldId id="259" r:id="rId9"/>
    <p:sldId id="260" r:id="rId10"/>
    <p:sldId id="265" r:id="rId11"/>
    <p:sldId id="263" r:id="rId12"/>
    <p:sldId id="264" r:id="rId13"/>
    <p:sldId id="268" r:id="rId14"/>
    <p:sldId id="267" r:id="rId15"/>
    <p:sldId id="266" r:id="rId16"/>
    <p:sldId id="284"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8" d="100"/>
          <a:sy n="78" d="100"/>
        </p:scale>
        <p:origin x="387"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30-Oct-23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30-Oct-23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30-Oct-23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30-Oct-23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30-Oct-23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30-Oct-23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30-Oct-23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30-Oct-23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30-Oct-23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30-Oct-23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30-Oct-23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30-Oct-23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An analysis of incidents involving PETN</a:t>
            </a:r>
          </a:p>
        </p:txBody>
      </p:sp>
      <p:sp>
        <p:nvSpPr>
          <p:cNvPr id="3" name="Subtitle 2"/>
          <p:cNvSpPr>
            <a:spLocks noGrp="1"/>
          </p:cNvSpPr>
          <p:nvPr>
            <p:ph type="subTitle" idx="1"/>
          </p:nvPr>
        </p:nvSpPr>
        <p:spPr/>
        <p:txBody>
          <a:bodyPr/>
          <a:lstStyle/>
          <a:p>
            <a:r>
              <a:rPr lang="en-US" dirty="0"/>
              <a:t>Source SAFEX/EIDAS database/review by Paulo Siqueira</a:t>
            </a:r>
          </a:p>
          <a:p>
            <a:endParaRPr lang="en-US" dirty="0"/>
          </a:p>
          <a:p>
            <a:r>
              <a:rPr lang="en-US" dirty="0"/>
              <a:t>Andy Begg</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FAD7-D9F6-D8A1-0FCB-4B6BD3105066}"/>
              </a:ext>
            </a:extLst>
          </p:cNvPr>
          <p:cNvSpPr>
            <a:spLocks noGrp="1"/>
          </p:cNvSpPr>
          <p:nvPr>
            <p:ph type="title"/>
          </p:nvPr>
        </p:nvSpPr>
        <p:spPr/>
        <p:txBody>
          <a:bodyPr/>
          <a:lstStyle/>
          <a:p>
            <a:r>
              <a:rPr lang="en-GB" dirty="0"/>
              <a:t>By activity</a:t>
            </a:r>
          </a:p>
        </p:txBody>
      </p:sp>
      <p:sp>
        <p:nvSpPr>
          <p:cNvPr id="3" name="Content Placeholder 2">
            <a:extLst>
              <a:ext uri="{FF2B5EF4-FFF2-40B4-BE49-F238E27FC236}">
                <a16:creationId xmlns:a16="http://schemas.microsoft.com/office/drawing/2014/main" id="{DD493E77-C918-7181-445F-765B8BC522E4}"/>
              </a:ext>
            </a:extLst>
          </p:cNvPr>
          <p:cNvSpPr>
            <a:spLocks noGrp="1"/>
          </p:cNvSpPr>
          <p:nvPr>
            <p:ph idx="1"/>
          </p:nvPr>
        </p:nvSpPr>
        <p:spPr/>
        <p:txBody>
          <a:bodyPr/>
          <a:lstStyle/>
          <a:p>
            <a:r>
              <a:rPr lang="en-GB" u="sng" dirty="0"/>
              <a:t>Decommissioning – 2 explosions</a:t>
            </a:r>
          </a:p>
          <a:p>
            <a:pPr lvl="1"/>
            <a:r>
              <a:rPr lang="en-GB" dirty="0"/>
              <a:t>Both due to workplace not being adequately decontaminated – in one case 4 fatalities.</a:t>
            </a:r>
          </a:p>
          <a:p>
            <a:pPr marL="457200" lvl="1" indent="0">
              <a:buNone/>
            </a:pPr>
            <a:endParaRPr lang="en-GB" dirty="0"/>
          </a:p>
          <a:p>
            <a:r>
              <a:rPr lang="en-GB" u="sng" dirty="0"/>
              <a:t>Transport – 1 explosion</a:t>
            </a:r>
          </a:p>
          <a:p>
            <a:pPr lvl="1"/>
            <a:r>
              <a:rPr lang="en-GB" dirty="0"/>
              <a:t> during internal transport due to free PETN on outside of the containers and impact/friction due to high speed of truck</a:t>
            </a:r>
          </a:p>
        </p:txBody>
      </p:sp>
    </p:spTree>
    <p:extLst>
      <p:ext uri="{BB962C8B-B14F-4D97-AF65-F5344CB8AC3E}">
        <p14:creationId xmlns:p14="http://schemas.microsoft.com/office/powerpoint/2010/main" val="3914185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2D3E8-E928-1D2F-062A-077A45009133}"/>
              </a:ext>
            </a:extLst>
          </p:cNvPr>
          <p:cNvSpPr>
            <a:spLocks noGrp="1"/>
          </p:cNvSpPr>
          <p:nvPr>
            <p:ph type="title"/>
          </p:nvPr>
        </p:nvSpPr>
        <p:spPr/>
        <p:txBody>
          <a:bodyPr/>
          <a:lstStyle/>
          <a:p>
            <a:pPr algn="ctr"/>
            <a:r>
              <a:rPr lang="en-GB" dirty="0"/>
              <a:t>Conclusions?</a:t>
            </a:r>
          </a:p>
        </p:txBody>
      </p:sp>
      <p:sp>
        <p:nvSpPr>
          <p:cNvPr id="3" name="Content Placeholder 2">
            <a:extLst>
              <a:ext uri="{FF2B5EF4-FFF2-40B4-BE49-F238E27FC236}">
                <a16:creationId xmlns:a16="http://schemas.microsoft.com/office/drawing/2014/main" id="{3C37017D-93E4-87A0-2D41-70F2251D3245}"/>
              </a:ext>
            </a:extLst>
          </p:cNvPr>
          <p:cNvSpPr>
            <a:spLocks noGrp="1"/>
          </p:cNvSpPr>
          <p:nvPr>
            <p:ph idx="1"/>
          </p:nvPr>
        </p:nvSpPr>
        <p:spPr/>
        <p:txBody>
          <a:bodyPr/>
          <a:lstStyle/>
          <a:p>
            <a:r>
              <a:rPr lang="en-GB" dirty="0"/>
              <a:t>Process safety statistics are good particularly considering there have been many very basic reactors in use in the industry – old batch processes with limited automated process control.</a:t>
            </a:r>
          </a:p>
          <a:p>
            <a:r>
              <a:rPr lang="en-GB" dirty="0"/>
              <a:t>Many explosion incidents involve human action in some way.</a:t>
            </a:r>
          </a:p>
          <a:p>
            <a:r>
              <a:rPr lang="en-GB" dirty="0"/>
              <a:t>Explosions during maintenance due to failure to adequately decontaminate prior to carrying out work</a:t>
            </a:r>
          </a:p>
          <a:p>
            <a:pPr lvl="1"/>
            <a:r>
              <a:rPr lang="en-GB" dirty="0"/>
              <a:t>Very small quantities of residual PETN in bolt threads can cause nuts to be projected with sufficient force to cause fatal injury</a:t>
            </a:r>
          </a:p>
          <a:p>
            <a:pPr lvl="1"/>
            <a:r>
              <a:rPr lang="en-GB" dirty="0"/>
              <a:t>If there is a pathway small localised explosion can result in propagation to larger quantities and mass explosion.</a:t>
            </a:r>
          </a:p>
        </p:txBody>
      </p:sp>
    </p:spTree>
    <p:extLst>
      <p:ext uri="{BB962C8B-B14F-4D97-AF65-F5344CB8AC3E}">
        <p14:creationId xmlns:p14="http://schemas.microsoft.com/office/powerpoint/2010/main" val="4290898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87F73-BB64-9252-37BE-51BF6C5AEFA1}"/>
              </a:ext>
            </a:extLst>
          </p:cNvPr>
          <p:cNvSpPr>
            <a:spLocks noGrp="1"/>
          </p:cNvSpPr>
          <p:nvPr>
            <p:ph type="title"/>
          </p:nvPr>
        </p:nvSpPr>
        <p:spPr/>
        <p:txBody>
          <a:bodyPr/>
          <a:lstStyle/>
          <a:p>
            <a:pPr algn="ctr"/>
            <a:r>
              <a:rPr lang="en-GB" dirty="0"/>
              <a:t>Preventing repeat?</a:t>
            </a:r>
          </a:p>
        </p:txBody>
      </p:sp>
      <p:sp>
        <p:nvSpPr>
          <p:cNvPr id="3" name="Content Placeholder 2">
            <a:extLst>
              <a:ext uri="{FF2B5EF4-FFF2-40B4-BE49-F238E27FC236}">
                <a16:creationId xmlns:a16="http://schemas.microsoft.com/office/drawing/2014/main" id="{7E2BD43C-9C38-BEF5-F430-F45FCD35C6F0}"/>
              </a:ext>
            </a:extLst>
          </p:cNvPr>
          <p:cNvSpPr>
            <a:spLocks noGrp="1"/>
          </p:cNvSpPr>
          <p:nvPr>
            <p:ph idx="1"/>
          </p:nvPr>
        </p:nvSpPr>
        <p:spPr/>
        <p:txBody>
          <a:bodyPr/>
          <a:lstStyle/>
          <a:p>
            <a:r>
              <a:rPr lang="en-GB" dirty="0"/>
              <a:t>Stress to maintenance personnel and supervisors the potential effects of traces of residual PETN in threads and other small confined locations.</a:t>
            </a:r>
          </a:p>
          <a:p>
            <a:r>
              <a:rPr lang="en-GB" dirty="0"/>
              <a:t>Effective cleaning and decontaminating procedures</a:t>
            </a:r>
          </a:p>
          <a:p>
            <a:r>
              <a:rPr lang="en-GB" dirty="0"/>
              <a:t>Effective integration of decontamination procedure/documentation with the permit to work procedure.</a:t>
            </a:r>
          </a:p>
        </p:txBody>
      </p:sp>
    </p:spTree>
    <p:extLst>
      <p:ext uri="{BB962C8B-B14F-4D97-AF65-F5344CB8AC3E}">
        <p14:creationId xmlns:p14="http://schemas.microsoft.com/office/powerpoint/2010/main" val="1756815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77F0D-CA3B-5F97-8D96-8FBE650BED96}"/>
              </a:ext>
            </a:extLst>
          </p:cNvPr>
          <p:cNvSpPr>
            <a:spLocks noGrp="1"/>
          </p:cNvSpPr>
          <p:nvPr>
            <p:ph type="title"/>
          </p:nvPr>
        </p:nvSpPr>
        <p:spPr/>
        <p:txBody>
          <a:bodyPr/>
          <a:lstStyle/>
          <a:p>
            <a:pPr algn="ctr"/>
            <a:r>
              <a:rPr lang="en-GB" dirty="0"/>
              <a:t>Additional points to consider</a:t>
            </a:r>
          </a:p>
        </p:txBody>
      </p:sp>
      <p:sp>
        <p:nvSpPr>
          <p:cNvPr id="3" name="Content Placeholder 2">
            <a:extLst>
              <a:ext uri="{FF2B5EF4-FFF2-40B4-BE49-F238E27FC236}">
                <a16:creationId xmlns:a16="http://schemas.microsoft.com/office/drawing/2014/main" id="{083F826E-2507-9200-AB9A-6BF0DD2CCBC4}"/>
              </a:ext>
            </a:extLst>
          </p:cNvPr>
          <p:cNvSpPr>
            <a:spLocks noGrp="1"/>
          </p:cNvSpPr>
          <p:nvPr>
            <p:ph idx="1"/>
          </p:nvPr>
        </p:nvSpPr>
        <p:spPr/>
        <p:txBody>
          <a:bodyPr/>
          <a:lstStyle/>
          <a:p>
            <a:r>
              <a:rPr lang="en-GB" dirty="0"/>
              <a:t>Use of search words when using the incident database</a:t>
            </a:r>
          </a:p>
          <a:p>
            <a:r>
              <a:rPr lang="en-GB" dirty="0"/>
              <a:t>Can get misleading information if you don’t analyse in detail</a:t>
            </a:r>
          </a:p>
        </p:txBody>
      </p:sp>
    </p:spTree>
    <p:extLst>
      <p:ext uri="{BB962C8B-B14F-4D97-AF65-F5344CB8AC3E}">
        <p14:creationId xmlns:p14="http://schemas.microsoft.com/office/powerpoint/2010/main" val="408778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5DA9C-12AC-36A3-A85F-96D18C9347FD}"/>
              </a:ext>
            </a:extLst>
          </p:cNvPr>
          <p:cNvSpPr>
            <a:spLocks noGrp="1"/>
          </p:cNvSpPr>
          <p:nvPr>
            <p:ph type="title"/>
          </p:nvPr>
        </p:nvSpPr>
        <p:spPr/>
        <p:txBody>
          <a:bodyPr/>
          <a:lstStyle/>
          <a:p>
            <a:pPr algn="ctr"/>
            <a:r>
              <a:rPr lang="en-GB" dirty="0"/>
              <a:t>From SAFEX database</a:t>
            </a:r>
          </a:p>
        </p:txBody>
      </p:sp>
      <p:pic>
        <p:nvPicPr>
          <p:cNvPr id="4" name="Content Placeholder 3" descr="C:\Users\Enaex\AppData\Local\Microsoft\Windows\INetCache\Content.MSO\318DC360.tmp">
            <a:extLst>
              <a:ext uri="{FF2B5EF4-FFF2-40B4-BE49-F238E27FC236}">
                <a16:creationId xmlns:a16="http://schemas.microsoft.com/office/drawing/2014/main" id="{4A0D4727-4FB7-5285-E802-B10EE166459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2292626"/>
            <a:ext cx="11183385" cy="5406887"/>
          </a:xfrm>
          <a:prstGeom prst="rect">
            <a:avLst/>
          </a:prstGeom>
          <a:noFill/>
          <a:ln>
            <a:noFill/>
          </a:ln>
        </p:spPr>
      </p:pic>
    </p:spTree>
    <p:extLst>
      <p:ext uri="{BB962C8B-B14F-4D97-AF65-F5344CB8AC3E}">
        <p14:creationId xmlns:p14="http://schemas.microsoft.com/office/powerpoint/2010/main" val="2125412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25028-FB8A-11FF-411F-101FD8158B45}"/>
              </a:ext>
            </a:extLst>
          </p:cNvPr>
          <p:cNvSpPr>
            <a:spLocks noGrp="1"/>
          </p:cNvSpPr>
          <p:nvPr>
            <p:ph type="title"/>
          </p:nvPr>
        </p:nvSpPr>
        <p:spPr/>
        <p:txBody>
          <a:bodyPr/>
          <a:lstStyle/>
          <a:p>
            <a:pPr algn="ctr"/>
            <a:r>
              <a:rPr lang="en-GB" dirty="0"/>
              <a:t>Comments</a:t>
            </a:r>
          </a:p>
        </p:txBody>
      </p:sp>
      <p:sp>
        <p:nvSpPr>
          <p:cNvPr id="3" name="Content Placeholder 2">
            <a:extLst>
              <a:ext uri="{FF2B5EF4-FFF2-40B4-BE49-F238E27FC236}">
                <a16:creationId xmlns:a16="http://schemas.microsoft.com/office/drawing/2014/main" id="{07C47182-3948-CF09-DEC2-11B160BA5514}"/>
              </a:ext>
            </a:extLst>
          </p:cNvPr>
          <p:cNvSpPr>
            <a:spLocks noGrp="1"/>
          </p:cNvSpPr>
          <p:nvPr>
            <p:ph idx="1"/>
          </p:nvPr>
        </p:nvSpPr>
        <p:spPr/>
        <p:txBody>
          <a:bodyPr>
            <a:normAutofit fontScale="92500" lnSpcReduction="10000"/>
          </a:bodyPr>
          <a:lstStyle/>
          <a:p>
            <a:pPr marL="514350" indent="-514350">
              <a:buFont typeface="+mj-lt"/>
              <a:buAutoNum type="arabicPeriod"/>
            </a:pPr>
            <a:r>
              <a:rPr lang="en-GB" dirty="0"/>
              <a:t>Only 1 explosion in nitrator/reactor and 5 decompositions/fire/fume-off</a:t>
            </a:r>
          </a:p>
          <a:p>
            <a:pPr lvl="1"/>
            <a:r>
              <a:rPr lang="en-GB" dirty="0"/>
              <a:t>Acid in the nitrator is a very good heat sink so that energy released in decomposition can be absorbed to some degree and prevent transition to detonation.</a:t>
            </a:r>
          </a:p>
          <a:p>
            <a:pPr marL="514350" indent="-514350">
              <a:buFont typeface="+mj-lt"/>
              <a:buAutoNum type="arabicPeriod"/>
            </a:pPr>
            <a:r>
              <a:rPr lang="en-GB" dirty="0"/>
              <a:t>Many incidents due to PETN instability in acidic conditions in subsequent processes.</a:t>
            </a:r>
          </a:p>
          <a:p>
            <a:pPr marL="514350" indent="-514350">
              <a:buFont typeface="+mj-lt"/>
              <a:buAutoNum type="arabicPeriod"/>
            </a:pPr>
            <a:r>
              <a:rPr lang="en-GB" dirty="0"/>
              <a:t>Manual intervention/action in many incidents</a:t>
            </a:r>
          </a:p>
          <a:p>
            <a:pPr marL="514350" indent="-514350">
              <a:buFont typeface="+mj-lt"/>
              <a:buAutoNum type="arabicPeriod"/>
            </a:pPr>
            <a:r>
              <a:rPr lang="en-GB" dirty="0">
                <a:solidFill>
                  <a:srgbClr val="FF0000"/>
                </a:solidFill>
              </a:rPr>
              <a:t>Complete decontamination prior to any maintenance or dismantling is critical.</a:t>
            </a:r>
          </a:p>
          <a:p>
            <a:pPr marL="514350" indent="-514350">
              <a:buFont typeface="+mj-lt"/>
              <a:buAutoNum type="arabicPeriod"/>
            </a:pPr>
            <a:r>
              <a:rPr lang="en-GB" dirty="0">
                <a:solidFill>
                  <a:srgbClr val="FF0000"/>
                </a:solidFill>
              </a:rPr>
              <a:t>Water is a very good desensitiser – “heat sink” quickly dissipates the ignition energy so preventing or reducing probability of propagation.</a:t>
            </a:r>
          </a:p>
          <a:p>
            <a:pPr marL="514350" indent="-514350">
              <a:buFont typeface="+mj-lt"/>
              <a:buAutoNum type="arabicPeriod"/>
            </a:pPr>
            <a:r>
              <a:rPr lang="en-GB" dirty="0">
                <a:solidFill>
                  <a:srgbClr val="FF0000"/>
                </a:solidFill>
              </a:rPr>
              <a:t>Keep PETN wet for as long as possible unless it is needed in dry form.</a:t>
            </a:r>
          </a:p>
          <a:p>
            <a:pPr marL="0" indent="0">
              <a:buNone/>
            </a:pPr>
            <a:endParaRPr lang="en-GB" dirty="0"/>
          </a:p>
        </p:txBody>
      </p:sp>
    </p:spTree>
    <p:extLst>
      <p:ext uri="{BB962C8B-B14F-4D97-AF65-F5344CB8AC3E}">
        <p14:creationId xmlns:p14="http://schemas.microsoft.com/office/powerpoint/2010/main" val="28628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8254C-AF80-F262-8C0F-189C10192FD4}"/>
              </a:ext>
            </a:extLst>
          </p:cNvPr>
          <p:cNvSpPr>
            <a:spLocks noGrp="1"/>
          </p:cNvSpPr>
          <p:nvPr>
            <p:ph type="title"/>
          </p:nvPr>
        </p:nvSpPr>
        <p:spPr/>
        <p:txBody>
          <a:bodyPr/>
          <a:lstStyle/>
          <a:p>
            <a:r>
              <a:rPr lang="en-GB" dirty="0"/>
              <a:t>Thoughts to take away</a:t>
            </a:r>
          </a:p>
        </p:txBody>
      </p:sp>
      <p:sp>
        <p:nvSpPr>
          <p:cNvPr id="3" name="Content Placeholder 2">
            <a:extLst>
              <a:ext uri="{FF2B5EF4-FFF2-40B4-BE49-F238E27FC236}">
                <a16:creationId xmlns:a16="http://schemas.microsoft.com/office/drawing/2014/main" id="{408F1212-98BA-ECCC-B75D-E746BD2DD0D9}"/>
              </a:ext>
            </a:extLst>
          </p:cNvPr>
          <p:cNvSpPr>
            <a:spLocks noGrp="1"/>
          </p:cNvSpPr>
          <p:nvPr>
            <p:ph idx="1"/>
          </p:nvPr>
        </p:nvSpPr>
        <p:spPr/>
        <p:txBody>
          <a:bodyPr/>
          <a:lstStyle/>
          <a:p>
            <a:r>
              <a:rPr lang="en-GB" dirty="0"/>
              <a:t>The next reported incident is likely to be due to:</a:t>
            </a:r>
          </a:p>
          <a:p>
            <a:pPr lvl="1"/>
            <a:r>
              <a:rPr lang="en-GB" dirty="0"/>
              <a:t>Inadequate decontamination during maintenance or other manual intervention</a:t>
            </a:r>
          </a:p>
          <a:p>
            <a:pPr lvl="1"/>
            <a:r>
              <a:rPr lang="en-GB" dirty="0"/>
              <a:t>Residual acid induced decomposition -  can be exacerbated by higher temperature </a:t>
            </a:r>
            <a:r>
              <a:rPr lang="en-GB" dirty="0" err="1"/>
              <a:t>e.g.drying</a:t>
            </a:r>
            <a:endParaRPr lang="en-GB" dirty="0"/>
          </a:p>
        </p:txBody>
      </p:sp>
    </p:spTree>
    <p:extLst>
      <p:ext uri="{BB962C8B-B14F-4D97-AF65-F5344CB8AC3E}">
        <p14:creationId xmlns:p14="http://schemas.microsoft.com/office/powerpoint/2010/main" val="559760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F285C-623B-D441-D3A6-213ECC8921AE}"/>
              </a:ext>
            </a:extLst>
          </p:cNvPr>
          <p:cNvSpPr>
            <a:spLocks noGrp="1"/>
          </p:cNvSpPr>
          <p:nvPr>
            <p:ph type="title"/>
          </p:nvPr>
        </p:nvSpPr>
        <p:spPr/>
        <p:txBody>
          <a:bodyPr/>
          <a:lstStyle/>
          <a:p>
            <a:r>
              <a:rPr lang="en-GB" dirty="0"/>
              <a:t>“Explosion” search on database</a:t>
            </a:r>
          </a:p>
        </p:txBody>
      </p:sp>
      <p:sp>
        <p:nvSpPr>
          <p:cNvPr id="3" name="Content Placeholder 2">
            <a:extLst>
              <a:ext uri="{FF2B5EF4-FFF2-40B4-BE49-F238E27FC236}">
                <a16:creationId xmlns:a16="http://schemas.microsoft.com/office/drawing/2014/main" id="{5513DCA7-1B47-9F7C-A7AB-0D2C4FDC0FAB}"/>
              </a:ext>
            </a:extLst>
          </p:cNvPr>
          <p:cNvSpPr>
            <a:spLocks noGrp="1"/>
          </p:cNvSpPr>
          <p:nvPr>
            <p:ph idx="1"/>
          </p:nvPr>
        </p:nvSpPr>
        <p:spPr/>
        <p:txBody>
          <a:bodyPr/>
          <a:lstStyle/>
          <a:p>
            <a:r>
              <a:rPr lang="en-GB" dirty="0"/>
              <a:t>90 incidents</a:t>
            </a:r>
          </a:p>
          <a:p>
            <a:r>
              <a:rPr lang="en-GB" dirty="0"/>
              <a:t>Inclusive of burning grounds, detonating cord, cast boosters - - - -</a:t>
            </a:r>
          </a:p>
          <a:p>
            <a:r>
              <a:rPr lang="en-GB" dirty="0"/>
              <a:t>Exclude these and focus on PETN process from reaction through, drying, storage </a:t>
            </a:r>
            <a:r>
              <a:rPr lang="en-GB"/>
              <a:t>to maintenance.</a:t>
            </a:r>
            <a:endParaRPr lang="en-GB" dirty="0"/>
          </a:p>
        </p:txBody>
      </p:sp>
    </p:spTree>
    <p:extLst>
      <p:ext uri="{BB962C8B-B14F-4D97-AF65-F5344CB8AC3E}">
        <p14:creationId xmlns:p14="http://schemas.microsoft.com/office/powerpoint/2010/main" val="2003440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775ED-BFA2-B965-0A45-8687C36EB5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999C957-A345-1DA9-E144-E7C9570FBA31}"/>
              </a:ext>
            </a:extLst>
          </p:cNvPr>
          <p:cNvSpPr>
            <a:spLocks noGrp="1"/>
          </p:cNvSpPr>
          <p:nvPr>
            <p:ph idx="1"/>
          </p:nvPr>
        </p:nvSpPr>
        <p:spPr/>
        <p:txBody>
          <a:bodyPr vert="horz" lIns="91440" tIns="45720" rIns="91440" bIns="45720" rtlCol="0" anchor="t">
            <a:normAutofit/>
          </a:bodyPr>
          <a:lstStyle/>
          <a:p>
            <a:r>
              <a:rPr lang="en-US" dirty="0">
                <a:ea typeface="+mn-lt"/>
                <a:cs typeface="+mn-lt"/>
              </a:rPr>
              <a:t>An explosion occurred in the </a:t>
            </a:r>
            <a:r>
              <a:rPr lang="en-US" dirty="0" err="1">
                <a:ea typeface="+mn-lt"/>
                <a:cs typeface="+mn-lt"/>
              </a:rPr>
              <a:t>crystallisation</a:t>
            </a:r>
            <a:r>
              <a:rPr lang="en-US" dirty="0">
                <a:ea typeface="+mn-lt"/>
                <a:cs typeface="+mn-lt"/>
              </a:rPr>
              <a:t> plant of a PETN manufacturing site. The explosion may have occurred during the removal by a workman of a charge of PETN from a centrifuge.</a:t>
            </a:r>
          </a:p>
          <a:p>
            <a:r>
              <a:rPr lang="en-US" dirty="0">
                <a:ea typeface="+mn-lt"/>
                <a:cs typeface="+mn-lt"/>
              </a:rPr>
              <a:t>Explosion whilst clearing a choked pipe.</a:t>
            </a:r>
          </a:p>
          <a:p>
            <a:r>
              <a:rPr lang="en-US" dirty="0">
                <a:ea typeface="+mn-lt"/>
                <a:cs typeface="+mn-lt"/>
              </a:rPr>
              <a:t>Wet explosive probably lodged in outlet valve, decomposed and eventually exploded.</a:t>
            </a:r>
          </a:p>
          <a:p>
            <a:r>
              <a:rPr lang="en-US" dirty="0">
                <a:ea typeface="+mn-lt"/>
                <a:cs typeface="+mn-lt"/>
              </a:rPr>
              <a:t>Minor explosion of PETN as fitter was removing bolt from a dissolving tank being dismantled. The fitter sustained slight injuries to one of his hands.</a:t>
            </a:r>
            <a:endParaRPr lang="en-US" dirty="0">
              <a:cs typeface="Calibri"/>
            </a:endParaRPr>
          </a:p>
        </p:txBody>
      </p:sp>
    </p:spTree>
    <p:extLst>
      <p:ext uri="{BB962C8B-B14F-4D97-AF65-F5344CB8AC3E}">
        <p14:creationId xmlns:p14="http://schemas.microsoft.com/office/powerpoint/2010/main" val="1280763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90414-2D2D-4A81-23E3-E20A9B059BA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737D373-0A96-9E00-8232-0D5412AF845E}"/>
              </a:ext>
            </a:extLst>
          </p:cNvPr>
          <p:cNvSpPr>
            <a:spLocks noGrp="1"/>
          </p:cNvSpPr>
          <p:nvPr>
            <p:ph idx="1"/>
          </p:nvPr>
        </p:nvSpPr>
        <p:spPr/>
        <p:txBody>
          <a:bodyPr vert="horz" lIns="91440" tIns="45720" rIns="91440" bIns="45720" rtlCol="0" anchor="t">
            <a:normAutofit/>
          </a:bodyPr>
          <a:lstStyle/>
          <a:p>
            <a:r>
              <a:rPr lang="en-US" dirty="0">
                <a:ea typeface="+mn-lt"/>
                <a:cs typeface="+mn-lt"/>
              </a:rPr>
              <a:t>Slight explosion of PETN between nut and bolt threads when unclamping lid of stabilizer.</a:t>
            </a:r>
          </a:p>
          <a:p>
            <a:r>
              <a:rPr lang="en-US" dirty="0">
                <a:ea typeface="+mn-lt"/>
                <a:cs typeface="+mn-lt"/>
              </a:rPr>
              <a:t>Minor explosion on thread of clamping screw of dissolver while tightening.</a:t>
            </a:r>
          </a:p>
          <a:p>
            <a:r>
              <a:rPr lang="en-US" dirty="0">
                <a:ea typeface="+mn-lt"/>
                <a:cs typeface="+mn-lt"/>
              </a:rPr>
              <a:t>An explosion occurred in a PETN plant being refurbished when a water main was cut out with a welding torch. The pipe acted as a detonating cord sending splinters throughout the building</a:t>
            </a:r>
          </a:p>
          <a:p>
            <a:r>
              <a:rPr lang="en-US" dirty="0">
                <a:ea typeface="+mn-lt"/>
                <a:cs typeface="+mn-lt"/>
              </a:rPr>
              <a:t>Minor detonation of PETN when concrete sump cover of drying stove was dropped.</a:t>
            </a:r>
            <a:endParaRPr lang="en-US" dirty="0">
              <a:cs typeface="Calibri"/>
            </a:endParaRPr>
          </a:p>
        </p:txBody>
      </p:sp>
    </p:spTree>
    <p:extLst>
      <p:ext uri="{BB962C8B-B14F-4D97-AF65-F5344CB8AC3E}">
        <p14:creationId xmlns:p14="http://schemas.microsoft.com/office/powerpoint/2010/main" val="409016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37DF8-E2D7-A5F3-55C3-2C0DB578A198}"/>
              </a:ext>
            </a:extLst>
          </p:cNvPr>
          <p:cNvSpPr>
            <a:spLocks noGrp="1"/>
          </p:cNvSpPr>
          <p:nvPr>
            <p:ph type="title"/>
          </p:nvPr>
        </p:nvSpPr>
        <p:spPr/>
        <p:txBody>
          <a:bodyPr/>
          <a:lstStyle/>
          <a:p>
            <a:r>
              <a:rPr lang="en-GB" dirty="0"/>
              <a:t>Value of reviewing old incident reports?</a:t>
            </a:r>
          </a:p>
        </p:txBody>
      </p:sp>
      <p:sp>
        <p:nvSpPr>
          <p:cNvPr id="3" name="Content Placeholder 2">
            <a:extLst>
              <a:ext uri="{FF2B5EF4-FFF2-40B4-BE49-F238E27FC236}">
                <a16:creationId xmlns:a16="http://schemas.microsoft.com/office/drawing/2014/main" id="{5B9BBBBA-329F-AD1A-3841-E55DAC12EE16}"/>
              </a:ext>
            </a:extLst>
          </p:cNvPr>
          <p:cNvSpPr>
            <a:spLocks noGrp="1"/>
          </p:cNvSpPr>
          <p:nvPr>
            <p:ph idx="1"/>
          </p:nvPr>
        </p:nvSpPr>
        <p:spPr/>
        <p:txBody>
          <a:bodyPr/>
          <a:lstStyle/>
          <a:p>
            <a:r>
              <a:rPr lang="en-GB" dirty="0"/>
              <a:t>Increase personal knowledge about the process and products</a:t>
            </a:r>
          </a:p>
          <a:p>
            <a:r>
              <a:rPr lang="en-GB" dirty="0"/>
              <a:t>Identify specific areas of process safety that may apply to your facility</a:t>
            </a:r>
          </a:p>
          <a:p>
            <a:r>
              <a:rPr lang="en-GB" dirty="0"/>
              <a:t>Identify process activities that have higher probability of being involved in an incident in the future and therefore can be given increased attention.</a:t>
            </a:r>
          </a:p>
        </p:txBody>
      </p:sp>
    </p:spTree>
    <p:extLst>
      <p:ext uri="{BB962C8B-B14F-4D97-AF65-F5344CB8AC3E}">
        <p14:creationId xmlns:p14="http://schemas.microsoft.com/office/powerpoint/2010/main" val="1090915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E4E08-B21F-FBEA-DA17-586A9220387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E7FD292-06BF-20DB-8A81-FE0681611757}"/>
              </a:ext>
            </a:extLst>
          </p:cNvPr>
          <p:cNvSpPr>
            <a:spLocks noGrp="1"/>
          </p:cNvSpPr>
          <p:nvPr>
            <p:ph idx="1"/>
          </p:nvPr>
        </p:nvSpPr>
        <p:spPr/>
        <p:txBody>
          <a:bodyPr vert="horz" lIns="91440" tIns="45720" rIns="91440" bIns="45720" rtlCol="0" anchor="t">
            <a:normAutofit/>
          </a:bodyPr>
          <a:lstStyle/>
          <a:p>
            <a:r>
              <a:rPr lang="en-US" dirty="0">
                <a:ea typeface="+mn-lt"/>
                <a:cs typeface="+mn-lt"/>
              </a:rPr>
              <a:t>Explosion in PETN-</a:t>
            </a:r>
            <a:r>
              <a:rPr lang="en-US" dirty="0" err="1">
                <a:ea typeface="+mn-lt"/>
                <a:cs typeface="+mn-lt"/>
              </a:rPr>
              <a:t>stabilising</a:t>
            </a:r>
            <a:r>
              <a:rPr lang="en-US" dirty="0">
                <a:ea typeface="+mn-lt"/>
                <a:cs typeface="+mn-lt"/>
              </a:rPr>
              <a:t> house. The building and equipment were in process of being freed from explosive &amp; the explosion occurred as a joint on a pipe between the dissolver and the precipitator was being opened.</a:t>
            </a:r>
          </a:p>
          <a:p>
            <a:r>
              <a:rPr lang="en-US" dirty="0">
                <a:ea typeface="+mn-lt"/>
                <a:cs typeface="+mn-lt"/>
              </a:rPr>
              <a:t>Minor ignition of PETN while removing lid of </a:t>
            </a:r>
            <a:r>
              <a:rPr lang="en-US" dirty="0" err="1">
                <a:ea typeface="+mn-lt"/>
                <a:cs typeface="+mn-lt"/>
              </a:rPr>
              <a:t>stabiliser</a:t>
            </a:r>
            <a:r>
              <a:rPr lang="en-US" dirty="0">
                <a:ea typeface="+mn-lt"/>
                <a:cs typeface="+mn-lt"/>
              </a:rPr>
              <a:t> dissolver. Slight damage caused.</a:t>
            </a:r>
          </a:p>
          <a:p>
            <a:r>
              <a:rPr lang="en-US" dirty="0">
                <a:ea typeface="+mn-lt"/>
                <a:cs typeface="+mn-lt"/>
              </a:rPr>
              <a:t>Explosion of PETN spent acid stabilization unit. A confined section of pipe contained </a:t>
            </a:r>
            <a:r>
              <a:rPr lang="en-US" dirty="0" err="1">
                <a:ea typeface="+mn-lt"/>
                <a:cs typeface="+mn-lt"/>
              </a:rPr>
              <a:t>unstabilized</a:t>
            </a:r>
            <a:r>
              <a:rPr lang="en-US" dirty="0">
                <a:ea typeface="+mn-lt"/>
                <a:cs typeface="+mn-lt"/>
              </a:rPr>
              <a:t> spent acid. There was some shrapnel damage of the unit and adjoining service lines and tanks; windows were broken in a building 30 feet away.</a:t>
            </a:r>
            <a:endParaRPr lang="en-US" dirty="0">
              <a:cs typeface="Calibri"/>
            </a:endParaRPr>
          </a:p>
        </p:txBody>
      </p:sp>
    </p:spTree>
    <p:extLst>
      <p:ext uri="{BB962C8B-B14F-4D97-AF65-F5344CB8AC3E}">
        <p14:creationId xmlns:p14="http://schemas.microsoft.com/office/powerpoint/2010/main" val="36957366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5897F-33B3-A271-78ED-C03404E0E6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773CCD-52F0-009D-EA1F-787C232748EE}"/>
              </a:ext>
            </a:extLst>
          </p:cNvPr>
          <p:cNvSpPr>
            <a:spLocks noGrp="1"/>
          </p:cNvSpPr>
          <p:nvPr>
            <p:ph idx="1"/>
          </p:nvPr>
        </p:nvSpPr>
        <p:spPr/>
        <p:txBody>
          <a:bodyPr vert="horz" lIns="91440" tIns="45720" rIns="91440" bIns="45720" rtlCol="0" anchor="t">
            <a:normAutofit/>
          </a:bodyPr>
          <a:lstStyle/>
          <a:p>
            <a:r>
              <a:rPr lang="en-US" dirty="0">
                <a:ea typeface="+mn-lt"/>
                <a:cs typeface="+mn-lt"/>
              </a:rPr>
              <a:t>Two tons of PETN detonated during the drying operation. The cause of the accident was temperature increase in one of the driers due to a malfunction of a thermostat controlling the steam valve.</a:t>
            </a:r>
          </a:p>
          <a:p>
            <a:r>
              <a:rPr lang="en-US" dirty="0">
                <a:ea typeface="+mn-lt"/>
                <a:cs typeface="+mn-lt"/>
              </a:rPr>
              <a:t>A detonation occurred when an instrument fitter was tightening an instrument screw on a detonating fuse spinning machine. The machine was not operating and had been superficially cleaned.</a:t>
            </a:r>
          </a:p>
          <a:p>
            <a:r>
              <a:rPr lang="en-US" dirty="0">
                <a:ea typeface="+mn-lt"/>
                <a:cs typeface="+mn-lt"/>
              </a:rPr>
              <a:t>An explosion occurred in PETN manufacturing plant. The explosion may have followed an acetone fire or a blow on the rim of a vessel. The preliminary explosion occurred in a dissolver which disappeared and propagated by missiles.</a:t>
            </a:r>
            <a:endParaRPr lang="en-US" dirty="0">
              <a:cs typeface="Calibri"/>
            </a:endParaRPr>
          </a:p>
        </p:txBody>
      </p:sp>
    </p:spTree>
    <p:extLst>
      <p:ext uri="{BB962C8B-B14F-4D97-AF65-F5344CB8AC3E}">
        <p14:creationId xmlns:p14="http://schemas.microsoft.com/office/powerpoint/2010/main" val="27064869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C1619-E974-BE5C-37D5-1978A8DA79F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2CE7B3-C7F8-7B69-F36D-2A6C2C095138}"/>
              </a:ext>
            </a:extLst>
          </p:cNvPr>
          <p:cNvSpPr>
            <a:spLocks noGrp="1"/>
          </p:cNvSpPr>
          <p:nvPr>
            <p:ph idx="1"/>
          </p:nvPr>
        </p:nvSpPr>
        <p:spPr>
          <a:xfrm>
            <a:off x="838200" y="962984"/>
            <a:ext cx="10515600" cy="5213979"/>
          </a:xfrm>
        </p:spPr>
        <p:txBody>
          <a:bodyPr vert="horz" lIns="91440" tIns="45720" rIns="91440" bIns="45720" rtlCol="0" anchor="t">
            <a:normAutofit/>
          </a:bodyPr>
          <a:lstStyle/>
          <a:p>
            <a:r>
              <a:rPr lang="en-US" dirty="0">
                <a:ea typeface="+mn-lt"/>
                <a:cs typeface="+mn-lt"/>
              </a:rPr>
              <a:t>Fitter hammered counterweight arm to remove it from shaft. Materials had not been decontaminated. Blow caused counterweight to slide on arm &amp; friction detonated a surface film of PETN. Counterweight shattered &amp; a piece struck fitter on his chest.</a:t>
            </a:r>
          </a:p>
          <a:p>
            <a:r>
              <a:rPr lang="en-US" dirty="0">
                <a:ea typeface="+mn-lt"/>
                <a:cs typeface="+mn-lt"/>
              </a:rPr>
              <a:t>While cleaning scale from a nitrator, the workman used a steel chisel, after having failed to remove the scale by other means. This led to a powerful explosion hurling pieces of metal around. The man was killed by one of these fragments.</a:t>
            </a:r>
          </a:p>
          <a:p>
            <a:r>
              <a:rPr lang="en-US" dirty="0">
                <a:ea typeface="+mn-lt"/>
                <a:cs typeface="+mn-lt"/>
              </a:rPr>
              <a:t>A welder working on a PETN plant to carry out some modifications to </a:t>
            </a:r>
            <a:r>
              <a:rPr lang="en-US" dirty="0" err="1">
                <a:ea typeface="+mn-lt"/>
                <a:cs typeface="+mn-lt"/>
              </a:rPr>
              <a:t>it,initiated</a:t>
            </a:r>
            <a:r>
              <a:rPr lang="en-US" dirty="0">
                <a:ea typeface="+mn-lt"/>
                <a:cs typeface="+mn-lt"/>
              </a:rPr>
              <a:t> an explosion while he was cutting a piece of pipe with an acetylene </a:t>
            </a:r>
            <a:r>
              <a:rPr lang="en-US" dirty="0" err="1">
                <a:ea typeface="+mn-lt"/>
                <a:cs typeface="+mn-lt"/>
              </a:rPr>
              <a:t>torch.The</a:t>
            </a:r>
            <a:r>
              <a:rPr lang="en-US" dirty="0">
                <a:ea typeface="+mn-lt"/>
                <a:cs typeface="+mn-lt"/>
              </a:rPr>
              <a:t> pipe had some PETN residue in </a:t>
            </a:r>
            <a:r>
              <a:rPr lang="en-US" dirty="0" err="1">
                <a:ea typeface="+mn-lt"/>
                <a:cs typeface="+mn-lt"/>
              </a:rPr>
              <a:t>it.The</a:t>
            </a:r>
            <a:r>
              <a:rPr lang="en-US" dirty="0">
                <a:ea typeface="+mn-lt"/>
                <a:cs typeface="+mn-lt"/>
              </a:rPr>
              <a:t> welder intended to smuggle out a brass valve attached to it</a:t>
            </a:r>
            <a:endParaRPr lang="en-US" dirty="0">
              <a:cs typeface="Calibri"/>
            </a:endParaRPr>
          </a:p>
        </p:txBody>
      </p:sp>
    </p:spTree>
    <p:extLst>
      <p:ext uri="{BB962C8B-B14F-4D97-AF65-F5344CB8AC3E}">
        <p14:creationId xmlns:p14="http://schemas.microsoft.com/office/powerpoint/2010/main" val="2362676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48867-0BC2-40AD-0F17-D5A112996B7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2C0235A-2784-8E78-7A9D-8900FC1992A4}"/>
              </a:ext>
            </a:extLst>
          </p:cNvPr>
          <p:cNvSpPr>
            <a:spLocks noGrp="1"/>
          </p:cNvSpPr>
          <p:nvPr>
            <p:ph idx="1"/>
          </p:nvPr>
        </p:nvSpPr>
        <p:spPr/>
        <p:txBody>
          <a:bodyPr vert="horz" lIns="91440" tIns="45720" rIns="91440" bIns="45720" rtlCol="0" anchor="t">
            <a:normAutofit/>
          </a:bodyPr>
          <a:lstStyle/>
          <a:p>
            <a:r>
              <a:rPr lang="en-US" dirty="0">
                <a:ea typeface="+mn-lt"/>
                <a:cs typeface="+mn-lt"/>
              </a:rPr>
              <a:t>A powerful explosion disintegrated the building where PETN was being dried in 2 hot air driers.250kg of PETN detonated. There were only slightly injured people. Cause of incident may have been an electrical failure which caused overheating of the material.</a:t>
            </a:r>
          </a:p>
          <a:p>
            <a:r>
              <a:rPr lang="en-US" dirty="0">
                <a:ea typeface="+mn-lt"/>
                <a:cs typeface="+mn-lt"/>
              </a:rPr>
              <a:t>A man was seriously injured while he was repairing cracks on the concrete floor of a PETN drying room with hammer &amp; chisel. The material in the crack was evidently contaminated with dry PETN.</a:t>
            </a:r>
          </a:p>
          <a:p>
            <a:r>
              <a:rPr lang="en-US" dirty="0">
                <a:ea typeface="+mn-lt"/>
                <a:cs typeface="+mn-lt"/>
              </a:rPr>
              <a:t>Explosion of PETN in a drying chamber, possibly caused by faulty thermostat or electrical short circuit.</a:t>
            </a:r>
            <a:endParaRPr lang="en-US" dirty="0">
              <a:cs typeface="Calibri"/>
            </a:endParaRPr>
          </a:p>
        </p:txBody>
      </p:sp>
    </p:spTree>
    <p:extLst>
      <p:ext uri="{BB962C8B-B14F-4D97-AF65-F5344CB8AC3E}">
        <p14:creationId xmlns:p14="http://schemas.microsoft.com/office/powerpoint/2010/main" val="2219538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520FF-6680-7746-9F31-E30A63D4610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7435632-EE48-77C4-A659-52BC3DC5DF07}"/>
              </a:ext>
            </a:extLst>
          </p:cNvPr>
          <p:cNvSpPr>
            <a:spLocks noGrp="1"/>
          </p:cNvSpPr>
          <p:nvPr>
            <p:ph idx="1"/>
          </p:nvPr>
        </p:nvSpPr>
        <p:spPr/>
        <p:txBody>
          <a:bodyPr vert="horz" lIns="91440" tIns="45720" rIns="91440" bIns="45720" rtlCol="0" anchor="t">
            <a:normAutofit fontScale="92500" lnSpcReduction="10000"/>
          </a:bodyPr>
          <a:lstStyle/>
          <a:p>
            <a:r>
              <a:rPr lang="en-US" dirty="0">
                <a:ea typeface="+mn-lt"/>
                <a:cs typeface="+mn-lt"/>
              </a:rPr>
              <a:t>Fire followed by deflagration in magazine during silent hours. Five minutes before explosion, high flame was noted as far as 12 km away - i.e. most PETN burned rather than exploded. Fire may have been started by lightning, </a:t>
            </a:r>
            <a:r>
              <a:rPr lang="en-US" dirty="0" err="1">
                <a:ea typeface="+mn-lt"/>
                <a:cs typeface="+mn-lt"/>
              </a:rPr>
              <a:t>vegatation</a:t>
            </a:r>
            <a:r>
              <a:rPr lang="en-US" dirty="0">
                <a:ea typeface="+mn-lt"/>
                <a:cs typeface="+mn-lt"/>
              </a:rPr>
              <a:t> fire or PETN decomp.</a:t>
            </a:r>
          </a:p>
          <a:p>
            <a:r>
              <a:rPr lang="en-US" dirty="0">
                <a:ea typeface="+mn-lt"/>
                <a:cs typeface="+mn-lt"/>
              </a:rPr>
              <a:t>An expense magazine was destroyed when the PETN inside spontaneously initiated. Damage was caused to other buildings in the factory and to residential properties in the vicinity. The PETN had not been stabilized &amp; had been stored longer than max period.</a:t>
            </a:r>
          </a:p>
          <a:p>
            <a:r>
              <a:rPr lang="en-US" dirty="0">
                <a:ea typeface="+mn-lt"/>
                <a:cs typeface="+mn-lt"/>
              </a:rPr>
              <a:t>The magazine where crude PETN is stored after nitration prior to </a:t>
            </a:r>
            <a:r>
              <a:rPr lang="en-US" dirty="0" err="1">
                <a:ea typeface="+mn-lt"/>
                <a:cs typeface="+mn-lt"/>
              </a:rPr>
              <a:t>stabilisation</a:t>
            </a:r>
            <a:r>
              <a:rPr lang="en-US" dirty="0">
                <a:ea typeface="+mn-lt"/>
                <a:cs typeface="+mn-lt"/>
              </a:rPr>
              <a:t> exploded during the night without warning. Plant malfunction &amp; operator error resulted in some of the crude PETN being externally acidic. This material decomposed &amp; exploded.</a:t>
            </a:r>
            <a:endParaRPr lang="en-US" dirty="0">
              <a:cs typeface="Calibri"/>
            </a:endParaRPr>
          </a:p>
        </p:txBody>
      </p:sp>
    </p:spTree>
    <p:extLst>
      <p:ext uri="{BB962C8B-B14F-4D97-AF65-F5344CB8AC3E}">
        <p14:creationId xmlns:p14="http://schemas.microsoft.com/office/powerpoint/2010/main" val="3144479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54B5C-0D06-C728-9957-DD2DEF677E6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BCDE13D-7F63-24A9-6555-8089B9E1907E}"/>
              </a:ext>
            </a:extLst>
          </p:cNvPr>
          <p:cNvSpPr>
            <a:spLocks noGrp="1"/>
          </p:cNvSpPr>
          <p:nvPr>
            <p:ph idx="1"/>
          </p:nvPr>
        </p:nvSpPr>
        <p:spPr/>
        <p:txBody>
          <a:bodyPr vert="horz" lIns="91440" tIns="45720" rIns="91440" bIns="45720" rtlCol="0" anchor="t">
            <a:normAutofit/>
          </a:bodyPr>
          <a:lstStyle/>
          <a:p>
            <a:r>
              <a:rPr lang="en-US" dirty="0">
                <a:ea typeface="+mn-lt"/>
                <a:cs typeface="+mn-lt"/>
              </a:rPr>
              <a:t>A small explosion occurred when a fitter was removing a nut from the bolt on the flange below the granulator. The bolts had not been decontaminated and lubricated in the standard way (PETN destroying agent followed by a penetrating lubricant).</a:t>
            </a:r>
          </a:p>
          <a:p>
            <a:r>
              <a:rPr lang="en-US" dirty="0">
                <a:ea typeface="+mn-lt"/>
                <a:cs typeface="+mn-lt"/>
              </a:rPr>
              <a:t>Explosion of a tank containing 1300 l acetone with about 200-250 kg of PETN dissolved, followed by the fire of 2 acetone tank 25 m3 .</a:t>
            </a:r>
          </a:p>
          <a:p>
            <a:r>
              <a:rPr lang="en-US" dirty="0">
                <a:ea typeface="+mn-lt"/>
                <a:cs typeface="+mn-lt"/>
              </a:rPr>
              <a:t>The Serbian Home Office stated that an explosion occurred at the Prva Iskra chemical plant. The incident apparently occurred in a multipurpose nitration plant that was producing PETN in a batch operation</a:t>
            </a:r>
            <a:endParaRPr lang="en-US" dirty="0">
              <a:cs typeface="Calibri"/>
            </a:endParaRPr>
          </a:p>
        </p:txBody>
      </p:sp>
    </p:spTree>
    <p:extLst>
      <p:ext uri="{BB962C8B-B14F-4D97-AF65-F5344CB8AC3E}">
        <p14:creationId xmlns:p14="http://schemas.microsoft.com/office/powerpoint/2010/main" val="6006778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F287E-81D6-4E12-55BF-7CC0871C599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15DCBAB-AFD7-A464-26FE-A77B99D88648}"/>
              </a:ext>
            </a:extLst>
          </p:cNvPr>
          <p:cNvSpPr>
            <a:spLocks noGrp="1"/>
          </p:cNvSpPr>
          <p:nvPr>
            <p:ph idx="1"/>
          </p:nvPr>
        </p:nvSpPr>
        <p:spPr/>
        <p:txBody>
          <a:bodyPr vert="horz" lIns="91440" tIns="45720" rIns="91440" bIns="45720" rtlCol="0" anchor="t">
            <a:normAutofit lnSpcReduction="10000"/>
          </a:bodyPr>
          <a:lstStyle/>
          <a:p>
            <a:r>
              <a:rPr lang="en-US" dirty="0">
                <a:ea typeface="+mn-lt"/>
                <a:cs typeface="+mn-lt"/>
              </a:rPr>
              <a:t>An explosion took place in MAXAM’s PETN plant at Páramo de Masa. The blast partly destroyed the stabilization building but caused no injuries as the plant was not running at the time. Steam valves may have malfunctioned.</a:t>
            </a:r>
          </a:p>
          <a:p>
            <a:r>
              <a:rPr lang="en-US" dirty="0">
                <a:ea typeface="+mn-lt"/>
                <a:cs typeface="+mn-lt"/>
              </a:rPr>
              <a:t>A detonation followed by a fire occurred during the PETN </a:t>
            </a:r>
            <a:r>
              <a:rPr lang="en-US" dirty="0" err="1">
                <a:ea typeface="+mn-lt"/>
                <a:cs typeface="+mn-lt"/>
              </a:rPr>
              <a:t>crystallisation</a:t>
            </a:r>
            <a:r>
              <a:rPr lang="en-US" dirty="0">
                <a:ea typeface="+mn-lt"/>
                <a:cs typeface="+mn-lt"/>
              </a:rPr>
              <a:t> process when the operator activated a valve in the distillation column used for re-cycling acetone. Residues of </a:t>
            </a:r>
            <a:r>
              <a:rPr lang="en-US" dirty="0" err="1">
                <a:ea typeface="+mn-lt"/>
                <a:cs typeface="+mn-lt"/>
              </a:rPr>
              <a:t>dipentaerythritol</a:t>
            </a:r>
            <a:r>
              <a:rPr lang="en-US" dirty="0">
                <a:ea typeface="+mn-lt"/>
                <a:cs typeface="+mn-lt"/>
              </a:rPr>
              <a:t> hexanitrate (DIPEHN) were later found in the pipes.</a:t>
            </a:r>
          </a:p>
          <a:p>
            <a:r>
              <a:rPr lang="en-US" dirty="0">
                <a:ea typeface="+mn-lt"/>
                <a:cs typeface="+mn-lt"/>
              </a:rPr>
              <a:t>While PE powder was being added during the PETN nitration process a power failure occurred. When power was restored 15 mins later, PE continued to be added to the nitrator and an explosion occurred.</a:t>
            </a:r>
            <a:endParaRPr lang="en-US" dirty="0">
              <a:cs typeface="Calibri"/>
            </a:endParaRPr>
          </a:p>
        </p:txBody>
      </p:sp>
    </p:spTree>
    <p:extLst>
      <p:ext uri="{BB962C8B-B14F-4D97-AF65-F5344CB8AC3E}">
        <p14:creationId xmlns:p14="http://schemas.microsoft.com/office/powerpoint/2010/main" val="9449900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79475-A829-337F-DF54-FE14AB743CE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3D55FE8-7193-456A-57F0-B6964C7651A4}"/>
              </a:ext>
            </a:extLst>
          </p:cNvPr>
          <p:cNvSpPr>
            <a:spLocks noGrp="1"/>
          </p:cNvSpPr>
          <p:nvPr>
            <p:ph idx="1"/>
          </p:nvPr>
        </p:nvSpPr>
        <p:spPr/>
        <p:txBody>
          <a:bodyPr vert="horz" lIns="91440" tIns="45720" rIns="91440" bIns="45720" rtlCol="0" anchor="t">
            <a:normAutofit fontScale="92500" lnSpcReduction="10000"/>
          </a:bodyPr>
          <a:lstStyle/>
          <a:p>
            <a:r>
              <a:rPr lang="en-US" dirty="0">
                <a:ea typeface="+mn-lt"/>
                <a:cs typeface="+mn-lt"/>
              </a:rPr>
              <a:t>An explosion at a plant operated by Tamil Nadu Industrial Explosives Limited (TEL) is reported to have injured seven persons. The incident occurred when workmen tried to break a PETN-contaminated concrete slab which had been attached to a reaction vessel.</a:t>
            </a:r>
          </a:p>
          <a:p>
            <a:r>
              <a:rPr lang="en-US" dirty="0">
                <a:ea typeface="+mn-lt"/>
                <a:cs typeface="+mn-lt"/>
              </a:rPr>
              <a:t>An explosion occurred in the PETN sieving building. The PETN supply is outsourced and had a high acid content. As the PETN dried it decomposed and caused a fire, which under confinement resulted in a detonation. The building was destroyed.</a:t>
            </a:r>
          </a:p>
          <a:p>
            <a:r>
              <a:rPr lang="en-US" dirty="0">
                <a:ea typeface="+mn-lt"/>
                <a:cs typeface="+mn-lt"/>
              </a:rPr>
              <a:t>A trace amount of PETN dust detonated in a PETN drying oven clamp handle. Fine airborne PETN dust is present during normal operations and it is thought dry PETN must have been trapped in the clamp handle due to wear and tear of its moving parts.</a:t>
            </a:r>
            <a:endParaRPr lang="en-US" dirty="0">
              <a:cs typeface="Calibri"/>
            </a:endParaRPr>
          </a:p>
        </p:txBody>
      </p:sp>
    </p:spTree>
    <p:extLst>
      <p:ext uri="{BB962C8B-B14F-4D97-AF65-F5344CB8AC3E}">
        <p14:creationId xmlns:p14="http://schemas.microsoft.com/office/powerpoint/2010/main" val="2508981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178B1-48D0-7D55-1BBD-4AC210A5814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3F4708E-B565-9888-D888-A6F6AB3F8685}"/>
              </a:ext>
            </a:extLst>
          </p:cNvPr>
          <p:cNvSpPr>
            <a:spLocks noGrp="1"/>
          </p:cNvSpPr>
          <p:nvPr>
            <p:ph idx="1"/>
          </p:nvPr>
        </p:nvSpPr>
        <p:spPr/>
        <p:txBody>
          <a:bodyPr vert="horz" lIns="91440" tIns="45720" rIns="91440" bIns="45720" rtlCol="0" anchor="t">
            <a:normAutofit/>
          </a:bodyPr>
          <a:lstStyle/>
          <a:p>
            <a:r>
              <a:rPr lang="en-US" dirty="0">
                <a:ea typeface="+mn-lt"/>
                <a:cs typeface="+mn-lt"/>
              </a:rPr>
              <a:t>An operative removed an empty 200 </a:t>
            </a:r>
            <a:r>
              <a:rPr lang="en-US" dirty="0" err="1">
                <a:ea typeface="+mn-lt"/>
                <a:cs typeface="+mn-lt"/>
              </a:rPr>
              <a:t>litre</a:t>
            </a:r>
            <a:r>
              <a:rPr lang="en-US" dirty="0">
                <a:ea typeface="+mn-lt"/>
                <a:cs typeface="+mn-lt"/>
              </a:rPr>
              <a:t> plastic container with an open top from the elevator. As he placed it on the emergency exit platform, the container bumped against a metal grating and a minor detonation occurred - container probably contaminated.</a:t>
            </a:r>
          </a:p>
          <a:p>
            <a:r>
              <a:rPr lang="en-US" dirty="0">
                <a:ea typeface="+mn-lt"/>
                <a:cs typeface="+mn-lt"/>
              </a:rPr>
              <a:t>A supervisor and operative were killed by an explosion in a PETN drying unit. The cause is under investigation, but it is possible the incident occurred during transfer of dried product into bags. The plant was severely damaged in the blast.</a:t>
            </a:r>
            <a:endParaRPr lang="en-US" dirty="0">
              <a:cs typeface="Calibri"/>
            </a:endParaRPr>
          </a:p>
        </p:txBody>
      </p:sp>
    </p:spTree>
    <p:extLst>
      <p:ext uri="{BB962C8B-B14F-4D97-AF65-F5344CB8AC3E}">
        <p14:creationId xmlns:p14="http://schemas.microsoft.com/office/powerpoint/2010/main" val="14139099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ABE7A-5225-BD12-565D-815B233C2B7C}"/>
              </a:ext>
            </a:extLst>
          </p:cNvPr>
          <p:cNvSpPr>
            <a:spLocks noGrp="1"/>
          </p:cNvSpPr>
          <p:nvPr>
            <p:ph type="title"/>
          </p:nvPr>
        </p:nvSpPr>
        <p:spPr/>
        <p:txBody>
          <a:bodyPr/>
          <a:lstStyle/>
          <a:p>
            <a:r>
              <a:rPr lang="en-GB" dirty="0"/>
              <a:t>Decontamination procedure</a:t>
            </a:r>
          </a:p>
        </p:txBody>
      </p:sp>
      <p:sp>
        <p:nvSpPr>
          <p:cNvPr id="3" name="Content Placeholder 2">
            <a:extLst>
              <a:ext uri="{FF2B5EF4-FFF2-40B4-BE49-F238E27FC236}">
                <a16:creationId xmlns:a16="http://schemas.microsoft.com/office/drawing/2014/main" id="{930B826E-3472-0190-EA27-4A53C37E3738}"/>
              </a:ext>
            </a:extLst>
          </p:cNvPr>
          <p:cNvSpPr>
            <a:spLocks noGrp="1"/>
          </p:cNvSpPr>
          <p:nvPr>
            <p:ph idx="1"/>
          </p:nvPr>
        </p:nvSpPr>
        <p:spPr/>
        <p:txBody>
          <a:bodyPr>
            <a:normAutofit fontScale="92500" lnSpcReduction="20000"/>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Destroying Agent:    Alcoholic Potash</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           4.6% Water</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           7.5% KOH</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           87.9% Ethyl Alcohol</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It is mixed by adding 2 parts of Acetone to 2 parts alcoholic Potash to give:</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1.    2% Water</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2.    3% KOH</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3.    35%Ethanol</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4.    60% Acetone</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Shelf Life: Not to be used more than 5 days after mixing.</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Decontamination Process:</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Remove all bulk explosives from the Equipment.</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Remove as much as possible loose/visible powder from machine.</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Wipe away loose dust with water wet cloth.</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Freshly mixed destroying agent should be applied/sprayed to affect parts every 10-min for at least half an hour.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After using the agent, Bolts should be sprayed with Q10 penetrating oil.  Let stand for 10 min.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Hazards:</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Destroying agent can cause serious burns. Wear rubber gloves when handling.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Destroying agent must not come into contact with acid. Destroying agent reacts EXPLOSIVELY with strong acid and excess PETN.</a:t>
            </a:r>
          </a:p>
          <a:p>
            <a:endParaRPr lang="en-GB" dirty="0"/>
          </a:p>
        </p:txBody>
      </p:sp>
    </p:spTree>
    <p:extLst>
      <p:ext uri="{BB962C8B-B14F-4D97-AF65-F5344CB8AC3E}">
        <p14:creationId xmlns:p14="http://schemas.microsoft.com/office/powerpoint/2010/main" val="2281630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BEB0B-FC09-AD13-F840-65F5FC625C24}"/>
              </a:ext>
            </a:extLst>
          </p:cNvPr>
          <p:cNvSpPr>
            <a:spLocks noGrp="1"/>
          </p:cNvSpPr>
          <p:nvPr>
            <p:ph type="title"/>
          </p:nvPr>
        </p:nvSpPr>
        <p:spPr/>
        <p:txBody>
          <a:bodyPr/>
          <a:lstStyle/>
          <a:p>
            <a:pPr algn="ctr"/>
            <a:r>
              <a:rPr lang="en-GB" dirty="0"/>
              <a:t>Total incidents reported involving PETN</a:t>
            </a:r>
          </a:p>
        </p:txBody>
      </p:sp>
      <p:sp>
        <p:nvSpPr>
          <p:cNvPr id="3" name="Content Placeholder 2">
            <a:extLst>
              <a:ext uri="{FF2B5EF4-FFF2-40B4-BE49-F238E27FC236}">
                <a16:creationId xmlns:a16="http://schemas.microsoft.com/office/drawing/2014/main" id="{07632A2B-E383-66F8-8122-0656577E8FBA}"/>
              </a:ext>
            </a:extLst>
          </p:cNvPr>
          <p:cNvSpPr>
            <a:spLocks noGrp="1"/>
          </p:cNvSpPr>
          <p:nvPr>
            <p:ph idx="1"/>
          </p:nvPr>
        </p:nvSpPr>
        <p:spPr/>
        <p:txBody>
          <a:bodyPr/>
          <a:lstStyle/>
          <a:p>
            <a:r>
              <a:rPr lang="en-GB" dirty="0"/>
              <a:t>122 total -- Includes all sources - some detonator, detonating cord and cast booster incidents.</a:t>
            </a:r>
          </a:p>
          <a:p>
            <a:endParaRPr lang="en-GB" dirty="0"/>
          </a:p>
          <a:p>
            <a:pPr marL="0" indent="0">
              <a:buNone/>
            </a:pPr>
            <a:endParaRPr lang="en-GB" dirty="0"/>
          </a:p>
          <a:p>
            <a:r>
              <a:rPr lang="en-GB" dirty="0"/>
              <a:t>67 - If exclude those where PETN was not directly a primary factor</a:t>
            </a:r>
          </a:p>
          <a:p>
            <a:pPr lvl="1"/>
            <a:r>
              <a:rPr lang="en-GB" dirty="0"/>
              <a:t>17 fires (includes decompositions)</a:t>
            </a:r>
          </a:p>
          <a:p>
            <a:pPr lvl="1"/>
            <a:r>
              <a:rPr lang="en-GB" dirty="0"/>
              <a:t>48 explosions (some with fire)</a:t>
            </a:r>
          </a:p>
          <a:p>
            <a:endParaRPr lang="en-GB" dirty="0"/>
          </a:p>
        </p:txBody>
      </p:sp>
    </p:spTree>
    <p:extLst>
      <p:ext uri="{BB962C8B-B14F-4D97-AF65-F5344CB8AC3E}">
        <p14:creationId xmlns:p14="http://schemas.microsoft.com/office/powerpoint/2010/main" val="853334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AF18E-6BF9-3297-BBF2-82D474A58610}"/>
              </a:ext>
            </a:extLst>
          </p:cNvPr>
          <p:cNvSpPr>
            <a:spLocks noGrp="1"/>
          </p:cNvSpPr>
          <p:nvPr>
            <p:ph type="title"/>
          </p:nvPr>
        </p:nvSpPr>
        <p:spPr/>
        <p:txBody>
          <a:bodyPr/>
          <a:lstStyle/>
          <a:p>
            <a:r>
              <a:rPr lang="en-GB" dirty="0"/>
              <a:t>Scale of explosion</a:t>
            </a:r>
          </a:p>
        </p:txBody>
      </p:sp>
      <p:sp>
        <p:nvSpPr>
          <p:cNvPr id="3" name="Content Placeholder 2">
            <a:extLst>
              <a:ext uri="{FF2B5EF4-FFF2-40B4-BE49-F238E27FC236}">
                <a16:creationId xmlns:a16="http://schemas.microsoft.com/office/drawing/2014/main" id="{0EB0AD77-0990-3F3B-C9F3-F499E9B9D95D}"/>
              </a:ext>
            </a:extLst>
          </p:cNvPr>
          <p:cNvSpPr>
            <a:spLocks noGrp="1"/>
          </p:cNvSpPr>
          <p:nvPr>
            <p:ph idx="1"/>
          </p:nvPr>
        </p:nvSpPr>
        <p:spPr/>
        <p:txBody>
          <a:bodyPr/>
          <a:lstStyle/>
          <a:p>
            <a:r>
              <a:rPr lang="en-GB" dirty="0"/>
              <a:t>Majority of reports are for ignition events involving small amounts and no fatalities</a:t>
            </a:r>
          </a:p>
          <a:p>
            <a:r>
              <a:rPr lang="en-GB" dirty="0"/>
              <a:t>Larger explosions:</a:t>
            </a:r>
          </a:p>
          <a:p>
            <a:pPr lvl="1"/>
            <a:r>
              <a:rPr lang="en-GB" dirty="0"/>
              <a:t>Centrifuge with 9 fatalities</a:t>
            </a:r>
          </a:p>
          <a:p>
            <a:pPr lvl="1"/>
            <a:r>
              <a:rPr lang="en-GB" dirty="0"/>
              <a:t>Drying 2t and 2 fatalities</a:t>
            </a:r>
          </a:p>
          <a:p>
            <a:pPr lvl="1"/>
            <a:r>
              <a:rPr lang="en-GB" dirty="0"/>
              <a:t>Grass fire –magazine30t</a:t>
            </a:r>
          </a:p>
          <a:p>
            <a:pPr lvl="1"/>
            <a:r>
              <a:rPr lang="en-GB" dirty="0"/>
              <a:t>Dying operation 250kg, 140kg</a:t>
            </a:r>
          </a:p>
          <a:p>
            <a:pPr lvl="1"/>
            <a:r>
              <a:rPr lang="en-GB" dirty="0"/>
              <a:t>Storage 12 t, 500kg, 672kg</a:t>
            </a:r>
          </a:p>
          <a:p>
            <a:pPr lvl="1"/>
            <a:r>
              <a:rPr lang="en-GB" dirty="0"/>
              <a:t>Dissolver 250kg</a:t>
            </a:r>
          </a:p>
          <a:p>
            <a:pPr lvl="1"/>
            <a:endParaRPr lang="en-GB" dirty="0"/>
          </a:p>
        </p:txBody>
      </p:sp>
    </p:spTree>
    <p:extLst>
      <p:ext uri="{BB962C8B-B14F-4D97-AF65-F5344CB8AC3E}">
        <p14:creationId xmlns:p14="http://schemas.microsoft.com/office/powerpoint/2010/main" val="3195541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D02AE-AB35-F8A5-AA0B-D04EF0823A34}"/>
              </a:ext>
            </a:extLst>
          </p:cNvPr>
          <p:cNvSpPr>
            <a:spLocks noGrp="1"/>
          </p:cNvSpPr>
          <p:nvPr>
            <p:ph type="title"/>
          </p:nvPr>
        </p:nvSpPr>
        <p:spPr/>
        <p:txBody>
          <a:bodyPr/>
          <a:lstStyle/>
          <a:p>
            <a:pPr algn="ctr"/>
            <a:r>
              <a:rPr lang="en-GB" dirty="0"/>
              <a:t>By process</a:t>
            </a:r>
          </a:p>
        </p:txBody>
      </p:sp>
      <p:sp>
        <p:nvSpPr>
          <p:cNvPr id="3" name="Content Placeholder 2">
            <a:extLst>
              <a:ext uri="{FF2B5EF4-FFF2-40B4-BE49-F238E27FC236}">
                <a16:creationId xmlns:a16="http://schemas.microsoft.com/office/drawing/2014/main" id="{9C425536-1DFA-9F62-75B1-C25F8932D9B0}"/>
              </a:ext>
            </a:extLst>
          </p:cNvPr>
          <p:cNvSpPr>
            <a:spLocks noGrp="1"/>
          </p:cNvSpPr>
          <p:nvPr>
            <p:ph idx="1"/>
          </p:nvPr>
        </p:nvSpPr>
        <p:spPr/>
        <p:txBody>
          <a:bodyPr>
            <a:normAutofit fontScale="92500" lnSpcReduction="20000"/>
          </a:bodyPr>
          <a:lstStyle/>
          <a:p>
            <a:r>
              <a:rPr lang="en-GB" dirty="0"/>
              <a:t>Nitration - 2 incident reports with 2 explosions </a:t>
            </a:r>
          </a:p>
          <a:p>
            <a:pPr lvl="1"/>
            <a:r>
              <a:rPr lang="en-GB" dirty="0"/>
              <a:t>1 no information</a:t>
            </a:r>
          </a:p>
          <a:p>
            <a:pPr lvl="1"/>
            <a:r>
              <a:rPr lang="en-GB" dirty="0"/>
              <a:t>1 in nitrator/reactor – due to power failure but PE feed continued for 15 minutes followed by explosion</a:t>
            </a:r>
          </a:p>
          <a:p>
            <a:r>
              <a:rPr lang="en-GB" dirty="0"/>
              <a:t>Centrifuge – 1 incident reported but looks like an operator caused the incident</a:t>
            </a:r>
          </a:p>
          <a:p>
            <a:r>
              <a:rPr lang="en-GB" dirty="0"/>
              <a:t>Drying – 5 incidents</a:t>
            </a:r>
          </a:p>
          <a:p>
            <a:pPr lvl="1"/>
            <a:r>
              <a:rPr lang="en-GB" dirty="0"/>
              <a:t>2 due to heating failure</a:t>
            </a:r>
          </a:p>
          <a:p>
            <a:pPr lvl="1"/>
            <a:r>
              <a:rPr lang="en-GB" dirty="0"/>
              <a:t>2 involved operator action</a:t>
            </a:r>
          </a:p>
          <a:p>
            <a:pPr lvl="1"/>
            <a:r>
              <a:rPr lang="en-GB" dirty="0"/>
              <a:t>1 friction event in a clamp</a:t>
            </a:r>
          </a:p>
          <a:p>
            <a:r>
              <a:rPr lang="en-GB" dirty="0"/>
              <a:t>Stabilization – 2 incidents due to heating malfunction</a:t>
            </a:r>
          </a:p>
          <a:p>
            <a:r>
              <a:rPr lang="en-GB" dirty="0"/>
              <a:t>Storage – 4 incidents,  3 due to residual acid content of PETN</a:t>
            </a:r>
          </a:p>
          <a:p>
            <a:pPr marL="971550" lvl="1" indent="-514350">
              <a:buFont typeface="+mj-lt"/>
              <a:buAutoNum type="arabicPeriod"/>
            </a:pPr>
            <a:endParaRPr lang="en-GB" dirty="0"/>
          </a:p>
        </p:txBody>
      </p:sp>
    </p:spTree>
    <p:extLst>
      <p:ext uri="{BB962C8B-B14F-4D97-AF65-F5344CB8AC3E}">
        <p14:creationId xmlns:p14="http://schemas.microsoft.com/office/powerpoint/2010/main" val="244106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759BC-66E7-35C0-2126-9A041730251C}"/>
              </a:ext>
            </a:extLst>
          </p:cNvPr>
          <p:cNvSpPr>
            <a:spLocks noGrp="1"/>
          </p:cNvSpPr>
          <p:nvPr>
            <p:ph type="title"/>
          </p:nvPr>
        </p:nvSpPr>
        <p:spPr/>
        <p:txBody>
          <a:bodyPr/>
          <a:lstStyle/>
          <a:p>
            <a:r>
              <a:rPr lang="en-US" dirty="0"/>
              <a:t>By activity involving manual work</a:t>
            </a:r>
          </a:p>
        </p:txBody>
      </p:sp>
      <p:sp>
        <p:nvSpPr>
          <p:cNvPr id="3" name="Content Placeholder 2">
            <a:extLst>
              <a:ext uri="{FF2B5EF4-FFF2-40B4-BE49-F238E27FC236}">
                <a16:creationId xmlns:a16="http://schemas.microsoft.com/office/drawing/2014/main" id="{19319D8C-3C30-3F02-0897-770AEECE48A2}"/>
              </a:ext>
            </a:extLst>
          </p:cNvPr>
          <p:cNvSpPr>
            <a:spLocks noGrp="1"/>
          </p:cNvSpPr>
          <p:nvPr>
            <p:ph idx="1"/>
          </p:nvPr>
        </p:nvSpPr>
        <p:spPr/>
        <p:txBody>
          <a:bodyPr vert="horz" lIns="91440" tIns="45720" rIns="91440" bIns="45720" rtlCol="0" anchor="t">
            <a:normAutofit lnSpcReduction="10000"/>
          </a:bodyPr>
          <a:lstStyle/>
          <a:p>
            <a:pPr marL="0" indent="0">
              <a:buNone/>
            </a:pPr>
            <a:r>
              <a:rPr lang="en-US" sz="3200" u="sng" dirty="0">
                <a:ea typeface="+mn-lt"/>
                <a:cs typeface="+mn-lt"/>
              </a:rPr>
              <a:t>Maintenance - </a:t>
            </a:r>
            <a:r>
              <a:rPr lang="en-US" u="sng" dirty="0">
                <a:ea typeface="+mn-lt"/>
                <a:cs typeface="+mn-lt"/>
              </a:rPr>
              <a:t>10 explosions</a:t>
            </a:r>
          </a:p>
          <a:p>
            <a:pPr marL="0" indent="0">
              <a:buNone/>
            </a:pPr>
            <a:endParaRPr lang="en-US" u="sng" dirty="0">
              <a:ea typeface="+mn-lt"/>
              <a:cs typeface="+mn-lt"/>
            </a:endParaRPr>
          </a:p>
          <a:p>
            <a:r>
              <a:rPr lang="en-US" dirty="0">
                <a:ea typeface="+mn-lt"/>
                <a:cs typeface="+mn-lt"/>
              </a:rPr>
              <a:t>Explosion whilst clearing a choked pipe.</a:t>
            </a:r>
          </a:p>
          <a:p>
            <a:r>
              <a:rPr lang="en-US" dirty="0">
                <a:ea typeface="+mn-lt"/>
                <a:cs typeface="+mn-lt"/>
              </a:rPr>
              <a:t>Minor explosion of PETN as fitter was removing bolt from a dissolving tank being dismantled. The fitter sustained slight injuries to one of his hands.</a:t>
            </a:r>
          </a:p>
          <a:p>
            <a:r>
              <a:rPr lang="en-US" dirty="0">
                <a:ea typeface="+mn-lt"/>
                <a:cs typeface="+mn-lt"/>
              </a:rPr>
              <a:t>Explosion in PETN-</a:t>
            </a:r>
            <a:r>
              <a:rPr lang="en-US" dirty="0" err="1">
                <a:ea typeface="+mn-lt"/>
                <a:cs typeface="+mn-lt"/>
              </a:rPr>
              <a:t>stabilising</a:t>
            </a:r>
            <a:r>
              <a:rPr lang="en-US" dirty="0">
                <a:ea typeface="+mn-lt"/>
                <a:cs typeface="+mn-lt"/>
              </a:rPr>
              <a:t> house. The building and equipment were in process of being freed from explosive &amp; the explosion occurred as a joint on a pipe between the dissolver and the precipitator was being opened.</a:t>
            </a:r>
            <a:endParaRPr lang="en-US" dirty="0">
              <a:cs typeface="Calibri"/>
            </a:endParaRPr>
          </a:p>
        </p:txBody>
      </p:sp>
    </p:spTree>
    <p:extLst>
      <p:ext uri="{BB962C8B-B14F-4D97-AF65-F5344CB8AC3E}">
        <p14:creationId xmlns:p14="http://schemas.microsoft.com/office/powerpoint/2010/main" val="472846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1F609-474C-FD5E-79F3-CF57A6947D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24C14C-3E01-A89A-D4EF-1D97DF081D08}"/>
              </a:ext>
            </a:extLst>
          </p:cNvPr>
          <p:cNvSpPr>
            <a:spLocks noGrp="1"/>
          </p:cNvSpPr>
          <p:nvPr>
            <p:ph idx="1"/>
          </p:nvPr>
        </p:nvSpPr>
        <p:spPr/>
        <p:txBody>
          <a:bodyPr vert="horz" lIns="91440" tIns="45720" rIns="91440" bIns="45720" rtlCol="0" anchor="t">
            <a:normAutofit/>
          </a:bodyPr>
          <a:lstStyle/>
          <a:p>
            <a:r>
              <a:rPr lang="en-US" dirty="0">
                <a:ea typeface="+mn-lt"/>
                <a:cs typeface="+mn-lt"/>
              </a:rPr>
              <a:t>Minor ignition of PETN while removing lid of stabilizer/dissolver. Slight damage caused.</a:t>
            </a:r>
          </a:p>
          <a:p>
            <a:r>
              <a:rPr lang="en-GB" dirty="0"/>
              <a:t>A detonation occurred when an instrument fitter was tightening an instrument screw on a detonating fuse spinning machine. The machine was not operating and had been superficially cleaned.</a:t>
            </a:r>
          </a:p>
          <a:p>
            <a:r>
              <a:rPr lang="en-GB" dirty="0"/>
              <a:t>Fitter hammered counterweight arm to remove it from shaft.  Materials had not been decontaminated.  Blow caused counterweight to slide on arm &amp; friction detonated a surface film of PETN.  Counterweight shattered &amp; a piece struck fitter on his chest.</a:t>
            </a:r>
            <a:endParaRPr lang="en-US" dirty="0"/>
          </a:p>
        </p:txBody>
      </p:sp>
    </p:spTree>
    <p:extLst>
      <p:ext uri="{BB962C8B-B14F-4D97-AF65-F5344CB8AC3E}">
        <p14:creationId xmlns:p14="http://schemas.microsoft.com/office/powerpoint/2010/main" val="1609103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F89B-C188-7837-D799-D4C1C2B4A49D}"/>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DC34242-8C83-31C1-F785-25C6FD7EA159}"/>
              </a:ext>
            </a:extLst>
          </p:cNvPr>
          <p:cNvSpPr>
            <a:spLocks noGrp="1"/>
          </p:cNvSpPr>
          <p:nvPr>
            <p:ph idx="1"/>
          </p:nvPr>
        </p:nvSpPr>
        <p:spPr/>
        <p:txBody>
          <a:bodyPr/>
          <a:lstStyle/>
          <a:p>
            <a:r>
              <a:rPr lang="en-GB" dirty="0"/>
              <a:t>While cleaning scale from a nitrator, the workman used a steel chisel, after having failed to remove the scale by other means. This led to a powerful explosion hurling pieces of metal around. The man was killed by one of these fragments.</a:t>
            </a:r>
          </a:p>
          <a:p>
            <a:r>
              <a:rPr lang="en-GB" dirty="0"/>
              <a:t>A welder working on a PETN plant to carry out some modifications to it, initiated an explosion while he was cutting a piece of pipe with an acetylene torch. The pipe had some PETN residue in it. The welder intended to smuggle out a brass valve attached to it. 8 fatalities </a:t>
            </a:r>
          </a:p>
        </p:txBody>
      </p:sp>
    </p:spTree>
    <p:extLst>
      <p:ext uri="{BB962C8B-B14F-4D97-AF65-F5344CB8AC3E}">
        <p14:creationId xmlns:p14="http://schemas.microsoft.com/office/powerpoint/2010/main" val="1990813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A3481-7FAC-229E-81B7-C10740B26088}"/>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F801BB07-2CF2-BEDE-D725-D89ED1FE2DA9}"/>
              </a:ext>
            </a:extLst>
          </p:cNvPr>
          <p:cNvSpPr>
            <a:spLocks noGrp="1"/>
          </p:cNvSpPr>
          <p:nvPr>
            <p:ph idx="1"/>
          </p:nvPr>
        </p:nvSpPr>
        <p:spPr/>
        <p:txBody>
          <a:bodyPr/>
          <a:lstStyle/>
          <a:p>
            <a:r>
              <a:rPr lang="en-GB" dirty="0"/>
              <a:t>A man was seriously injured while he was repairing cracks on the concrete floor of a PETN drying room with hammer &amp; chisel. The material in the crack was evidently contaminated with dry PETN.</a:t>
            </a:r>
          </a:p>
          <a:p>
            <a:r>
              <a:rPr lang="en-GB" dirty="0"/>
              <a:t>Two mechanics were removing a metal plate form the wall of a detonating cord spinning machine room when a detonation occurred. The plate was projected from the wall and hit one of the mechanics, who sustained bruises to his chest and a cut to his lip.</a:t>
            </a:r>
          </a:p>
        </p:txBody>
      </p:sp>
    </p:spTree>
    <p:extLst>
      <p:ext uri="{BB962C8B-B14F-4D97-AF65-F5344CB8AC3E}">
        <p14:creationId xmlns:p14="http://schemas.microsoft.com/office/powerpoint/2010/main" val="3556121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10917</TotalTime>
  <Words>2390</Words>
  <Application>Microsoft Office PowerPoint</Application>
  <PresentationFormat>Widescreen</PresentationFormat>
  <Paragraphs>120</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An analysis of incidents involving PETN</vt:lpstr>
      <vt:lpstr>Value of reviewing old incident reports?</vt:lpstr>
      <vt:lpstr>Total incidents reported involving PETN</vt:lpstr>
      <vt:lpstr>Scale of explosion</vt:lpstr>
      <vt:lpstr>By process</vt:lpstr>
      <vt:lpstr>By activity involving manual work</vt:lpstr>
      <vt:lpstr>PowerPoint Presentation</vt:lpstr>
      <vt:lpstr>PowerPoint Presentation</vt:lpstr>
      <vt:lpstr>PowerPoint Presentation</vt:lpstr>
      <vt:lpstr>By activity</vt:lpstr>
      <vt:lpstr>Conclusions?</vt:lpstr>
      <vt:lpstr>Preventing repeat?</vt:lpstr>
      <vt:lpstr>Additional points to consider</vt:lpstr>
      <vt:lpstr>From SAFEX database</vt:lpstr>
      <vt:lpstr>Comments</vt:lpstr>
      <vt:lpstr>Thoughts to take away</vt:lpstr>
      <vt:lpstr>“Explosion” search on database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Decontamination procedure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dc:creator>
  <cp:lastModifiedBy>Piet Halliday</cp:lastModifiedBy>
  <cp:revision>21</cp:revision>
  <dcterms:created xsi:type="dcterms:W3CDTF">2023-01-12T18:45:04Z</dcterms:created>
  <dcterms:modified xsi:type="dcterms:W3CDTF">2023-10-30T07:51:54Z</dcterms:modified>
</cp:coreProperties>
</file>