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5"/>
  </p:notesMasterIdLst>
  <p:sldIdLst>
    <p:sldId id="256" r:id="rId2"/>
    <p:sldId id="257" r:id="rId3"/>
    <p:sldId id="259" r:id="rId4"/>
    <p:sldId id="260" r:id="rId5"/>
    <p:sldId id="262" r:id="rId6"/>
    <p:sldId id="263" r:id="rId7"/>
    <p:sldId id="264" r:id="rId8"/>
    <p:sldId id="265" r:id="rId9"/>
    <p:sldId id="277" r:id="rId10"/>
    <p:sldId id="279" r:id="rId11"/>
    <p:sldId id="293" r:id="rId12"/>
    <p:sldId id="291" r:id="rId13"/>
    <p:sldId id="285" r:id="rId14"/>
    <p:sldId id="286" r:id="rId15"/>
    <p:sldId id="287" r:id="rId16"/>
    <p:sldId id="288" r:id="rId17"/>
    <p:sldId id="289" r:id="rId18"/>
    <p:sldId id="294" r:id="rId19"/>
    <p:sldId id="258" r:id="rId20"/>
    <p:sldId id="268" r:id="rId21"/>
    <p:sldId id="295" r:id="rId22"/>
    <p:sldId id="29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E40B3D-C422-42A5-9B8F-FA53FA051EAB}" v="1" dt="2022-12-28T06:24:22.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108" y="1488"/>
      </p:cViewPr>
      <p:guideLst/>
    </p:cSldViewPr>
  </p:slideViewPr>
  <p:notesTextViewPr>
    <p:cViewPr>
      <p:scale>
        <a:sx n="1" d="1"/>
        <a:sy n="1" d="1"/>
      </p:scale>
      <p:origin x="0" y="0"/>
    </p:cViewPr>
  </p:notesTextViewPr>
  <p:sorterViewPr>
    <p:cViewPr>
      <p:scale>
        <a:sx n="100" d="100"/>
        <a:sy n="100" d="100"/>
      </p:scale>
      <p:origin x="0" y="-81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Price" userId="6add03dd-05ec-45e4-984e-a613b7fe96ff" providerId="ADAL" clId="{BDE40B3D-C422-42A5-9B8F-FA53FA051EAB}"/>
    <pc:docChg chg="custSel addSld delSld modSld sldOrd">
      <pc:chgData name="Ken Price" userId="6add03dd-05ec-45e4-984e-a613b7fe96ff" providerId="ADAL" clId="{BDE40B3D-C422-42A5-9B8F-FA53FA051EAB}" dt="2022-12-28T06:31:22.873" v="1056" actId="20577"/>
      <pc:docMkLst>
        <pc:docMk/>
      </pc:docMkLst>
      <pc:sldChg chg="modSp mod">
        <pc:chgData name="Ken Price" userId="6add03dd-05ec-45e4-984e-a613b7fe96ff" providerId="ADAL" clId="{BDE40B3D-C422-42A5-9B8F-FA53FA051EAB}" dt="2022-12-28T02:50:57.323" v="54" actId="20577"/>
        <pc:sldMkLst>
          <pc:docMk/>
          <pc:sldMk cId="3429109696" sldId="258"/>
        </pc:sldMkLst>
        <pc:spChg chg="mod">
          <ac:chgData name="Ken Price" userId="6add03dd-05ec-45e4-984e-a613b7fe96ff" providerId="ADAL" clId="{BDE40B3D-C422-42A5-9B8F-FA53FA051EAB}" dt="2022-12-28T02:50:57.323" v="54" actId="20577"/>
          <ac:spMkLst>
            <pc:docMk/>
            <pc:sldMk cId="3429109696" sldId="258"/>
            <ac:spMk id="3" creationId="{00000000-0000-0000-0000-000000000000}"/>
          </ac:spMkLst>
        </pc:spChg>
      </pc:sldChg>
      <pc:sldChg chg="modSp mod">
        <pc:chgData name="Ken Price" userId="6add03dd-05ec-45e4-984e-a613b7fe96ff" providerId="ADAL" clId="{BDE40B3D-C422-42A5-9B8F-FA53FA051EAB}" dt="2022-12-28T02:53:06.231" v="75" actId="20577"/>
        <pc:sldMkLst>
          <pc:docMk/>
          <pc:sldMk cId="4125376747" sldId="268"/>
        </pc:sldMkLst>
        <pc:spChg chg="mod">
          <ac:chgData name="Ken Price" userId="6add03dd-05ec-45e4-984e-a613b7fe96ff" providerId="ADAL" clId="{BDE40B3D-C422-42A5-9B8F-FA53FA051EAB}" dt="2022-12-28T02:53:06.231" v="75" actId="20577"/>
          <ac:spMkLst>
            <pc:docMk/>
            <pc:sldMk cId="4125376747" sldId="268"/>
            <ac:spMk id="3" creationId="{00000000-0000-0000-0000-000000000000}"/>
          </ac:spMkLst>
        </pc:spChg>
      </pc:sldChg>
      <pc:sldChg chg="modSp mod">
        <pc:chgData name="Ken Price" userId="6add03dd-05ec-45e4-984e-a613b7fe96ff" providerId="ADAL" clId="{BDE40B3D-C422-42A5-9B8F-FA53FA051EAB}" dt="2022-12-28T03:03:27.511" v="121" actId="20577"/>
        <pc:sldMkLst>
          <pc:docMk/>
          <pc:sldMk cId="127535237" sldId="285"/>
        </pc:sldMkLst>
        <pc:spChg chg="mod">
          <ac:chgData name="Ken Price" userId="6add03dd-05ec-45e4-984e-a613b7fe96ff" providerId="ADAL" clId="{BDE40B3D-C422-42A5-9B8F-FA53FA051EAB}" dt="2022-12-28T03:03:27.511" v="121" actId="20577"/>
          <ac:spMkLst>
            <pc:docMk/>
            <pc:sldMk cId="127535237" sldId="285"/>
            <ac:spMk id="3" creationId="{F748C92E-3E18-4B60-BDF6-C30428E04715}"/>
          </ac:spMkLst>
        </pc:spChg>
      </pc:sldChg>
      <pc:sldChg chg="modSp mod">
        <pc:chgData name="Ken Price" userId="6add03dd-05ec-45e4-984e-a613b7fe96ff" providerId="ADAL" clId="{BDE40B3D-C422-42A5-9B8F-FA53FA051EAB}" dt="2022-12-28T06:22:44.006" v="786" actId="20577"/>
        <pc:sldMkLst>
          <pc:docMk/>
          <pc:sldMk cId="1837525600" sldId="287"/>
        </pc:sldMkLst>
        <pc:spChg chg="mod">
          <ac:chgData name="Ken Price" userId="6add03dd-05ec-45e4-984e-a613b7fe96ff" providerId="ADAL" clId="{BDE40B3D-C422-42A5-9B8F-FA53FA051EAB}" dt="2022-12-28T06:22:44.006" v="786" actId="20577"/>
          <ac:spMkLst>
            <pc:docMk/>
            <pc:sldMk cId="1837525600" sldId="287"/>
            <ac:spMk id="2" creationId="{ECFEF01E-552A-4754-9BE1-C575A85E1333}"/>
          </ac:spMkLst>
        </pc:spChg>
      </pc:sldChg>
      <pc:sldChg chg="modSp mod">
        <pc:chgData name="Ken Price" userId="6add03dd-05ec-45e4-984e-a613b7fe96ff" providerId="ADAL" clId="{BDE40B3D-C422-42A5-9B8F-FA53FA051EAB}" dt="2022-12-28T06:22:54.629" v="790" actId="20577"/>
        <pc:sldMkLst>
          <pc:docMk/>
          <pc:sldMk cId="3027824352" sldId="288"/>
        </pc:sldMkLst>
        <pc:spChg chg="mod">
          <ac:chgData name="Ken Price" userId="6add03dd-05ec-45e4-984e-a613b7fe96ff" providerId="ADAL" clId="{BDE40B3D-C422-42A5-9B8F-FA53FA051EAB}" dt="2022-12-28T06:22:54.629" v="790" actId="20577"/>
          <ac:spMkLst>
            <pc:docMk/>
            <pc:sldMk cId="3027824352" sldId="288"/>
            <ac:spMk id="2" creationId="{ECFEF01E-552A-4754-9BE1-C575A85E1333}"/>
          </ac:spMkLst>
        </pc:spChg>
        <pc:spChg chg="mod">
          <ac:chgData name="Ken Price" userId="6add03dd-05ec-45e4-984e-a613b7fe96ff" providerId="ADAL" clId="{BDE40B3D-C422-42A5-9B8F-FA53FA051EAB}" dt="2022-12-28T02:50:21.332" v="45" actId="20577"/>
          <ac:spMkLst>
            <pc:docMk/>
            <pc:sldMk cId="3027824352" sldId="288"/>
            <ac:spMk id="3" creationId="{F748C92E-3E18-4B60-BDF6-C30428E04715}"/>
          </ac:spMkLst>
        </pc:spChg>
      </pc:sldChg>
      <pc:sldChg chg="modSp mod">
        <pc:chgData name="Ken Price" userId="6add03dd-05ec-45e4-984e-a613b7fe96ff" providerId="ADAL" clId="{BDE40B3D-C422-42A5-9B8F-FA53FA051EAB}" dt="2022-12-28T06:23:10.629" v="794" actId="20577"/>
        <pc:sldMkLst>
          <pc:docMk/>
          <pc:sldMk cId="1425547252" sldId="289"/>
        </pc:sldMkLst>
        <pc:spChg chg="mod">
          <ac:chgData name="Ken Price" userId="6add03dd-05ec-45e4-984e-a613b7fe96ff" providerId="ADAL" clId="{BDE40B3D-C422-42A5-9B8F-FA53FA051EAB}" dt="2022-12-28T06:23:10.629" v="794" actId="20577"/>
          <ac:spMkLst>
            <pc:docMk/>
            <pc:sldMk cId="1425547252" sldId="289"/>
            <ac:spMk id="2" creationId="{ECFEF01E-552A-4754-9BE1-C575A85E1333}"/>
          </ac:spMkLst>
        </pc:spChg>
        <pc:spChg chg="mod">
          <ac:chgData name="Ken Price" userId="6add03dd-05ec-45e4-984e-a613b7fe96ff" providerId="ADAL" clId="{BDE40B3D-C422-42A5-9B8F-FA53FA051EAB}" dt="2022-12-28T03:24:04.618" v="153" actId="14100"/>
          <ac:spMkLst>
            <pc:docMk/>
            <pc:sldMk cId="1425547252" sldId="289"/>
            <ac:spMk id="3" creationId="{F748C92E-3E18-4B60-BDF6-C30428E04715}"/>
          </ac:spMkLst>
        </pc:spChg>
        <pc:graphicFrameChg chg="mod">
          <ac:chgData name="Ken Price" userId="6add03dd-05ec-45e4-984e-a613b7fe96ff" providerId="ADAL" clId="{BDE40B3D-C422-42A5-9B8F-FA53FA051EAB}" dt="2022-12-28T03:24:23.233" v="154" actId="1076"/>
          <ac:graphicFrameMkLst>
            <pc:docMk/>
            <pc:sldMk cId="1425547252" sldId="289"/>
            <ac:graphicFrameMk id="4" creationId="{9EC67B46-62FE-46F7-BD65-C876A7FF0973}"/>
          </ac:graphicFrameMkLst>
        </pc:graphicFrameChg>
      </pc:sldChg>
      <pc:sldChg chg="modSp mod">
        <pc:chgData name="Ken Price" userId="6add03dd-05ec-45e4-984e-a613b7fe96ff" providerId="ADAL" clId="{BDE40B3D-C422-42A5-9B8F-FA53FA051EAB}" dt="2022-12-28T06:22:13.968" v="782" actId="20577"/>
        <pc:sldMkLst>
          <pc:docMk/>
          <pc:sldMk cId="3619897941" sldId="291"/>
        </pc:sldMkLst>
        <pc:spChg chg="mod">
          <ac:chgData name="Ken Price" userId="6add03dd-05ec-45e4-984e-a613b7fe96ff" providerId="ADAL" clId="{BDE40B3D-C422-42A5-9B8F-FA53FA051EAB}" dt="2022-12-28T06:22:13.968" v="782" actId="20577"/>
          <ac:spMkLst>
            <pc:docMk/>
            <pc:sldMk cId="3619897941" sldId="291"/>
            <ac:spMk id="2" creationId="{ECFEF01E-552A-4754-9BE1-C575A85E1333}"/>
          </ac:spMkLst>
        </pc:spChg>
      </pc:sldChg>
      <pc:sldChg chg="del">
        <pc:chgData name="Ken Price" userId="6add03dd-05ec-45e4-984e-a613b7fe96ff" providerId="ADAL" clId="{BDE40B3D-C422-42A5-9B8F-FA53FA051EAB}" dt="2022-12-28T06:21:49.944" v="778" actId="47"/>
        <pc:sldMkLst>
          <pc:docMk/>
          <pc:sldMk cId="4278473505" sldId="292"/>
        </pc:sldMkLst>
      </pc:sldChg>
      <pc:sldChg chg="addSp modSp new mod ord modClrScheme chgLayout">
        <pc:chgData name="Ken Price" userId="6add03dd-05ec-45e4-984e-a613b7fe96ff" providerId="ADAL" clId="{BDE40B3D-C422-42A5-9B8F-FA53FA051EAB}" dt="2022-12-28T06:23:29.593" v="796"/>
        <pc:sldMkLst>
          <pc:docMk/>
          <pc:sldMk cId="964934024" sldId="294"/>
        </pc:sldMkLst>
        <pc:spChg chg="add mod ord">
          <ac:chgData name="Ken Price" userId="6add03dd-05ec-45e4-984e-a613b7fe96ff" providerId="ADAL" clId="{BDE40B3D-C422-42A5-9B8F-FA53FA051EAB}" dt="2022-12-28T03:38:30.834" v="193" actId="14100"/>
          <ac:spMkLst>
            <pc:docMk/>
            <pc:sldMk cId="964934024" sldId="294"/>
            <ac:spMk id="4" creationId="{8CCE36C4-B3CF-81FB-D2C2-8AFD63E69A6E}"/>
          </ac:spMkLst>
        </pc:spChg>
        <pc:spChg chg="add mod ord">
          <ac:chgData name="Ken Price" userId="6add03dd-05ec-45e4-984e-a613b7fe96ff" providerId="ADAL" clId="{BDE40B3D-C422-42A5-9B8F-FA53FA051EAB}" dt="2022-12-28T03:50:24" v="777" actId="207"/>
          <ac:spMkLst>
            <pc:docMk/>
            <pc:sldMk cId="964934024" sldId="294"/>
            <ac:spMk id="5" creationId="{AB881FAF-8F63-44DC-5865-5E9213B30B0B}"/>
          </ac:spMkLst>
        </pc:spChg>
        <pc:picChg chg="add">
          <ac:chgData name="Ken Price" userId="6add03dd-05ec-45e4-984e-a613b7fe96ff" providerId="ADAL" clId="{BDE40B3D-C422-42A5-9B8F-FA53FA051EAB}" dt="2022-12-28T03:35:15.110" v="156" actId="22"/>
          <ac:picMkLst>
            <pc:docMk/>
            <pc:sldMk cId="964934024" sldId="294"/>
            <ac:picMk id="3" creationId="{7F1904B3-59F2-859D-3606-239E9B8DCA36}"/>
          </ac:picMkLst>
        </pc:picChg>
      </pc:sldChg>
      <pc:sldChg chg="modSp add mod">
        <pc:chgData name="Ken Price" userId="6add03dd-05ec-45e4-984e-a613b7fe96ff" providerId="ADAL" clId="{BDE40B3D-C422-42A5-9B8F-FA53FA051EAB}" dt="2022-12-28T06:31:22.873" v="1056" actId="20577"/>
        <pc:sldMkLst>
          <pc:docMk/>
          <pc:sldMk cId="2398527772" sldId="295"/>
        </pc:sldMkLst>
        <pc:spChg chg="mod">
          <ac:chgData name="Ken Price" userId="6add03dd-05ec-45e4-984e-a613b7fe96ff" providerId="ADAL" clId="{BDE40B3D-C422-42A5-9B8F-FA53FA051EAB}" dt="2022-12-28T06:24:41.720" v="845" actId="20577"/>
          <ac:spMkLst>
            <pc:docMk/>
            <pc:sldMk cId="2398527772" sldId="295"/>
            <ac:spMk id="2" creationId="{00000000-0000-0000-0000-000000000000}"/>
          </ac:spMkLst>
        </pc:spChg>
        <pc:spChg chg="mod">
          <ac:chgData name="Ken Price" userId="6add03dd-05ec-45e4-984e-a613b7fe96ff" providerId="ADAL" clId="{BDE40B3D-C422-42A5-9B8F-FA53FA051EAB}" dt="2022-12-28T06:31:22.873" v="1056" actId="20577"/>
          <ac:spMkLst>
            <pc:docMk/>
            <pc:sldMk cId="2398527772" sldId="29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57F552-0F2B-4194-8409-F3CBFF6192F1}" type="datetimeFigureOut">
              <a:rPr lang="en-AU" smtClean="0"/>
              <a:t>28/12/2022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3BFD9-4B6D-45AB-BF71-5A0113B94025}" type="slidenum">
              <a:rPr lang="en-AU" smtClean="0"/>
              <a:t>‹#›</a:t>
            </a:fld>
            <a:endParaRPr lang="en-AU"/>
          </a:p>
        </p:txBody>
      </p:sp>
    </p:spTree>
    <p:extLst>
      <p:ext uri="{BB962C8B-B14F-4D97-AF65-F5344CB8AC3E}">
        <p14:creationId xmlns:p14="http://schemas.microsoft.com/office/powerpoint/2010/main" val="261409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B6BA5-D363-4A3A-AC9A-EAFA49A5FB2B}" type="slidenum">
              <a:rPr lang="en-US" altLang="en-US"/>
              <a:pPr/>
              <a:t>3</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AU" altLang="en-US"/>
              <a:t>The United Nations Committee of Experts meets in Geneva, at the Palais des Nations.</a:t>
            </a:r>
          </a:p>
          <a:p>
            <a:r>
              <a:rPr lang="en-GB" altLang="en-US"/>
              <a:t>The Committee Secretariat is part of the United Nations Economic Commission for Europe, but it is responsible to the Economic and Social Council (ECOSOC) of the United Nations.</a:t>
            </a:r>
            <a:endParaRPr lang="en-US" altLang="en-US"/>
          </a:p>
        </p:txBody>
      </p:sp>
    </p:spTree>
    <p:extLst>
      <p:ext uri="{BB962C8B-B14F-4D97-AF65-F5344CB8AC3E}">
        <p14:creationId xmlns:p14="http://schemas.microsoft.com/office/powerpoint/2010/main" val="547540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C356A-F659-4DD6-86AA-836593BEB413}" type="slidenum">
              <a:rPr lang="en-US" altLang="en-US"/>
              <a:pPr/>
              <a:t>4</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GB" altLang="en-US"/>
              <a:t>The concept of a globally harmonized system for classifying and labelling chemicals has been around for many years.  It was first given life at the United Nations Conference on Environment and Development (UNCED), in Rio de Janeiro in 1992.  Through the rest of that decade various groups worked on the different elements of the document, which ultimately became the property of the United Nations Committee of Experts on Transport of Dangerous Goods and the Globally Harmonized System.  That committee recommended to ECOSOC in December 2002 that the Purple Book be published and it duly appeared in mid 2003.</a:t>
            </a:r>
          </a:p>
          <a:p>
            <a:r>
              <a:rPr lang="en-GB" altLang="en-US"/>
              <a:t>In comparison with the Orange Book, the ongoing drafting process for the GHS is much less transparent, with much more extensive use of intersessional working groups and third party organisations.</a:t>
            </a:r>
          </a:p>
          <a:p>
            <a:r>
              <a:rPr lang="en-GB" altLang="en-US"/>
              <a:t>Though the GHS operates to ECOSOC rules, the chairman has successfully avoided any vote over the past 4 years and has achieved a consensus decision on all issues.</a:t>
            </a:r>
            <a:endParaRPr lang="en-US" altLang="en-US"/>
          </a:p>
          <a:p>
            <a:endParaRPr lang="en-GB" altLang="en-US"/>
          </a:p>
          <a:p>
            <a:endParaRPr lang="en-US" altLang="en-US"/>
          </a:p>
        </p:txBody>
      </p:sp>
    </p:spTree>
    <p:extLst>
      <p:ext uri="{BB962C8B-B14F-4D97-AF65-F5344CB8AC3E}">
        <p14:creationId xmlns:p14="http://schemas.microsoft.com/office/powerpoint/2010/main" val="61742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6120C-E13B-42E9-AA47-1F6B93500A0C}" type="slidenum">
              <a:rPr lang="en-US" altLang="en-US"/>
              <a:pPr/>
              <a:t>5</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GB" altLang="en-US"/>
              <a:t>The Committee is little more than a conduit for decisions of its two subcommittees, which meet every six months, on their way to ECOSOC,</a:t>
            </a:r>
            <a:endParaRPr lang="en-US" altLang="en-US"/>
          </a:p>
        </p:txBody>
      </p:sp>
    </p:spTree>
    <p:extLst>
      <p:ext uri="{BB962C8B-B14F-4D97-AF65-F5344CB8AC3E}">
        <p14:creationId xmlns:p14="http://schemas.microsoft.com/office/powerpoint/2010/main" val="179965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25F9F-3267-45B7-8F5C-BEFF24825EDB}" type="slidenum">
              <a:rPr lang="en-US" altLang="en-US"/>
              <a:pPr/>
              <a:t>6</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a:lnSpc>
                <a:spcPct val="80000"/>
              </a:lnSpc>
            </a:pPr>
            <a:r>
              <a:rPr lang="en-GB" altLang="en-US" sz="800"/>
              <a:t>The United Nations Orange Book comprises some brief Recommendations and an extensive annex, which is the Model Regulations.  The Recommendations effectively give guidance to regulators on the scope and intent of the Model Regulations.</a:t>
            </a:r>
          </a:p>
          <a:p>
            <a:pPr>
              <a:lnSpc>
                <a:spcPct val="80000"/>
              </a:lnSpc>
            </a:pPr>
            <a:r>
              <a:rPr lang="en-GB" altLang="en-US" sz="800"/>
              <a:t>Annexed to the Recommendations are 750 pages of Model Regulations, spread over two volumes, which address such things as:</a:t>
            </a:r>
          </a:p>
          <a:p>
            <a:pPr>
              <a:lnSpc>
                <a:spcPct val="80000"/>
              </a:lnSpc>
              <a:buFontTx/>
              <a:buChar char="•"/>
            </a:pPr>
            <a:r>
              <a:rPr lang="en-GB" altLang="en-US" sz="800"/>
              <a:t>What are dangerous goods;</a:t>
            </a:r>
          </a:p>
          <a:p>
            <a:pPr>
              <a:lnSpc>
                <a:spcPct val="80000"/>
              </a:lnSpc>
              <a:buFontTx/>
              <a:buChar char="•"/>
            </a:pPr>
            <a:r>
              <a:rPr lang="en-GB" altLang="en-US" sz="800"/>
              <a:t>How are they classified;</a:t>
            </a:r>
          </a:p>
          <a:p>
            <a:pPr>
              <a:lnSpc>
                <a:spcPct val="80000"/>
              </a:lnSpc>
              <a:buFontTx/>
              <a:buChar char="•"/>
            </a:pPr>
            <a:r>
              <a:rPr lang="en-GB" altLang="en-US" sz="800"/>
              <a:t>How they must be packaged, consigned and transported;</a:t>
            </a:r>
          </a:p>
          <a:p>
            <a:pPr>
              <a:lnSpc>
                <a:spcPct val="80000"/>
              </a:lnSpc>
              <a:buFontTx/>
              <a:buChar char="•"/>
            </a:pPr>
            <a:r>
              <a:rPr lang="en-GB" altLang="en-US" sz="800"/>
              <a:t>What standard of containment systems (tanks, packages etc) must be used.</a:t>
            </a:r>
          </a:p>
          <a:p>
            <a:pPr>
              <a:lnSpc>
                <a:spcPct val="80000"/>
              </a:lnSpc>
            </a:pPr>
            <a:r>
              <a:rPr lang="en-GB" altLang="en-US" sz="800"/>
              <a:t>The Orange Book is now at a point where it provides practical guidance for the transport of dangerous goods:</a:t>
            </a:r>
          </a:p>
          <a:p>
            <a:pPr>
              <a:lnSpc>
                <a:spcPct val="80000"/>
              </a:lnSpc>
              <a:buFontTx/>
              <a:buChar char="•"/>
            </a:pPr>
            <a:r>
              <a:rPr lang="en-GB" altLang="en-US" sz="800"/>
              <a:t>Across all transport modes (road, rail, sea, air);</a:t>
            </a:r>
          </a:p>
          <a:p>
            <a:pPr>
              <a:lnSpc>
                <a:spcPct val="80000"/>
              </a:lnSpc>
              <a:buFontTx/>
              <a:buChar char="•"/>
            </a:pPr>
            <a:r>
              <a:rPr lang="en-GB" altLang="en-US" sz="800"/>
              <a:t>Within nations and across state and national boundaries;</a:t>
            </a:r>
          </a:p>
          <a:p>
            <a:pPr>
              <a:lnSpc>
                <a:spcPct val="80000"/>
              </a:lnSpc>
              <a:buFontTx/>
              <a:buChar char="•"/>
            </a:pPr>
            <a:r>
              <a:rPr lang="en-GB" altLang="en-US" sz="800"/>
              <a:t>For countries with large or small economies.</a:t>
            </a:r>
          </a:p>
          <a:p>
            <a:pPr>
              <a:lnSpc>
                <a:spcPct val="80000"/>
              </a:lnSpc>
            </a:pPr>
            <a:r>
              <a:rPr lang="en-GB" altLang="en-US" sz="800"/>
              <a:t>The book is very technical and tries to give detailed guidance on almost every aspect of the safe transport of dangerous goods.</a:t>
            </a:r>
            <a:endParaRPr lang="en-GB" altLang="en-US" sz="800" b="1"/>
          </a:p>
          <a:p>
            <a:pPr>
              <a:lnSpc>
                <a:spcPct val="80000"/>
              </a:lnSpc>
            </a:pPr>
            <a:r>
              <a:rPr lang="en-GB" altLang="en-US" sz="800" b="1"/>
              <a:t>Drafting.</a:t>
            </a:r>
          </a:p>
          <a:p>
            <a:pPr>
              <a:lnSpc>
                <a:spcPct val="80000"/>
              </a:lnSpc>
            </a:pPr>
            <a:r>
              <a:rPr lang="en-GB" altLang="en-US" sz="800"/>
              <a:t>The process of drafting the Orange Book is slow and incremental.  It has taken place over some 50 years and 13 revisions.</a:t>
            </a:r>
          </a:p>
          <a:p>
            <a:pPr>
              <a:lnSpc>
                <a:spcPct val="80000"/>
              </a:lnSpc>
            </a:pPr>
            <a:r>
              <a:rPr lang="en-GB" altLang="en-US" sz="800"/>
              <a:t>The drafting process involves the United Nations Subcommittee of Experts, which is a body of some 100-200 Experts and Observers from about 70 countries, NGOs and industry associations.  In its simplest form the subcommittee considers proposals for change, votes on whether to accept or reject them and the successful ones result in changes to the Model Regulations.</a:t>
            </a:r>
          </a:p>
          <a:p>
            <a:pPr>
              <a:lnSpc>
                <a:spcPct val="80000"/>
              </a:lnSpc>
            </a:pPr>
            <a:r>
              <a:rPr lang="en-GB" altLang="en-US" sz="800"/>
              <a:t>Every two years the Committee of Experts reviews and endorses the decisions of its subcommittee, which are then consolidated into the Model Regulations and published as the next revised edition.</a:t>
            </a:r>
            <a:endParaRPr lang="en-GB" altLang="en-US" sz="800" b="1"/>
          </a:p>
          <a:p>
            <a:pPr>
              <a:lnSpc>
                <a:spcPct val="80000"/>
              </a:lnSpc>
            </a:pPr>
            <a:r>
              <a:rPr lang="en-GB" altLang="en-US" sz="800" b="1"/>
              <a:t>What it does.</a:t>
            </a:r>
          </a:p>
          <a:p>
            <a:pPr>
              <a:lnSpc>
                <a:spcPct val="80000"/>
              </a:lnSpc>
            </a:pPr>
            <a:r>
              <a:rPr lang="en-GB" altLang="en-US" sz="800"/>
              <a:t>The United Nations Orange Book is potentially a ready made set of regulations and at least a “world’s best practice” source of guidance for any nation that wants to transport, import or export dangerous goods safely and economically.  The book is drafted in a form that is suitable for adoption into national laws with minimal alteration.</a:t>
            </a:r>
          </a:p>
          <a:p>
            <a:pPr>
              <a:lnSpc>
                <a:spcPct val="80000"/>
              </a:lnSpc>
            </a:pPr>
            <a:r>
              <a:rPr lang="en-GB" altLang="en-US" sz="800"/>
              <a:t>The book is a similar model for the modal organisations such as the International Maritime Organisation (IMO), which drafts the SOLAS convention that includes the International Maritime Dangerous Goods Code (IMDG Code).  The European land transport codes (RID and ADR) are now written in a form that effectively mirrors the United Nations Model Regulations and Australia is going the same route.</a:t>
            </a:r>
            <a:endParaRPr lang="en-GB" altLang="en-US" sz="800" b="1"/>
          </a:p>
          <a:p>
            <a:pPr>
              <a:lnSpc>
                <a:spcPct val="80000"/>
              </a:lnSpc>
            </a:pPr>
            <a:r>
              <a:rPr lang="en-GB" altLang="en-US" sz="800" b="1"/>
              <a:t>Implementation</a:t>
            </a:r>
          </a:p>
          <a:p>
            <a:pPr>
              <a:lnSpc>
                <a:spcPct val="80000"/>
              </a:lnSpc>
            </a:pPr>
            <a:r>
              <a:rPr lang="en-GB" altLang="en-US" sz="800"/>
              <a:t>The Model Regulations have no authority as they stand.  They come into effect only when adopted by national laws and this may be done in any of several ways:</a:t>
            </a:r>
          </a:p>
          <a:p>
            <a:pPr>
              <a:lnSpc>
                <a:spcPct val="80000"/>
              </a:lnSpc>
              <a:buFontTx/>
              <a:buChar char="•"/>
            </a:pPr>
            <a:r>
              <a:rPr lang="en-GB" altLang="en-US" sz="800"/>
              <a:t>Direct adoption;</a:t>
            </a:r>
          </a:p>
          <a:p>
            <a:pPr>
              <a:lnSpc>
                <a:spcPct val="80000"/>
              </a:lnSpc>
              <a:buFontTx/>
              <a:buChar char="•"/>
            </a:pPr>
            <a:r>
              <a:rPr lang="en-GB" altLang="en-US" sz="800"/>
              <a:t>Rewriting into national laws;</a:t>
            </a:r>
          </a:p>
          <a:p>
            <a:pPr>
              <a:lnSpc>
                <a:spcPct val="80000"/>
              </a:lnSpc>
              <a:buFontTx/>
              <a:buChar char="•"/>
            </a:pPr>
            <a:r>
              <a:rPr lang="en-GB" altLang="en-US" sz="800"/>
              <a:t>Redrafting into national laws;</a:t>
            </a:r>
          </a:p>
          <a:p>
            <a:pPr>
              <a:lnSpc>
                <a:spcPct val="80000"/>
              </a:lnSpc>
              <a:buFontTx/>
              <a:buChar char="•"/>
            </a:pPr>
            <a:r>
              <a:rPr lang="en-GB" altLang="en-US" sz="800"/>
              <a:t>Incorporating the principles into national laws.</a:t>
            </a:r>
          </a:p>
          <a:p>
            <a:pPr>
              <a:lnSpc>
                <a:spcPct val="80000"/>
              </a:lnSpc>
            </a:pPr>
            <a:r>
              <a:rPr lang="en-GB" altLang="en-US" sz="800"/>
              <a:t>No country yet seems to have taken the first option; most do options two or three and some continue to persist with option four.</a:t>
            </a:r>
          </a:p>
          <a:p>
            <a:pPr>
              <a:lnSpc>
                <a:spcPct val="80000"/>
              </a:lnSpc>
            </a:pPr>
            <a:r>
              <a:rPr lang="en-GB" altLang="en-US" sz="800"/>
              <a:t>This biennium the SCETDG will consider how it might transform the Model Regulations into an international convention, similar to the ICAO TIs or the IMDG Code.</a:t>
            </a:r>
            <a:endParaRPr lang="en-US" altLang="en-US" sz="800"/>
          </a:p>
        </p:txBody>
      </p:sp>
    </p:spTree>
    <p:extLst>
      <p:ext uri="{BB962C8B-B14F-4D97-AF65-F5344CB8AC3E}">
        <p14:creationId xmlns:p14="http://schemas.microsoft.com/office/powerpoint/2010/main" val="45231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80A79-F03B-4A4C-B1EA-450E05482B70}" type="slidenum">
              <a:rPr lang="en-US" altLang="en-US"/>
              <a:pPr/>
              <a:t>7</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a:lnSpc>
                <a:spcPct val="80000"/>
              </a:lnSpc>
            </a:pPr>
            <a:r>
              <a:rPr lang="en-GB" altLang="en-US" sz="1000"/>
              <a:t>The Purple Book is by comparison a much slimmer tome of only 450 pages.  The book has a lengthy introduction but then sets out the criteria for classifying chemicals according to the multitude of hazards they may present to people.  These are broadly divided into two groups: physical hazards, and health and environmental hazards.</a:t>
            </a:r>
          </a:p>
          <a:p>
            <a:pPr>
              <a:lnSpc>
                <a:spcPct val="80000"/>
              </a:lnSpc>
            </a:pPr>
            <a:r>
              <a:rPr lang="en-GB" altLang="en-US" sz="1000"/>
              <a:t>The second half of the book is a series of annexes that includes:</a:t>
            </a:r>
          </a:p>
          <a:p>
            <a:pPr>
              <a:lnSpc>
                <a:spcPct val="80000"/>
              </a:lnSpc>
              <a:buFontTx/>
              <a:buChar char="•"/>
            </a:pPr>
            <a:r>
              <a:rPr lang="en-GB" altLang="en-US" sz="1000"/>
              <a:t>detailed information on how to inform people about the hazards once they have been identified;</a:t>
            </a:r>
          </a:p>
          <a:p>
            <a:pPr>
              <a:lnSpc>
                <a:spcPct val="80000"/>
              </a:lnSpc>
              <a:buFontTx/>
              <a:buChar char="•"/>
            </a:pPr>
            <a:r>
              <a:rPr lang="en-GB" altLang="en-US" sz="1000"/>
              <a:t>methodology for testing the effectiveness of labelling;</a:t>
            </a:r>
          </a:p>
          <a:p>
            <a:pPr>
              <a:lnSpc>
                <a:spcPct val="80000"/>
              </a:lnSpc>
              <a:buFontTx/>
              <a:buChar char="•"/>
            </a:pPr>
            <a:r>
              <a:rPr lang="en-GB" altLang="en-US" sz="1000"/>
              <a:t>examples of labels, classification procedures; and</a:t>
            </a:r>
          </a:p>
          <a:p>
            <a:pPr>
              <a:lnSpc>
                <a:spcPct val="80000"/>
              </a:lnSpc>
              <a:buFontTx/>
              <a:buChar char="•"/>
            </a:pPr>
            <a:r>
              <a:rPr lang="en-GB" altLang="en-US" sz="1000"/>
              <a:t>guidance on environmental issues.</a:t>
            </a:r>
          </a:p>
          <a:p>
            <a:pPr>
              <a:lnSpc>
                <a:spcPct val="80000"/>
              </a:lnSpc>
            </a:pPr>
            <a:endParaRPr lang="en-GB" altLang="en-US" sz="1000"/>
          </a:p>
          <a:p>
            <a:pPr>
              <a:lnSpc>
                <a:spcPct val="80000"/>
              </a:lnSpc>
            </a:pPr>
            <a:r>
              <a:rPr lang="en-GB" altLang="en-US" sz="1000"/>
              <a:t>In the Purple Book, the methods of passing on the information are currently limited to labelling, (precautionary statements and pictograms.)  There is reference to Safety Data Sheets in the introduction and the requirements for GHS are on schedule to be introduced in the next edition.  This inclusion was approved in December 2004.</a:t>
            </a:r>
            <a:endParaRPr lang="en-GB" altLang="en-US" sz="1000" b="1"/>
          </a:p>
          <a:p>
            <a:pPr>
              <a:lnSpc>
                <a:spcPct val="80000"/>
              </a:lnSpc>
            </a:pPr>
            <a:r>
              <a:rPr lang="en-GB" altLang="en-US" sz="1000" b="1"/>
              <a:t>Drafting.</a:t>
            </a:r>
          </a:p>
          <a:p>
            <a:pPr>
              <a:lnSpc>
                <a:spcPct val="80000"/>
              </a:lnSpc>
            </a:pPr>
            <a:r>
              <a:rPr lang="en-GB" altLang="en-US" sz="1000"/>
              <a:t>The GHS Subcommittee has 7 intersessional working groups three of which are managed by national experts; the remainder are managed by OECD.  Each of these working groups develops its proposals to amend the Purple Book and its progressive deliberations are posted electronically to all members of the GHS Subcommittee.</a:t>
            </a:r>
          </a:p>
          <a:p>
            <a:pPr>
              <a:lnSpc>
                <a:spcPct val="80000"/>
              </a:lnSpc>
            </a:pPr>
            <a:r>
              <a:rPr lang="en-GB" altLang="en-US" sz="1000"/>
              <a:t>Then the recommendations of these working groups are formally put to the GHS Subcommittee for consideration at a July or December meeting.  Endorsed positions are then ratified by the full Committee of Experts at the end of the biennium and from there the procedure is the same as that for the Orange Book: recommendation to ECOSOC and publication by the ECE Secretariat.</a:t>
            </a:r>
          </a:p>
          <a:p>
            <a:pPr>
              <a:lnSpc>
                <a:spcPct val="80000"/>
              </a:lnSpc>
            </a:pPr>
            <a:r>
              <a:rPr lang="en-GB" altLang="en-US" sz="1000"/>
              <a:t>The Purple Book has just achieved its first revision, which was endorsed in December 2004 and should be published around July this year.</a:t>
            </a:r>
            <a:endParaRPr lang="en-US" altLang="en-US" sz="1000"/>
          </a:p>
        </p:txBody>
      </p:sp>
    </p:spTree>
    <p:extLst>
      <p:ext uri="{BB962C8B-B14F-4D97-AF65-F5344CB8AC3E}">
        <p14:creationId xmlns:p14="http://schemas.microsoft.com/office/powerpoint/2010/main" val="14186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21390B-FA0B-43A3-878E-828700EE4AF6}" type="slidenum">
              <a:rPr lang="en-US" altLang="en-US"/>
              <a:pPr/>
              <a:t>8</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GB" altLang="en-US"/>
              <a:t>Australia is a voting member ECOSOC and of the Committee of Experts and both Subcommittees.</a:t>
            </a:r>
            <a:endParaRPr lang="en-US" altLang="en-US"/>
          </a:p>
          <a:p>
            <a:endParaRPr lang="en-US" altLang="en-US"/>
          </a:p>
        </p:txBody>
      </p:sp>
    </p:spTree>
    <p:extLst>
      <p:ext uri="{BB962C8B-B14F-4D97-AF65-F5344CB8AC3E}">
        <p14:creationId xmlns:p14="http://schemas.microsoft.com/office/powerpoint/2010/main" val="65031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782BA48-31E2-4215-ADD7-6FC3D76B5A61}" type="slidenum">
              <a:rPr lang="en-US" altLang="en-US" sz="1200"/>
              <a:pPr eaLnBrk="1" hangingPunct="1"/>
              <a:t>10</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The book has a lengthy introduction but then sets out the criteria for classifying chemicals according to the multitude of hazards they may present to people.  These are broadly divided into two groups: physical hazards, and health and environmental hazards.</a:t>
            </a:r>
          </a:p>
          <a:p>
            <a:pPr eaLnBrk="1" hangingPunct="1"/>
            <a:r>
              <a:rPr lang="en-GB" altLang="en-US">
                <a:latin typeface="Arial" panose="020B0604020202020204" pitchFamily="34" charset="0"/>
              </a:rPr>
              <a:t>Several delegates consistently refer to the GHS as being “Test Method Neutral”, but there are some recommended test methods in the book, notably some OECD test methods either prescribed or recommended by reference, for environmentally hazardous substances.</a:t>
            </a:r>
            <a:endParaRPr lang="en-US" altLang="en-US">
              <a:latin typeface="Arial" panose="020B0604020202020204" pitchFamily="34" charset="0"/>
            </a:endParaRPr>
          </a:p>
        </p:txBody>
      </p:sp>
    </p:spTree>
    <p:extLst>
      <p:ext uri="{BB962C8B-B14F-4D97-AF65-F5344CB8AC3E}">
        <p14:creationId xmlns:p14="http://schemas.microsoft.com/office/powerpoint/2010/main" val="25526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294091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5CE92E-E8BD-4AC5-AD05-68EFEAC3B75D}" type="datetimeFigureOut">
              <a:rPr lang="en-AU" smtClean="0"/>
              <a:t>28/12/2022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350349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28856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1573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405140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13476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316963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595721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99855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E5B15D4B-0C53-43CD-BDD1-49F807AE480A}" type="datetime1">
              <a:rPr lang="en-GB" altLang="en-US"/>
              <a:pPr/>
              <a:t>28/12/2022</a:t>
            </a:fld>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en-US" altLang="en-US"/>
              <a:t>Ken Price.  Riskom International.</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AF306CF-DC3A-46F5-9853-0AF7DD7051A2}" type="slidenum">
              <a:rPr lang="en-US" altLang="en-US"/>
              <a:pPr/>
              <a:t>‹#›</a:t>
            </a:fld>
            <a:endParaRPr lang="en-US" altLang="en-US"/>
          </a:p>
        </p:txBody>
      </p:sp>
    </p:spTree>
    <p:extLst>
      <p:ext uri="{BB962C8B-B14F-4D97-AF65-F5344CB8AC3E}">
        <p14:creationId xmlns:p14="http://schemas.microsoft.com/office/powerpoint/2010/main" val="409906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377093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99464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CE92E-E8BD-4AC5-AD05-68EFEAC3B75D}" type="datetimeFigureOut">
              <a:rPr lang="en-AU" smtClean="0"/>
              <a:t>28/12/2022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358364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CE92E-E8BD-4AC5-AD05-68EFEAC3B75D}" type="datetimeFigureOut">
              <a:rPr lang="en-AU" smtClean="0"/>
              <a:t>28/12/2022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175515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357866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283438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95CE92E-E8BD-4AC5-AD05-68EFEAC3B75D}" type="datetimeFigureOut">
              <a:rPr lang="en-AU" smtClean="0"/>
              <a:t>28/12/2022</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21191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5CE92E-E8BD-4AC5-AD05-68EFEAC3B75D}" type="datetimeFigureOut">
              <a:rPr lang="en-AU" smtClean="0"/>
              <a:t>28/12/2022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2E5B2-5223-49BA-8F8A-151E2CF55795}" type="slidenum">
              <a:rPr lang="en-AU" smtClean="0"/>
              <a:t>‹#›</a:t>
            </a:fld>
            <a:endParaRPr lang="en-AU"/>
          </a:p>
        </p:txBody>
      </p:sp>
    </p:spTree>
    <p:extLst>
      <p:ext uri="{BB962C8B-B14F-4D97-AF65-F5344CB8AC3E}">
        <p14:creationId xmlns:p14="http://schemas.microsoft.com/office/powerpoint/2010/main" val="296318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5CE92E-E8BD-4AC5-AD05-68EFEAC3B75D}" type="datetimeFigureOut">
              <a:rPr lang="en-AU" smtClean="0"/>
              <a:t>28/12/2022</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002E5B2-5223-49BA-8F8A-151E2CF55795}" type="slidenum">
              <a:rPr lang="en-AU" smtClean="0"/>
              <a:t>‹#›</a:t>
            </a:fld>
            <a:endParaRPr lang="en-AU"/>
          </a:p>
        </p:txBody>
      </p:sp>
    </p:spTree>
    <p:extLst>
      <p:ext uri="{BB962C8B-B14F-4D97-AF65-F5344CB8AC3E}">
        <p14:creationId xmlns:p14="http://schemas.microsoft.com/office/powerpoint/2010/main" val="207033800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Developments </a:t>
            </a:r>
            <a:br>
              <a:rPr lang="en-AU" dirty="0"/>
            </a:br>
            <a:r>
              <a:rPr lang="en-AU" dirty="0"/>
              <a:t>at the UN</a:t>
            </a:r>
            <a:br>
              <a:rPr lang="en-AU" dirty="0"/>
            </a:br>
            <a:r>
              <a:rPr lang="en-AU" dirty="0"/>
              <a:t>2017-</a:t>
            </a:r>
            <a:r>
              <a:rPr lang="en-AU" strike="sngStrike" dirty="0"/>
              <a:t>2020</a:t>
            </a:r>
            <a:r>
              <a:rPr lang="en-AU" dirty="0"/>
              <a:t> </a:t>
            </a:r>
            <a:r>
              <a:rPr lang="en-AU" strike="sngStrike" dirty="0"/>
              <a:t>2021 2022 </a:t>
            </a:r>
            <a:r>
              <a:rPr lang="en-AU" dirty="0"/>
              <a:t>2023</a:t>
            </a:r>
          </a:p>
        </p:txBody>
      </p:sp>
      <p:sp>
        <p:nvSpPr>
          <p:cNvPr id="3" name="Subtitle 2"/>
          <p:cNvSpPr>
            <a:spLocks noGrp="1"/>
          </p:cNvSpPr>
          <p:nvPr>
            <p:ph type="subTitle" idx="1"/>
          </p:nvPr>
        </p:nvSpPr>
        <p:spPr/>
        <p:txBody>
          <a:bodyPr>
            <a:normAutofit fontScale="70000" lnSpcReduction="20000"/>
          </a:bodyPr>
          <a:lstStyle/>
          <a:p>
            <a:r>
              <a:rPr lang="en-AU" dirty="0"/>
              <a:t>Ken Price</a:t>
            </a:r>
          </a:p>
          <a:p>
            <a:r>
              <a:rPr lang="en-AU" dirty="0"/>
              <a:t>Riskom International Pty Ltd</a:t>
            </a:r>
          </a:p>
          <a:p>
            <a:r>
              <a:rPr lang="en-AU" dirty="0"/>
              <a:t>Salzburg 2023</a:t>
            </a:r>
          </a:p>
        </p:txBody>
      </p:sp>
    </p:spTree>
    <p:extLst>
      <p:ext uri="{BB962C8B-B14F-4D97-AF65-F5344CB8AC3E}">
        <p14:creationId xmlns:p14="http://schemas.microsoft.com/office/powerpoint/2010/main" val="76133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dirty="0"/>
              <a:t>Ken Price.  </a:t>
            </a:r>
            <a:r>
              <a:rPr lang="en-US" altLang="en-US" sz="1400" dirty="0" err="1"/>
              <a:t>Riskom</a:t>
            </a:r>
            <a:r>
              <a:rPr lang="en-US" altLang="en-US" sz="1400" dirty="0"/>
              <a:t> International.</a:t>
            </a: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BF7A58-B840-4AC9-9969-30B8A7B65E14}" type="slidenum">
              <a:rPr lang="en-US" altLang="en-US" sz="1400"/>
              <a:pPr eaLnBrk="1" hangingPunct="1"/>
              <a:t>10</a:t>
            </a:fld>
            <a:endParaRPr lang="en-US" altLang="en-US" sz="1400"/>
          </a:p>
        </p:txBody>
      </p:sp>
      <p:sp>
        <p:nvSpPr>
          <p:cNvPr id="37892" name="Rectangle 4"/>
          <p:cNvSpPr>
            <a:spLocks noGrp="1" noChangeArrowheads="1"/>
          </p:cNvSpPr>
          <p:nvPr>
            <p:ph type="title"/>
          </p:nvPr>
        </p:nvSpPr>
        <p:spPr/>
        <p:txBody>
          <a:bodyPr/>
          <a:lstStyle/>
          <a:p>
            <a:pPr eaLnBrk="1" hangingPunct="1"/>
            <a:r>
              <a:rPr lang="en-AU" altLang="en-US" b="1" dirty="0">
                <a:solidFill>
                  <a:schemeClr val="accent2">
                    <a:lumMod val="60000"/>
                    <a:lumOff val="40000"/>
                  </a:schemeClr>
                </a:solidFill>
              </a:rPr>
              <a:t>Purple Book – What it Covers</a:t>
            </a:r>
            <a:endParaRPr lang="en-US" altLang="en-US" b="1" dirty="0">
              <a:solidFill>
                <a:schemeClr val="accent2">
                  <a:lumMod val="60000"/>
                  <a:lumOff val="40000"/>
                </a:schemeClr>
              </a:solidFill>
            </a:endParaRPr>
          </a:p>
        </p:txBody>
      </p:sp>
      <p:sp>
        <p:nvSpPr>
          <p:cNvPr id="37893" name="Rectangle 6"/>
          <p:cNvSpPr>
            <a:spLocks noGrp="1" noChangeArrowheads="1"/>
          </p:cNvSpPr>
          <p:nvPr>
            <p:ph type="body" idx="1"/>
          </p:nvPr>
        </p:nvSpPr>
        <p:spPr/>
        <p:txBody>
          <a:bodyPr>
            <a:normAutofit/>
          </a:bodyPr>
          <a:lstStyle/>
          <a:p>
            <a:pPr eaLnBrk="1" hangingPunct="1"/>
            <a:r>
              <a:rPr lang="en-AU" altLang="en-US" sz="2800" b="1" dirty="0">
                <a:solidFill>
                  <a:schemeClr val="accent2">
                    <a:lumMod val="60000"/>
                    <a:lumOff val="40000"/>
                  </a:schemeClr>
                </a:solidFill>
              </a:rPr>
              <a:t>Guidance on Classification and Hazard Communication – including explosives</a:t>
            </a:r>
          </a:p>
          <a:p>
            <a:pPr eaLnBrk="1" hangingPunct="1"/>
            <a:r>
              <a:rPr lang="en-AU" altLang="en-US" sz="2800" b="1" dirty="0">
                <a:solidFill>
                  <a:schemeClr val="accent2">
                    <a:lumMod val="60000"/>
                    <a:lumOff val="40000"/>
                  </a:schemeClr>
                </a:solidFill>
              </a:rPr>
              <a:t>Sets of classification criteria. </a:t>
            </a:r>
          </a:p>
          <a:p>
            <a:pPr eaLnBrk="1" hangingPunct="1"/>
            <a:r>
              <a:rPr lang="en-AU" altLang="en-US" sz="2800" b="1" dirty="0">
                <a:solidFill>
                  <a:schemeClr val="accent2">
                    <a:lumMod val="60000"/>
                    <a:lumOff val="40000"/>
                  </a:schemeClr>
                </a:solidFill>
              </a:rPr>
              <a:t>“Test Method Neutral”… except explosives</a:t>
            </a:r>
          </a:p>
          <a:p>
            <a:pPr eaLnBrk="1" hangingPunct="1"/>
            <a:r>
              <a:rPr lang="en-AU" altLang="en-US" sz="2800" b="1" dirty="0">
                <a:solidFill>
                  <a:schemeClr val="accent2">
                    <a:lumMod val="60000"/>
                    <a:lumOff val="40000"/>
                  </a:schemeClr>
                </a:solidFill>
              </a:rPr>
              <a:t>A Few Test Methods</a:t>
            </a:r>
          </a:p>
          <a:p>
            <a:pPr eaLnBrk="1" hangingPunct="1"/>
            <a:r>
              <a:rPr lang="en-AU" altLang="en-US" sz="2800" b="1" dirty="0">
                <a:solidFill>
                  <a:schemeClr val="accent2">
                    <a:lumMod val="60000"/>
                    <a:lumOff val="40000"/>
                  </a:schemeClr>
                </a:solidFill>
              </a:rPr>
              <a:t>Hazard communication information</a:t>
            </a:r>
          </a:p>
          <a:p>
            <a:pPr eaLnBrk="1" hangingPunct="1"/>
            <a:r>
              <a:rPr lang="en-AU" altLang="en-US" sz="2800" b="1" dirty="0">
                <a:solidFill>
                  <a:schemeClr val="accent2">
                    <a:lumMod val="60000"/>
                    <a:lumOff val="40000"/>
                  </a:schemeClr>
                </a:solidFill>
              </a:rPr>
              <a:t>All chemicals, all modes, all nations..</a:t>
            </a:r>
            <a:endParaRPr lang="en-US" altLang="en-US" sz="2800" b="1" dirty="0">
              <a:solidFill>
                <a:schemeClr val="accent2">
                  <a:lumMod val="60000"/>
                  <a:lumOff val="40000"/>
                </a:schemeClr>
              </a:solidFill>
            </a:endParaRPr>
          </a:p>
        </p:txBody>
      </p:sp>
    </p:spTree>
    <p:extLst>
      <p:ext uri="{BB962C8B-B14F-4D97-AF65-F5344CB8AC3E}">
        <p14:creationId xmlns:p14="http://schemas.microsoft.com/office/powerpoint/2010/main" val="37393956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Content Placeholder 6" descr="IMG_2295.JPG">
            <a:extLst>
              <a:ext uri="{FF2B5EF4-FFF2-40B4-BE49-F238E27FC236}">
                <a16:creationId xmlns:a16="http://schemas.microsoft.com/office/drawing/2014/main" id="{AA33C1C0-525B-498B-BD72-CC76E42B95C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23856" y="76847"/>
            <a:ext cx="5028228" cy="6704305"/>
          </a:xfrm>
        </p:spPr>
      </p:pic>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Ken Price.  Riskom International.</a:t>
            </a: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2F02F06-59E2-4D0C-AA40-9FF939F06663}" type="slidenum">
              <a:rPr lang="en-US" altLang="en-US" sz="1400"/>
              <a:pPr eaLnBrk="1" hangingPunct="1"/>
              <a:t>11</a:t>
            </a:fld>
            <a:endParaRPr lang="en-US" altLang="en-US" sz="1400"/>
          </a:p>
        </p:txBody>
      </p:sp>
      <p:sp>
        <p:nvSpPr>
          <p:cNvPr id="46085" name="Rectangle 3"/>
          <p:cNvSpPr>
            <a:spLocks noGrp="1" noChangeArrowheads="1"/>
          </p:cNvSpPr>
          <p:nvPr>
            <p:ph type="title"/>
          </p:nvPr>
        </p:nvSpPr>
        <p:spPr>
          <a:xfrm>
            <a:off x="1919288" y="5715000"/>
            <a:ext cx="8229600" cy="1143000"/>
          </a:xfrm>
        </p:spPr>
        <p:txBody>
          <a:bodyPr/>
          <a:lstStyle/>
          <a:p>
            <a:pPr algn="ctr" eaLnBrk="1" hangingPunct="1"/>
            <a:r>
              <a:rPr lang="en-US" altLang="en-US" dirty="0">
                <a:solidFill>
                  <a:srgbClr val="FFFF99"/>
                </a:solidFill>
              </a:rPr>
              <a:t>Questions so far?</a:t>
            </a:r>
          </a:p>
        </p:txBody>
      </p:sp>
    </p:spTree>
    <p:extLst>
      <p:ext uri="{BB962C8B-B14F-4D97-AF65-F5344CB8AC3E}">
        <p14:creationId xmlns:p14="http://schemas.microsoft.com/office/powerpoint/2010/main" val="417195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FRP Tanks TDG</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lstStyle/>
          <a:p>
            <a:r>
              <a:rPr lang="en-AU" sz="3600" b="1" dirty="0"/>
              <a:t>Kicked off by Russia</a:t>
            </a:r>
          </a:p>
          <a:p>
            <a:r>
              <a:rPr lang="en-AU" sz="3600" b="1" dirty="0"/>
              <a:t>Working group chaired by USA</a:t>
            </a:r>
          </a:p>
          <a:p>
            <a:r>
              <a:rPr lang="en-AU" sz="3600" b="1" dirty="0"/>
              <a:t>Consequences for SAFEX?</a:t>
            </a:r>
          </a:p>
          <a:p>
            <a:r>
              <a:rPr lang="en-AU" sz="3600" b="1" dirty="0"/>
              <a:t>May facilitate transport of ANE and 1.5 explosives.</a:t>
            </a:r>
          </a:p>
          <a:p>
            <a:r>
              <a:rPr lang="en-AU" sz="3600" b="1" dirty="0"/>
              <a:t>Final text now in 22Rev</a:t>
            </a:r>
          </a:p>
          <a:p>
            <a:endParaRPr lang="en-AU" dirty="0"/>
          </a:p>
        </p:txBody>
      </p:sp>
    </p:spTree>
    <p:extLst>
      <p:ext uri="{BB962C8B-B14F-4D97-AF65-F5344CB8AC3E}">
        <p14:creationId xmlns:p14="http://schemas.microsoft.com/office/powerpoint/2010/main" val="361989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Changes to </a:t>
            </a:r>
            <a:br>
              <a:rPr lang="en-AU" dirty="0"/>
            </a:br>
            <a:r>
              <a:rPr lang="en-AU" dirty="0"/>
              <a:t>Manual of Tests and Criteria </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normAutofit/>
          </a:bodyPr>
          <a:lstStyle/>
          <a:p>
            <a:r>
              <a:rPr lang="en-AU" sz="3600" b="1" dirty="0"/>
              <a:t>MTC classification tests for Transport</a:t>
            </a:r>
          </a:p>
          <a:p>
            <a:r>
              <a:rPr lang="en-AU" sz="3600" b="1" dirty="0"/>
              <a:t>It is referred to in GHS.</a:t>
            </a:r>
          </a:p>
          <a:p>
            <a:r>
              <a:rPr lang="en-AU" sz="3600" b="1" dirty="0"/>
              <a:t>Four years editorial work </a:t>
            </a:r>
          </a:p>
          <a:p>
            <a:r>
              <a:rPr lang="en-AU" sz="3600" b="1" dirty="0"/>
              <a:t>broadly applicable</a:t>
            </a:r>
          </a:p>
          <a:p>
            <a:r>
              <a:rPr lang="en-AU" sz="3600" b="1" dirty="0"/>
              <a:t>8</a:t>
            </a:r>
            <a:r>
              <a:rPr lang="en-AU" sz="3600" b="1" baseline="30000" dirty="0"/>
              <a:t>th</a:t>
            </a:r>
            <a:r>
              <a:rPr lang="en-AU" sz="3600" b="1" dirty="0"/>
              <a:t> Rev Edition to be published 2023</a:t>
            </a:r>
          </a:p>
          <a:p>
            <a:r>
              <a:rPr lang="en-AU" sz="3600" b="1" dirty="0"/>
              <a:t>So What!  .</a:t>
            </a:r>
          </a:p>
        </p:txBody>
      </p:sp>
    </p:spTree>
    <p:extLst>
      <p:ext uri="{BB962C8B-B14F-4D97-AF65-F5344CB8AC3E}">
        <p14:creationId xmlns:p14="http://schemas.microsoft.com/office/powerpoint/2010/main" val="12753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Changes to </a:t>
            </a:r>
            <a:br>
              <a:rPr lang="en-AU" dirty="0"/>
            </a:br>
            <a:r>
              <a:rPr lang="en-AU" dirty="0"/>
              <a:t>Manual of Tests and Criteria </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normAutofit/>
          </a:bodyPr>
          <a:lstStyle/>
          <a:p>
            <a:r>
              <a:rPr lang="en-AU" sz="4000" dirty="0"/>
              <a:t>So Nothing! (for explosives)</a:t>
            </a:r>
          </a:p>
          <a:p>
            <a:r>
              <a:rPr lang="en-AU" sz="4000" dirty="0"/>
              <a:t>Same Tests</a:t>
            </a:r>
          </a:p>
          <a:p>
            <a:r>
              <a:rPr lang="en-AU" sz="4000" dirty="0"/>
              <a:t>Same classifications</a:t>
            </a:r>
          </a:p>
          <a:p>
            <a:r>
              <a:rPr lang="en-AU" sz="4000" dirty="0"/>
              <a:t>COMPETENT Authorities can use to assess explosives</a:t>
            </a:r>
          </a:p>
        </p:txBody>
      </p:sp>
    </p:spTree>
    <p:extLst>
      <p:ext uri="{BB962C8B-B14F-4D97-AF65-F5344CB8AC3E}">
        <p14:creationId xmlns:p14="http://schemas.microsoft.com/office/powerpoint/2010/main" val="3317572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MBP test MTC</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normAutofit/>
          </a:bodyPr>
          <a:lstStyle/>
          <a:p>
            <a:r>
              <a:rPr lang="en-AU" sz="3600" b="1" dirty="0"/>
              <a:t>ANE may now be assessed using MBP</a:t>
            </a:r>
          </a:p>
          <a:p>
            <a:r>
              <a:rPr lang="en-AU" sz="3600" b="1" dirty="0"/>
              <a:t>Must fail Koenen test</a:t>
            </a:r>
          </a:p>
          <a:p>
            <a:r>
              <a:rPr lang="en-AU" sz="3600" b="1" dirty="0"/>
              <a:t>MBP &lt;5.6MPa</a:t>
            </a:r>
          </a:p>
          <a:p>
            <a:r>
              <a:rPr lang="en-AU" sz="3600" b="1" dirty="0"/>
              <a:t>Compromise</a:t>
            </a:r>
          </a:p>
          <a:p>
            <a:r>
              <a:rPr lang="en-AU" sz="3600" b="1" dirty="0"/>
              <a:t>Australia…</a:t>
            </a:r>
          </a:p>
        </p:txBody>
      </p:sp>
    </p:spTree>
    <p:extLst>
      <p:ext uri="{BB962C8B-B14F-4D97-AF65-F5344CB8AC3E}">
        <p14:creationId xmlns:p14="http://schemas.microsoft.com/office/powerpoint/2010/main" val="183752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Structural Standards for</a:t>
            </a:r>
            <a:br>
              <a:rPr lang="en-AU" dirty="0"/>
            </a:br>
            <a:r>
              <a:rPr lang="en-AU" dirty="0"/>
              <a:t>Freight Containers TDG</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normAutofit/>
          </a:bodyPr>
          <a:lstStyle/>
          <a:p>
            <a:r>
              <a:rPr lang="en-AU" sz="3200" b="1" dirty="0"/>
              <a:t>IMO requirements</a:t>
            </a:r>
          </a:p>
          <a:p>
            <a:r>
              <a:rPr lang="en-AU" sz="3200" b="1" dirty="0"/>
              <a:t>Rust, Lap joints, 19 mm bends etc</a:t>
            </a:r>
          </a:p>
          <a:p>
            <a:r>
              <a:rPr lang="en-AU" sz="3200" b="1" dirty="0"/>
              <a:t>Did not apply to other dangerous goods.</a:t>
            </a:r>
          </a:p>
          <a:p>
            <a:r>
              <a:rPr lang="en-AU" sz="3200" b="1" dirty="0"/>
              <a:t>Germany proposed to broaden application</a:t>
            </a:r>
          </a:p>
          <a:p>
            <a:r>
              <a:rPr lang="en-AU" sz="3200" b="1" dirty="0"/>
              <a:t>USA opposed.</a:t>
            </a:r>
          </a:p>
          <a:p>
            <a:r>
              <a:rPr lang="en-AU" sz="3200" b="1" dirty="0"/>
              <a:t>Ultimately passed – in effect for two years.</a:t>
            </a:r>
          </a:p>
        </p:txBody>
      </p:sp>
    </p:spTree>
    <p:extLst>
      <p:ext uri="{BB962C8B-B14F-4D97-AF65-F5344CB8AC3E}">
        <p14:creationId xmlns:p14="http://schemas.microsoft.com/office/powerpoint/2010/main" val="302782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DETONATORS, ELECTRONIC </a:t>
            </a:r>
            <a:br>
              <a:rPr lang="en-AU" dirty="0"/>
            </a:br>
            <a:r>
              <a:rPr lang="en-AU" dirty="0"/>
              <a:t>programmable for blasting TDG</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a:xfrm>
            <a:off x="1014608" y="2052918"/>
            <a:ext cx="9035245" cy="4661033"/>
          </a:xfrm>
        </p:spPr>
        <p:txBody>
          <a:bodyPr/>
          <a:lstStyle/>
          <a:p>
            <a:r>
              <a:rPr lang="en-AU" sz="2800" b="1" dirty="0"/>
              <a:t>Enough difference to justify unique UN number</a:t>
            </a:r>
          </a:p>
          <a:p>
            <a:r>
              <a:rPr lang="en-AU" sz="2800" b="1" dirty="0"/>
              <a:t>Can use old numbers until 2025</a:t>
            </a:r>
            <a:r>
              <a:rPr lang="en-AU" dirty="0"/>
              <a:t>.</a:t>
            </a:r>
          </a:p>
          <a:p>
            <a:endParaRPr lang="en-AU" dirty="0"/>
          </a:p>
          <a:p>
            <a:endParaRPr lang="en-AU" dirty="0"/>
          </a:p>
          <a:p>
            <a:endParaRPr lang="en-AU" dirty="0"/>
          </a:p>
        </p:txBody>
      </p:sp>
      <p:graphicFrame>
        <p:nvGraphicFramePr>
          <p:cNvPr id="4" name="Table 3">
            <a:extLst>
              <a:ext uri="{FF2B5EF4-FFF2-40B4-BE49-F238E27FC236}">
                <a16:creationId xmlns:a16="http://schemas.microsoft.com/office/drawing/2014/main" id="{9EC67B46-62FE-46F7-BD65-C876A7FF0973}"/>
              </a:ext>
            </a:extLst>
          </p:cNvPr>
          <p:cNvGraphicFramePr>
            <a:graphicFrameLocks noGrp="1"/>
          </p:cNvGraphicFramePr>
          <p:nvPr>
            <p:extLst>
              <p:ext uri="{D42A27DB-BD31-4B8C-83A1-F6EECF244321}">
                <p14:modId xmlns:p14="http://schemas.microsoft.com/office/powerpoint/2010/main" val="830281510"/>
              </p:ext>
            </p:extLst>
          </p:nvPr>
        </p:nvGraphicFramePr>
        <p:xfrm>
          <a:off x="2332187" y="3070128"/>
          <a:ext cx="6308142" cy="3335154"/>
        </p:xfrm>
        <a:graphic>
          <a:graphicData uri="http://schemas.openxmlformats.org/drawingml/2006/table">
            <a:tbl>
              <a:tblPr firstRow="1" firstCol="1" bandRow="1">
                <a:tableStyleId>{5C22544A-7EE6-4342-B048-85BDC9FD1C3A}</a:tableStyleId>
              </a:tblPr>
              <a:tblGrid>
                <a:gridCol w="3154071">
                  <a:extLst>
                    <a:ext uri="{9D8B030D-6E8A-4147-A177-3AD203B41FA5}">
                      <a16:colId xmlns:a16="http://schemas.microsoft.com/office/drawing/2014/main" val="4193811103"/>
                    </a:ext>
                  </a:extLst>
                </a:gridCol>
                <a:gridCol w="3154071">
                  <a:extLst>
                    <a:ext uri="{9D8B030D-6E8A-4147-A177-3AD203B41FA5}">
                      <a16:colId xmlns:a16="http://schemas.microsoft.com/office/drawing/2014/main" val="1430480921"/>
                    </a:ext>
                  </a:extLst>
                </a:gridCol>
              </a:tblGrid>
              <a:tr h="745958">
                <a:tc>
                  <a:txBody>
                    <a:bodyPr/>
                    <a:lstStyle/>
                    <a:p>
                      <a:pPr algn="ctr">
                        <a:spcAft>
                          <a:spcPts val="0"/>
                        </a:spcAft>
                      </a:pPr>
                      <a:r>
                        <a:rPr lang="en-AU" sz="3600" b="1" dirty="0">
                          <a:effectLst/>
                        </a:rPr>
                        <a:t>Hazard division </a:t>
                      </a:r>
                      <a:endParaRPr lang="en-AU"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AU" sz="3600" b="1">
                          <a:effectLst/>
                        </a:rPr>
                        <a:t>UN No</a:t>
                      </a:r>
                      <a:endParaRPr lang="en-AU" sz="3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40028661"/>
                  </a:ext>
                </a:extLst>
              </a:tr>
              <a:tr h="745958">
                <a:tc>
                  <a:txBody>
                    <a:bodyPr/>
                    <a:lstStyle/>
                    <a:p>
                      <a:pPr algn="ctr">
                        <a:spcAft>
                          <a:spcPts val="0"/>
                        </a:spcAft>
                      </a:pPr>
                      <a:r>
                        <a:rPr lang="en-AU" sz="3600" b="1" dirty="0">
                          <a:effectLst/>
                        </a:rPr>
                        <a:t>1.1B</a:t>
                      </a:r>
                      <a:endParaRPr lang="en-AU"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AU" sz="3600" b="1">
                          <a:effectLst/>
                        </a:rPr>
                        <a:t>0511</a:t>
                      </a:r>
                      <a:endParaRPr lang="en-AU" sz="3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65689254"/>
                  </a:ext>
                </a:extLst>
              </a:tr>
              <a:tr h="745958">
                <a:tc>
                  <a:txBody>
                    <a:bodyPr/>
                    <a:lstStyle/>
                    <a:p>
                      <a:pPr algn="ctr">
                        <a:spcAft>
                          <a:spcPts val="0"/>
                        </a:spcAft>
                      </a:pPr>
                      <a:r>
                        <a:rPr lang="en-AU" sz="3600" b="1" dirty="0">
                          <a:effectLst/>
                        </a:rPr>
                        <a:t>1.4B</a:t>
                      </a:r>
                      <a:endParaRPr lang="en-AU" sz="3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AU" sz="3600" b="1">
                          <a:effectLst/>
                        </a:rPr>
                        <a:t>0512</a:t>
                      </a:r>
                      <a:endParaRPr lang="en-AU" sz="36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6540239"/>
                  </a:ext>
                </a:extLst>
              </a:tr>
              <a:tr h="745958">
                <a:tc>
                  <a:txBody>
                    <a:bodyPr/>
                    <a:lstStyle/>
                    <a:p>
                      <a:pPr algn="ctr">
                        <a:spcAft>
                          <a:spcPts val="0"/>
                        </a:spcAft>
                      </a:pPr>
                      <a:r>
                        <a:rPr lang="en-AU" sz="3600" b="1">
                          <a:effectLst/>
                        </a:rPr>
                        <a:t>1.4S</a:t>
                      </a:r>
                      <a:endParaRPr lang="en-AU" sz="3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AU" sz="3600" b="1" dirty="0">
                          <a:effectLst/>
                        </a:rPr>
                        <a:t>0513</a:t>
                      </a:r>
                      <a:endParaRPr lang="en-AU"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5152959"/>
                  </a:ext>
                </a:extLst>
              </a:tr>
            </a:tbl>
          </a:graphicData>
        </a:graphic>
      </p:graphicFrame>
    </p:spTree>
    <p:extLst>
      <p:ext uri="{BB962C8B-B14F-4D97-AF65-F5344CB8AC3E}">
        <p14:creationId xmlns:p14="http://schemas.microsoft.com/office/powerpoint/2010/main" val="142554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904B3-59F2-859D-3606-239E9B8DCA36}"/>
              </a:ext>
            </a:extLst>
          </p:cNvPr>
          <p:cNvPicPr>
            <a:picLocks noChangeAspect="1"/>
          </p:cNvPicPr>
          <p:nvPr/>
        </p:nvPicPr>
        <p:blipFill>
          <a:blip r:embed="rId2"/>
          <a:stretch>
            <a:fillRect/>
          </a:stretch>
        </p:blipFill>
        <p:spPr>
          <a:xfrm>
            <a:off x="0" y="2212898"/>
            <a:ext cx="12192000" cy="2432203"/>
          </a:xfrm>
          <a:prstGeom prst="rect">
            <a:avLst/>
          </a:prstGeom>
        </p:spPr>
      </p:pic>
      <p:sp>
        <p:nvSpPr>
          <p:cNvPr id="4" name="Title 3">
            <a:extLst>
              <a:ext uri="{FF2B5EF4-FFF2-40B4-BE49-F238E27FC236}">
                <a16:creationId xmlns:a16="http://schemas.microsoft.com/office/drawing/2014/main" id="{8CCE36C4-B3CF-81FB-D2C2-8AFD63E69A6E}"/>
              </a:ext>
            </a:extLst>
          </p:cNvPr>
          <p:cNvSpPr>
            <a:spLocks noGrp="1"/>
          </p:cNvSpPr>
          <p:nvPr>
            <p:ph type="title"/>
          </p:nvPr>
        </p:nvSpPr>
        <p:spPr>
          <a:xfrm>
            <a:off x="646111" y="452718"/>
            <a:ext cx="9404723" cy="787359"/>
          </a:xfrm>
        </p:spPr>
        <p:txBody>
          <a:bodyPr/>
          <a:lstStyle/>
          <a:p>
            <a:r>
              <a:rPr lang="en-AU" sz="3600" dirty="0"/>
              <a:t>Explosives vs Class 1 Dangerous Goods</a:t>
            </a:r>
            <a:endParaRPr lang="en-AU" dirty="0"/>
          </a:p>
        </p:txBody>
      </p:sp>
      <p:sp>
        <p:nvSpPr>
          <p:cNvPr id="5" name="Content Placeholder 4">
            <a:extLst>
              <a:ext uri="{FF2B5EF4-FFF2-40B4-BE49-F238E27FC236}">
                <a16:creationId xmlns:a16="http://schemas.microsoft.com/office/drawing/2014/main" id="{AB881FAF-8F63-44DC-5865-5E9213B30B0B}"/>
              </a:ext>
            </a:extLst>
          </p:cNvPr>
          <p:cNvSpPr>
            <a:spLocks noGrp="1"/>
          </p:cNvSpPr>
          <p:nvPr>
            <p:ph idx="1"/>
          </p:nvPr>
        </p:nvSpPr>
        <p:spPr>
          <a:xfrm>
            <a:off x="0" y="1340286"/>
            <a:ext cx="11874674" cy="4908114"/>
          </a:xfrm>
        </p:spPr>
        <p:txBody>
          <a:bodyPr>
            <a:normAutofit/>
          </a:bodyPr>
          <a:lstStyle/>
          <a:p>
            <a:r>
              <a:rPr lang="en-AU" dirty="0"/>
              <a:t>  /-------------------------------The entire EMR spectrum covers explosives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Too </a:t>
            </a:r>
            <a:r>
              <a:rPr lang="en-AU" dirty="0" err="1"/>
              <a:t>Dangrs</a:t>
            </a:r>
            <a:r>
              <a:rPr lang="en-AU" dirty="0"/>
              <a:t>    ….                        Class 1        ….                                                             V Insensitive</a:t>
            </a:r>
          </a:p>
          <a:p>
            <a:r>
              <a:rPr lang="en-AU" dirty="0" err="1"/>
              <a:t>HgFu</a:t>
            </a:r>
            <a:r>
              <a:rPr lang="en-AU" dirty="0"/>
              <a:t>, </a:t>
            </a:r>
            <a:r>
              <a:rPr lang="en-AU" dirty="0" err="1"/>
              <a:t>Azide</a:t>
            </a:r>
            <a:r>
              <a:rPr lang="en-AU" dirty="0"/>
              <a:t> </a:t>
            </a:r>
            <a:r>
              <a:rPr lang="en-AU" dirty="0">
                <a:solidFill>
                  <a:schemeClr val="accent1">
                    <a:lumMod val="60000"/>
                    <a:lumOff val="40000"/>
                  </a:schemeClr>
                </a:solidFill>
              </a:rPr>
              <a:t>||</a:t>
            </a:r>
            <a:r>
              <a:rPr lang="en-AU" dirty="0"/>
              <a:t> </a:t>
            </a:r>
            <a:r>
              <a:rPr lang="en-AU" dirty="0">
                <a:solidFill>
                  <a:srgbClr val="FFC000"/>
                </a:solidFill>
              </a:rPr>
              <a:t>1.1A, 1.1B, 1.1D  1.2              1.3                    1.4           1.5           </a:t>
            </a:r>
            <a:r>
              <a:rPr lang="en-AU" b="1" dirty="0">
                <a:solidFill>
                  <a:schemeClr val="accent1">
                    <a:lumMod val="60000"/>
                    <a:lumOff val="40000"/>
                  </a:schemeClr>
                </a:solidFill>
              </a:rPr>
              <a:t>|||</a:t>
            </a:r>
            <a:r>
              <a:rPr lang="en-AU" dirty="0">
                <a:solidFill>
                  <a:schemeClr val="accent1">
                    <a:lumMod val="60000"/>
                    <a:lumOff val="40000"/>
                  </a:schemeClr>
                </a:solidFill>
              </a:rPr>
              <a:t> </a:t>
            </a:r>
            <a:r>
              <a:rPr lang="en-AU" dirty="0"/>
              <a:t>  </a:t>
            </a:r>
            <a:r>
              <a:rPr lang="en-AU" dirty="0">
                <a:solidFill>
                  <a:srgbClr val="FFFF00"/>
                </a:solidFill>
              </a:rPr>
              <a:t>AN  ANE      </a:t>
            </a:r>
          </a:p>
        </p:txBody>
      </p:sp>
    </p:spTree>
    <p:extLst>
      <p:ext uri="{BB962C8B-B14F-4D97-AF65-F5344CB8AC3E}">
        <p14:creationId xmlns:p14="http://schemas.microsoft.com/office/powerpoint/2010/main" val="96493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2"/>
                </a:solidFill>
              </a:rPr>
              <a:t>Chapter 2.1 Classification </a:t>
            </a:r>
            <a:br>
              <a:rPr lang="en-AU" dirty="0">
                <a:solidFill>
                  <a:schemeClr val="accent2"/>
                </a:solidFill>
              </a:rPr>
            </a:br>
            <a:r>
              <a:rPr lang="en-AU" dirty="0">
                <a:solidFill>
                  <a:schemeClr val="accent2"/>
                </a:solidFill>
              </a:rPr>
              <a:t>(and Labelling in GHS)</a:t>
            </a:r>
          </a:p>
        </p:txBody>
      </p:sp>
      <p:sp>
        <p:nvSpPr>
          <p:cNvPr id="3" name="Content Placeholder 2"/>
          <p:cNvSpPr>
            <a:spLocks noGrp="1"/>
          </p:cNvSpPr>
          <p:nvPr>
            <p:ph idx="1"/>
          </p:nvPr>
        </p:nvSpPr>
        <p:spPr/>
        <p:txBody>
          <a:bodyPr>
            <a:normAutofit/>
          </a:bodyPr>
          <a:lstStyle/>
          <a:p>
            <a:r>
              <a:rPr lang="en-AU" sz="3200" b="1" dirty="0">
                <a:solidFill>
                  <a:schemeClr val="accent3">
                    <a:lumMod val="60000"/>
                    <a:lumOff val="40000"/>
                  </a:schemeClr>
                </a:solidFill>
              </a:rPr>
              <a:t>This amended chapter appeared in 2021.</a:t>
            </a:r>
          </a:p>
          <a:p>
            <a:r>
              <a:rPr lang="en-AU" sz="3200" b="1" dirty="0">
                <a:solidFill>
                  <a:schemeClr val="accent3">
                    <a:lumMod val="60000"/>
                    <a:lumOff val="40000"/>
                  </a:schemeClr>
                </a:solidFill>
              </a:rPr>
              <a:t>Recognizes that packaging is a critical determinant</a:t>
            </a:r>
          </a:p>
          <a:p>
            <a:r>
              <a:rPr lang="en-AU" sz="3200" b="1" dirty="0">
                <a:solidFill>
                  <a:schemeClr val="accent3">
                    <a:lumMod val="60000"/>
                    <a:lumOff val="40000"/>
                  </a:schemeClr>
                </a:solidFill>
              </a:rPr>
              <a:t>Simplified Labelling</a:t>
            </a:r>
          </a:p>
          <a:p>
            <a:r>
              <a:rPr lang="en-AU" sz="3200" b="1" dirty="0">
                <a:solidFill>
                  <a:schemeClr val="accent3">
                    <a:lumMod val="60000"/>
                    <a:lumOff val="40000"/>
                  </a:schemeClr>
                </a:solidFill>
              </a:rPr>
              <a:t> Classification may change as unpack</a:t>
            </a:r>
            <a:endParaRPr lang="en-AU" dirty="0"/>
          </a:p>
          <a:p>
            <a:endParaRPr lang="en-AU" dirty="0"/>
          </a:p>
        </p:txBody>
      </p:sp>
    </p:spTree>
    <p:extLst>
      <p:ext uri="{BB962C8B-B14F-4D97-AF65-F5344CB8AC3E}">
        <p14:creationId xmlns:p14="http://schemas.microsoft.com/office/powerpoint/2010/main" val="342910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Today’s Talk</a:t>
            </a:r>
          </a:p>
        </p:txBody>
      </p:sp>
      <p:sp>
        <p:nvSpPr>
          <p:cNvPr id="3" name="Content Placeholder 2"/>
          <p:cNvSpPr>
            <a:spLocks noGrp="1"/>
          </p:cNvSpPr>
          <p:nvPr>
            <p:ph idx="1"/>
          </p:nvPr>
        </p:nvSpPr>
        <p:spPr/>
        <p:txBody>
          <a:bodyPr>
            <a:normAutofit/>
          </a:bodyPr>
          <a:lstStyle/>
          <a:p>
            <a:r>
              <a:rPr lang="en-AU" sz="2400" dirty="0">
                <a:solidFill>
                  <a:schemeClr val="accent3">
                    <a:lumMod val="60000"/>
                    <a:lumOff val="40000"/>
                  </a:schemeClr>
                </a:solidFill>
              </a:rPr>
              <a:t>The UN system, a brief re-introduction</a:t>
            </a:r>
          </a:p>
          <a:p>
            <a:r>
              <a:rPr lang="en-AU" sz="2400" dirty="0">
                <a:solidFill>
                  <a:schemeClr val="accent3">
                    <a:lumMod val="60000"/>
                    <a:lumOff val="40000"/>
                  </a:schemeClr>
                </a:solidFill>
              </a:rPr>
              <a:t>Impending changes:</a:t>
            </a:r>
          </a:p>
          <a:p>
            <a:r>
              <a:rPr lang="en-AU" sz="2400" dirty="0">
                <a:solidFill>
                  <a:schemeClr val="accent3">
                    <a:lumMod val="60000"/>
                    <a:lumOff val="40000"/>
                  </a:schemeClr>
                </a:solidFill>
              </a:rPr>
              <a:t>New Manual of Tests and Criteria.</a:t>
            </a:r>
          </a:p>
          <a:p>
            <a:r>
              <a:rPr lang="en-AU" sz="2400" dirty="0">
                <a:solidFill>
                  <a:schemeClr val="accent3">
                    <a:lumMod val="60000"/>
                    <a:lumOff val="40000"/>
                  </a:schemeClr>
                </a:solidFill>
              </a:rPr>
              <a:t>FRP Portable Tanks and service equipment</a:t>
            </a:r>
          </a:p>
          <a:p>
            <a:r>
              <a:rPr lang="en-AU" sz="2400" dirty="0">
                <a:solidFill>
                  <a:schemeClr val="accent3">
                    <a:lumMod val="60000"/>
                    <a:lumOff val="40000"/>
                  </a:schemeClr>
                </a:solidFill>
              </a:rPr>
              <a:t>Minimum Burning Pressure tests – some developments</a:t>
            </a:r>
          </a:p>
          <a:p>
            <a:r>
              <a:rPr lang="en-AU" sz="2400" dirty="0">
                <a:solidFill>
                  <a:schemeClr val="accent3">
                    <a:lumMod val="60000"/>
                    <a:lumOff val="40000"/>
                  </a:schemeClr>
                </a:solidFill>
              </a:rPr>
              <a:t>Structural serviceability of freight containers</a:t>
            </a:r>
          </a:p>
          <a:p>
            <a:r>
              <a:rPr lang="en-AU" sz="2400" dirty="0">
                <a:solidFill>
                  <a:schemeClr val="accent3">
                    <a:lumMod val="60000"/>
                    <a:lumOff val="40000"/>
                  </a:schemeClr>
                </a:solidFill>
              </a:rPr>
              <a:t>Electronic detonators</a:t>
            </a:r>
          </a:p>
          <a:p>
            <a:pPr marL="0" indent="0">
              <a:buNone/>
            </a:pPr>
            <a:endParaRPr lang="en-AU" dirty="0"/>
          </a:p>
        </p:txBody>
      </p:sp>
    </p:spTree>
    <p:extLst>
      <p:ext uri="{BB962C8B-B14F-4D97-AF65-F5344CB8AC3E}">
        <p14:creationId xmlns:p14="http://schemas.microsoft.com/office/powerpoint/2010/main" val="419837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7457"/>
          </a:xfrm>
        </p:spPr>
        <p:txBody>
          <a:bodyPr/>
          <a:lstStyle/>
          <a:p>
            <a:r>
              <a:rPr lang="en-AU" dirty="0">
                <a:solidFill>
                  <a:schemeClr val="accent3"/>
                </a:solidFill>
              </a:rPr>
              <a:t>Issues of concern – Class and label</a:t>
            </a:r>
          </a:p>
        </p:txBody>
      </p:sp>
      <p:sp>
        <p:nvSpPr>
          <p:cNvPr id="3" name="Content Placeholder 2"/>
          <p:cNvSpPr>
            <a:spLocks noGrp="1"/>
          </p:cNvSpPr>
          <p:nvPr>
            <p:ph idx="1"/>
          </p:nvPr>
        </p:nvSpPr>
        <p:spPr>
          <a:xfrm>
            <a:off x="1103312" y="1528764"/>
            <a:ext cx="8946541" cy="4719636"/>
          </a:xfrm>
        </p:spPr>
        <p:txBody>
          <a:bodyPr>
            <a:normAutofit/>
          </a:bodyPr>
          <a:lstStyle/>
          <a:p>
            <a:r>
              <a:rPr lang="en-AU" sz="2800" b="1" dirty="0">
                <a:solidFill>
                  <a:schemeClr val="accent3"/>
                </a:solidFill>
              </a:rPr>
              <a:t>No reclassification when unpacked for use</a:t>
            </a:r>
          </a:p>
          <a:p>
            <a:r>
              <a:rPr lang="en-AU" sz="2800" b="1" dirty="0">
                <a:solidFill>
                  <a:schemeClr val="accent3"/>
                </a:solidFill>
              </a:rPr>
              <a:t>No relabelling … </a:t>
            </a:r>
          </a:p>
          <a:p>
            <a:r>
              <a:rPr lang="en-AU" sz="2800" b="1" dirty="0">
                <a:solidFill>
                  <a:schemeClr val="accent3"/>
                </a:solidFill>
              </a:rPr>
              <a:t>Verbiage reduced.  (Unstable Explosives, Mass Explosion Hazard, fire hazard etc)</a:t>
            </a:r>
          </a:p>
          <a:p>
            <a:r>
              <a:rPr lang="en-AU" sz="2800" b="1" dirty="0">
                <a:solidFill>
                  <a:schemeClr val="accent3"/>
                </a:solidFill>
              </a:rPr>
              <a:t>May use Different hazard diamond.</a:t>
            </a:r>
          </a:p>
          <a:p>
            <a:r>
              <a:rPr lang="en-AU" sz="2800" b="1" dirty="0">
                <a:solidFill>
                  <a:schemeClr val="accent3"/>
                </a:solidFill>
              </a:rPr>
              <a:t>processing operations – risk based approach.</a:t>
            </a:r>
          </a:p>
          <a:p>
            <a:endParaRPr lang="en-AU" dirty="0">
              <a:solidFill>
                <a:schemeClr val="accent3"/>
              </a:solidFill>
            </a:endParaRPr>
          </a:p>
        </p:txBody>
      </p:sp>
    </p:spTree>
    <p:extLst>
      <p:ext uri="{BB962C8B-B14F-4D97-AF65-F5344CB8AC3E}">
        <p14:creationId xmlns:p14="http://schemas.microsoft.com/office/powerpoint/2010/main" val="412537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7457"/>
          </a:xfrm>
        </p:spPr>
        <p:txBody>
          <a:bodyPr/>
          <a:lstStyle/>
          <a:p>
            <a:r>
              <a:rPr lang="en-AU" dirty="0">
                <a:solidFill>
                  <a:schemeClr val="accent3"/>
                </a:solidFill>
              </a:rPr>
              <a:t>Coming Issues</a:t>
            </a:r>
          </a:p>
        </p:txBody>
      </p:sp>
      <p:sp>
        <p:nvSpPr>
          <p:cNvPr id="3" name="Content Placeholder 2"/>
          <p:cNvSpPr>
            <a:spLocks noGrp="1"/>
          </p:cNvSpPr>
          <p:nvPr>
            <p:ph idx="1"/>
          </p:nvPr>
        </p:nvSpPr>
        <p:spPr>
          <a:xfrm>
            <a:off x="1103312" y="1528764"/>
            <a:ext cx="8946541" cy="4719636"/>
          </a:xfrm>
        </p:spPr>
        <p:txBody>
          <a:bodyPr>
            <a:normAutofit/>
          </a:bodyPr>
          <a:lstStyle/>
          <a:p>
            <a:r>
              <a:rPr lang="en-AU" sz="2800" b="1" dirty="0">
                <a:solidFill>
                  <a:schemeClr val="accent3"/>
                </a:solidFill>
              </a:rPr>
              <a:t>Desensitized Explosives – classify and transport as Hazard Division 4.1</a:t>
            </a:r>
          </a:p>
          <a:p>
            <a:r>
              <a:rPr lang="en-AU" sz="2800" b="1" dirty="0">
                <a:solidFill>
                  <a:schemeClr val="accent3"/>
                </a:solidFill>
              </a:rPr>
              <a:t>May use TS6c (bonfire) or tests in Chapter 51 of Manual of Tests and Criteria.</a:t>
            </a:r>
          </a:p>
          <a:p>
            <a:r>
              <a:rPr lang="en-AU" sz="2800" b="1" dirty="0">
                <a:solidFill>
                  <a:schemeClr val="accent3"/>
                </a:solidFill>
              </a:rPr>
              <a:t>Chapter 51 Tests are a bonfire test, similar to but different from </a:t>
            </a:r>
            <a:r>
              <a:rPr lang="en-AU" sz="2800" b="1">
                <a:solidFill>
                  <a:schemeClr val="accent3"/>
                </a:solidFill>
              </a:rPr>
              <a:t>6c tests.</a:t>
            </a:r>
            <a:endParaRPr lang="en-AU" sz="2800" b="1" dirty="0">
              <a:solidFill>
                <a:schemeClr val="accent3"/>
              </a:solidFill>
            </a:endParaRPr>
          </a:p>
          <a:p>
            <a:endParaRPr lang="en-AU" dirty="0">
              <a:solidFill>
                <a:schemeClr val="accent3"/>
              </a:solidFill>
            </a:endParaRPr>
          </a:p>
        </p:txBody>
      </p:sp>
    </p:spTree>
    <p:extLst>
      <p:ext uri="{BB962C8B-B14F-4D97-AF65-F5344CB8AC3E}">
        <p14:creationId xmlns:p14="http://schemas.microsoft.com/office/powerpoint/2010/main" val="239852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F01E-552A-4754-9BE1-C575A85E1333}"/>
              </a:ext>
            </a:extLst>
          </p:cNvPr>
          <p:cNvSpPr>
            <a:spLocks noGrp="1"/>
          </p:cNvSpPr>
          <p:nvPr>
            <p:ph type="title"/>
          </p:nvPr>
        </p:nvSpPr>
        <p:spPr/>
        <p:txBody>
          <a:bodyPr/>
          <a:lstStyle/>
          <a:p>
            <a:pPr algn="ctr"/>
            <a:r>
              <a:rPr lang="en-AU" dirty="0"/>
              <a:t>Conclusion</a:t>
            </a:r>
          </a:p>
        </p:txBody>
      </p:sp>
      <p:sp>
        <p:nvSpPr>
          <p:cNvPr id="3" name="Content Placeholder 2">
            <a:extLst>
              <a:ext uri="{FF2B5EF4-FFF2-40B4-BE49-F238E27FC236}">
                <a16:creationId xmlns:a16="http://schemas.microsoft.com/office/drawing/2014/main" id="{F748C92E-3E18-4B60-BDF6-C30428E04715}"/>
              </a:ext>
            </a:extLst>
          </p:cNvPr>
          <p:cNvSpPr>
            <a:spLocks noGrp="1"/>
          </p:cNvSpPr>
          <p:nvPr>
            <p:ph idx="1"/>
          </p:nvPr>
        </p:nvSpPr>
        <p:spPr/>
        <p:txBody>
          <a:bodyPr>
            <a:normAutofit/>
          </a:bodyPr>
          <a:lstStyle/>
          <a:p>
            <a:r>
              <a:rPr lang="en-AU" sz="3200" b="1" dirty="0"/>
              <a:t>Competent Authorities more rule driven</a:t>
            </a:r>
          </a:p>
          <a:p>
            <a:r>
              <a:rPr lang="en-AU" sz="3200" b="1" dirty="0"/>
              <a:t>Less technical competence and confidence</a:t>
            </a:r>
          </a:p>
          <a:p>
            <a:r>
              <a:rPr lang="en-AU" sz="3200" b="1" dirty="0"/>
              <a:t>SAFEX higher competence and knowledge.</a:t>
            </a:r>
          </a:p>
          <a:p>
            <a:r>
              <a:rPr lang="en-AU" sz="3200" b="1" dirty="0"/>
              <a:t>Use that competence to work with regulators – IME, FEEM, AEISG.</a:t>
            </a:r>
          </a:p>
        </p:txBody>
      </p:sp>
    </p:spTree>
    <p:extLst>
      <p:ext uri="{BB962C8B-B14F-4D97-AF65-F5344CB8AC3E}">
        <p14:creationId xmlns:p14="http://schemas.microsoft.com/office/powerpoint/2010/main" val="53076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Ken Price.  Riskom International.</a:t>
            </a:r>
          </a:p>
        </p:txBody>
      </p:sp>
      <p:sp>
        <p:nvSpPr>
          <p:cNvPr id="614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E0C0E0-7558-4295-88E8-74F602C87FDF}" type="slidenum">
              <a:rPr lang="en-US" altLang="en-US" sz="1400"/>
              <a:pPr eaLnBrk="1" hangingPunct="1"/>
              <a:t>23</a:t>
            </a:fld>
            <a:endParaRPr lang="en-US" altLang="en-US" sz="1400"/>
          </a:p>
        </p:txBody>
      </p:sp>
      <p:pic>
        <p:nvPicPr>
          <p:cNvPr id="61444" name="Picture 2" descr="emu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3"/>
          <p:cNvSpPr>
            <a:spLocks noGrp="1" noChangeArrowheads="1"/>
          </p:cNvSpPr>
          <p:nvPr>
            <p:ph type="title"/>
          </p:nvPr>
        </p:nvSpPr>
        <p:spPr>
          <a:xfrm>
            <a:off x="7467600" y="0"/>
            <a:ext cx="3048000" cy="1143000"/>
          </a:xfrm>
        </p:spPr>
        <p:txBody>
          <a:bodyPr/>
          <a:lstStyle/>
          <a:p>
            <a:pPr algn="r" eaLnBrk="1" hangingPunct="1"/>
            <a:r>
              <a:rPr lang="en-US" altLang="en-US">
                <a:solidFill>
                  <a:srgbClr val="000000"/>
                </a:solidFill>
              </a:rPr>
              <a:t>Questions?</a:t>
            </a:r>
            <a:endParaRPr lang="en-GB" altLang="en-US">
              <a:solidFill>
                <a:srgbClr val="000000"/>
              </a:solidFill>
            </a:endParaRPr>
          </a:p>
        </p:txBody>
      </p:sp>
    </p:spTree>
    <p:extLst>
      <p:ext uri="{BB962C8B-B14F-4D97-AF65-F5344CB8AC3E}">
        <p14:creationId xmlns:p14="http://schemas.microsoft.com/office/powerpoint/2010/main" val="30926336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p:txBody>
          <a:bodyPr/>
          <a:lstStyle/>
          <a:p>
            <a:r>
              <a:rPr lang="en-GB" altLang="en-US" dirty="0">
                <a:solidFill>
                  <a:schemeClr val="bg1"/>
                </a:solidFill>
              </a:rPr>
              <a:t>                        UNOG Entrance</a:t>
            </a:r>
            <a:endParaRPr lang="en-US" altLang="en-US" dirty="0">
              <a:solidFill>
                <a:schemeClr val="bg1"/>
              </a:solidFill>
            </a:endParaRPr>
          </a:p>
        </p:txBody>
      </p:sp>
      <p:sp>
        <p:nvSpPr>
          <p:cNvPr id="4" name="Footer Placeholder 4"/>
          <p:cNvSpPr>
            <a:spLocks noGrp="1"/>
          </p:cNvSpPr>
          <p:nvPr>
            <p:ph type="ftr" sz="quarter" idx="11"/>
          </p:nvPr>
        </p:nvSpPr>
        <p:spPr/>
        <p:txBody>
          <a:bodyPr/>
          <a:lstStyle/>
          <a:p>
            <a:r>
              <a:rPr lang="en-US" altLang="en-US"/>
              <a:t>Ken Price.  Riskom International.</a:t>
            </a:r>
          </a:p>
        </p:txBody>
      </p:sp>
      <p:sp>
        <p:nvSpPr>
          <p:cNvPr id="5" name="Slide Number Placeholder 5"/>
          <p:cNvSpPr>
            <a:spLocks noGrp="1"/>
          </p:cNvSpPr>
          <p:nvPr>
            <p:ph type="sldNum" sz="quarter" idx="12"/>
          </p:nvPr>
        </p:nvSpPr>
        <p:spPr/>
        <p:txBody>
          <a:bodyPr/>
          <a:lstStyle/>
          <a:p>
            <a:fld id="{77E719CA-C40F-4C24-97E3-46BDEEF92A37}" type="slidenum">
              <a:rPr lang="en-US" altLang="en-US"/>
              <a:pPr/>
              <a:t>3</a:t>
            </a:fld>
            <a:endParaRPr lang="en-US" altLang="en-US"/>
          </a:p>
        </p:txBody>
      </p:sp>
      <p:pic>
        <p:nvPicPr>
          <p:cNvPr id="8196" name="Picture 4" descr="119-1959_IM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73673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4" name="Picture 4" descr="119-1956_IM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27125" y="-387350"/>
            <a:ext cx="10009188" cy="7507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p:cNvSpPr>
            <a:spLocks noGrp="1" noChangeArrowheads="1"/>
          </p:cNvSpPr>
          <p:nvPr>
            <p:ph type="title"/>
          </p:nvPr>
        </p:nvSpPr>
        <p:spPr/>
        <p:txBody>
          <a:bodyPr/>
          <a:lstStyle/>
          <a:p>
            <a:r>
              <a:rPr lang="en-US" altLang="en-US" b="1" dirty="0">
                <a:solidFill>
                  <a:srgbClr val="FF0000"/>
                </a:solidFill>
              </a:rPr>
              <a:t>     Who are these Experts?</a:t>
            </a:r>
            <a:endParaRPr lang="en-GB" altLang="en-US" b="1" dirty="0">
              <a:solidFill>
                <a:srgbClr val="FF0000"/>
              </a:solidFill>
            </a:endParaRPr>
          </a:p>
        </p:txBody>
      </p:sp>
      <p:sp>
        <p:nvSpPr>
          <p:cNvPr id="20483" name="Rectangle 3"/>
          <p:cNvSpPr>
            <a:spLocks noGrp="1" noChangeArrowheads="1"/>
          </p:cNvSpPr>
          <p:nvPr>
            <p:ph type="body" sz="half" idx="1"/>
          </p:nvPr>
        </p:nvSpPr>
        <p:spPr>
          <a:xfrm>
            <a:off x="2232026" y="3873500"/>
            <a:ext cx="8435975" cy="2984500"/>
          </a:xfrm>
        </p:spPr>
        <p:txBody>
          <a:bodyPr/>
          <a:lstStyle/>
          <a:p>
            <a:r>
              <a:rPr lang="en-US" altLang="en-US" sz="2400" u="sng" dirty="0"/>
              <a:t>Experts</a:t>
            </a:r>
            <a:r>
              <a:rPr lang="en-US" altLang="en-US" sz="2400" dirty="0"/>
              <a:t> are representatives of nations (governments).</a:t>
            </a:r>
          </a:p>
          <a:p>
            <a:r>
              <a:rPr lang="en-US" altLang="en-US" sz="2400" dirty="0"/>
              <a:t>About 25 of them</a:t>
            </a:r>
          </a:p>
          <a:p>
            <a:r>
              <a:rPr lang="en-US" altLang="en-US" sz="2400" dirty="0"/>
              <a:t>Only Experts may vote on issues</a:t>
            </a:r>
          </a:p>
          <a:p>
            <a:r>
              <a:rPr lang="en-US" altLang="en-US" sz="2400" dirty="0"/>
              <a:t>Other participants are </a:t>
            </a:r>
            <a:r>
              <a:rPr lang="en-US" altLang="en-US" sz="2400" u="sng" dirty="0"/>
              <a:t>observers</a:t>
            </a:r>
          </a:p>
          <a:p>
            <a:r>
              <a:rPr lang="en-US" altLang="en-US" sz="2400" dirty="0"/>
              <a:t>Observers may speak but not vote.</a:t>
            </a:r>
          </a:p>
          <a:p>
            <a:r>
              <a:rPr lang="en-US" altLang="en-US" sz="2400" dirty="0"/>
              <a:t>Industry, NGO, other governments..</a:t>
            </a:r>
          </a:p>
        </p:txBody>
      </p:sp>
      <p:sp>
        <p:nvSpPr>
          <p:cNvPr id="5" name="Footer Placeholder 5"/>
          <p:cNvSpPr>
            <a:spLocks noGrp="1"/>
          </p:cNvSpPr>
          <p:nvPr>
            <p:ph type="ftr" sz="quarter" idx="11"/>
          </p:nvPr>
        </p:nvSpPr>
        <p:spPr/>
        <p:txBody>
          <a:bodyPr/>
          <a:lstStyle/>
          <a:p>
            <a:r>
              <a:rPr lang="en-US" altLang="en-US"/>
              <a:t>Ken Price.  Riskom International.</a:t>
            </a:r>
          </a:p>
        </p:txBody>
      </p:sp>
      <p:sp>
        <p:nvSpPr>
          <p:cNvPr id="6" name="Slide Number Placeholder 6"/>
          <p:cNvSpPr>
            <a:spLocks noGrp="1"/>
          </p:cNvSpPr>
          <p:nvPr>
            <p:ph type="sldNum" sz="quarter" idx="12"/>
          </p:nvPr>
        </p:nvSpPr>
        <p:spPr/>
        <p:txBody>
          <a:bodyPr/>
          <a:lstStyle/>
          <a:p>
            <a:fld id="{A821A326-F0A8-43AF-B6A0-C53F222D0F2F}" type="slidenum">
              <a:rPr lang="en-US" altLang="en-US"/>
              <a:pPr/>
              <a:t>4</a:t>
            </a:fld>
            <a:endParaRPr lang="en-US" altLang="en-US"/>
          </a:p>
        </p:txBody>
      </p:sp>
    </p:spTree>
    <p:extLst>
      <p:ext uri="{BB962C8B-B14F-4D97-AF65-F5344CB8AC3E}">
        <p14:creationId xmlns:p14="http://schemas.microsoft.com/office/powerpoint/2010/main" val="1173524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a:t>Ken Price.  Riskom International.</a:t>
            </a:r>
          </a:p>
        </p:txBody>
      </p:sp>
      <p:sp>
        <p:nvSpPr>
          <p:cNvPr id="5" name="Slide Number Placeholder 3"/>
          <p:cNvSpPr>
            <a:spLocks noGrp="1"/>
          </p:cNvSpPr>
          <p:nvPr>
            <p:ph type="sldNum" sz="quarter" idx="12"/>
          </p:nvPr>
        </p:nvSpPr>
        <p:spPr/>
        <p:txBody>
          <a:bodyPr/>
          <a:lstStyle/>
          <a:p>
            <a:fld id="{6CA99D9D-CA3C-46AD-9C32-B2C5439C2904}" type="slidenum">
              <a:rPr lang="en-US" altLang="en-US"/>
              <a:pPr/>
              <a:t>5</a:t>
            </a:fld>
            <a:endParaRPr lang="en-US" altLang="en-US"/>
          </a:p>
        </p:txBody>
      </p:sp>
      <p:sp>
        <p:nvSpPr>
          <p:cNvPr id="16386" name="Rectangle 2"/>
          <p:cNvSpPr>
            <a:spLocks noGrp="1" noChangeArrowheads="1"/>
          </p:cNvSpPr>
          <p:nvPr>
            <p:ph type="title" idx="4294967295"/>
          </p:nvPr>
        </p:nvSpPr>
        <p:spPr>
          <a:xfrm>
            <a:off x="0" y="365125"/>
            <a:ext cx="10515600" cy="1325563"/>
          </a:xfrm>
        </p:spPr>
        <p:txBody>
          <a:bodyPr/>
          <a:lstStyle/>
          <a:p>
            <a:r>
              <a:rPr lang="en-US" altLang="en-US"/>
              <a:t>CETDG GHS</a:t>
            </a:r>
            <a:endParaRPr lang="en-GB" altLang="en-US"/>
          </a:p>
        </p:txBody>
      </p:sp>
      <p:sp>
        <p:nvSpPr>
          <p:cNvPr id="16387" name="Rectangle 3"/>
          <p:cNvSpPr>
            <a:spLocks noChangeArrowheads="1"/>
          </p:cNvSpPr>
          <p:nvPr/>
        </p:nvSpPr>
        <p:spPr bwMode="auto">
          <a:xfrm>
            <a:off x="2843213" y="1690688"/>
            <a:ext cx="6172200" cy="40195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dirty="0">
                <a:solidFill>
                  <a:schemeClr val="bg1"/>
                </a:solidFill>
                <a:latin typeface="Times New Roman" panose="02020603050405020304" pitchFamily="18" charset="0"/>
              </a:rPr>
              <a:t>Committee of Experts</a:t>
            </a:r>
          </a:p>
          <a:p>
            <a:pPr algn="ctr"/>
            <a:r>
              <a:rPr lang="en-US" altLang="en-US" sz="4400" dirty="0">
                <a:solidFill>
                  <a:schemeClr val="bg1"/>
                </a:solidFill>
                <a:latin typeface="Times New Roman" panose="02020603050405020304" pitchFamily="18" charset="0"/>
              </a:rPr>
              <a:t> on Transport </a:t>
            </a:r>
          </a:p>
          <a:p>
            <a:pPr algn="ctr"/>
            <a:r>
              <a:rPr lang="en-US" altLang="en-US" sz="4400" dirty="0">
                <a:solidFill>
                  <a:schemeClr val="bg1"/>
                </a:solidFill>
                <a:latin typeface="Times New Roman" panose="02020603050405020304" pitchFamily="18" charset="0"/>
              </a:rPr>
              <a:t>of Dangerous Goods </a:t>
            </a:r>
          </a:p>
          <a:p>
            <a:pPr algn="ctr"/>
            <a:r>
              <a:rPr lang="en-US" altLang="en-US" sz="4400" dirty="0">
                <a:solidFill>
                  <a:schemeClr val="bg1"/>
                </a:solidFill>
                <a:latin typeface="Times New Roman" panose="02020603050405020304" pitchFamily="18" charset="0"/>
              </a:rPr>
              <a:t>and the Globally </a:t>
            </a:r>
          </a:p>
          <a:p>
            <a:pPr algn="ctr"/>
            <a:r>
              <a:rPr lang="en-US" altLang="en-US" sz="4400" dirty="0">
                <a:solidFill>
                  <a:schemeClr val="bg1"/>
                </a:solidFill>
                <a:latin typeface="Times New Roman" panose="02020603050405020304" pitchFamily="18" charset="0"/>
              </a:rPr>
              <a:t>Harmonized System</a:t>
            </a:r>
            <a:r>
              <a:rPr lang="en-US" altLang="en-US" sz="4400" dirty="0">
                <a:latin typeface="Times New Roman" panose="02020603050405020304" pitchFamily="18" charset="0"/>
              </a:rPr>
              <a:t>.</a:t>
            </a:r>
            <a:endParaRPr lang="en-GB" altLang="en-US" sz="4400" dirty="0">
              <a:latin typeface="Times New Roman" panose="02020603050405020304" pitchFamily="18" charset="0"/>
            </a:endParaRPr>
          </a:p>
        </p:txBody>
      </p:sp>
    </p:spTree>
    <p:extLst>
      <p:ext uri="{BB962C8B-B14F-4D97-AF65-F5344CB8AC3E}">
        <p14:creationId xmlns:p14="http://schemas.microsoft.com/office/powerpoint/2010/main" val="30061291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ltLang="en-US"/>
              <a:t>Ken Price.  Riskom International.</a:t>
            </a:r>
          </a:p>
        </p:txBody>
      </p:sp>
      <p:sp>
        <p:nvSpPr>
          <p:cNvPr id="7" name="Slide Number Placeholder 3"/>
          <p:cNvSpPr>
            <a:spLocks noGrp="1"/>
          </p:cNvSpPr>
          <p:nvPr>
            <p:ph type="sldNum" sz="quarter" idx="12"/>
          </p:nvPr>
        </p:nvSpPr>
        <p:spPr/>
        <p:txBody>
          <a:bodyPr/>
          <a:lstStyle/>
          <a:p>
            <a:fld id="{3F93D95F-01AB-4735-BD95-A069FB3145B8}" type="slidenum">
              <a:rPr lang="en-US" altLang="en-US"/>
              <a:pPr/>
              <a:t>6</a:t>
            </a:fld>
            <a:endParaRPr lang="en-US" altLang="en-US"/>
          </a:p>
        </p:txBody>
      </p:sp>
      <p:sp>
        <p:nvSpPr>
          <p:cNvPr id="17410" name="Rectangle 2"/>
          <p:cNvSpPr>
            <a:spLocks noGrp="1" noChangeArrowheads="1"/>
          </p:cNvSpPr>
          <p:nvPr>
            <p:ph type="title" idx="4294967295"/>
          </p:nvPr>
        </p:nvSpPr>
        <p:spPr>
          <a:xfrm>
            <a:off x="0" y="365125"/>
            <a:ext cx="10515600" cy="1325563"/>
          </a:xfrm>
        </p:spPr>
        <p:txBody>
          <a:bodyPr/>
          <a:lstStyle/>
          <a:p>
            <a:r>
              <a:rPr lang="en-US" altLang="en-US"/>
              <a:t>SCETDG</a:t>
            </a:r>
            <a:endParaRPr lang="en-GB" altLang="en-US"/>
          </a:p>
        </p:txBody>
      </p:sp>
      <p:sp>
        <p:nvSpPr>
          <p:cNvPr id="17411" name="Rectangle 3"/>
          <p:cNvSpPr>
            <a:spLocks noChangeArrowheads="1"/>
          </p:cNvSpPr>
          <p:nvPr/>
        </p:nvSpPr>
        <p:spPr bwMode="auto">
          <a:xfrm>
            <a:off x="2971800" y="404814"/>
            <a:ext cx="6172200" cy="180498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rPr>
              <a:t>Committee of Experts</a:t>
            </a:r>
          </a:p>
          <a:p>
            <a:pPr algn="ctr"/>
            <a:r>
              <a:rPr lang="en-US" altLang="en-US" sz="2400">
                <a:latin typeface="Times New Roman" panose="02020603050405020304" pitchFamily="18" charset="0"/>
              </a:rPr>
              <a:t> on Transport of Dangerous Goods </a:t>
            </a:r>
          </a:p>
          <a:p>
            <a:pPr algn="ctr"/>
            <a:r>
              <a:rPr lang="en-US" altLang="en-US" sz="2400">
                <a:latin typeface="Times New Roman" panose="02020603050405020304" pitchFamily="18" charset="0"/>
              </a:rPr>
              <a:t>and the Globally Harmonised System.</a:t>
            </a:r>
            <a:endParaRPr lang="en-GB" altLang="en-US" sz="2400">
              <a:latin typeface="Times New Roman" panose="02020603050405020304" pitchFamily="18" charset="0"/>
            </a:endParaRPr>
          </a:p>
        </p:txBody>
      </p:sp>
      <p:sp>
        <p:nvSpPr>
          <p:cNvPr id="17412" name="Rectangle 4"/>
          <p:cNvSpPr>
            <a:spLocks noChangeArrowheads="1"/>
          </p:cNvSpPr>
          <p:nvPr/>
        </p:nvSpPr>
        <p:spPr bwMode="auto">
          <a:xfrm>
            <a:off x="2895600" y="3200400"/>
            <a:ext cx="6781800" cy="29718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dirty="0">
                <a:solidFill>
                  <a:schemeClr val="bg1"/>
                </a:solidFill>
                <a:latin typeface="Times New Roman" panose="02020603050405020304" pitchFamily="18" charset="0"/>
              </a:rPr>
              <a:t>Subcommittee of Experts</a:t>
            </a:r>
          </a:p>
          <a:p>
            <a:pPr algn="ctr"/>
            <a:r>
              <a:rPr lang="en-US" altLang="en-US" sz="4800" dirty="0">
                <a:solidFill>
                  <a:schemeClr val="bg1"/>
                </a:solidFill>
                <a:latin typeface="Times New Roman" panose="02020603050405020304" pitchFamily="18" charset="0"/>
              </a:rPr>
              <a:t>on Transport </a:t>
            </a:r>
          </a:p>
          <a:p>
            <a:pPr algn="ctr"/>
            <a:r>
              <a:rPr lang="en-US" altLang="en-US" sz="4800" dirty="0">
                <a:solidFill>
                  <a:schemeClr val="bg1"/>
                </a:solidFill>
                <a:latin typeface="Times New Roman" panose="02020603050405020304" pitchFamily="18" charset="0"/>
              </a:rPr>
              <a:t>of Dangerous Goods</a:t>
            </a:r>
            <a:endParaRPr lang="en-GB" altLang="en-US" sz="4800" dirty="0">
              <a:solidFill>
                <a:schemeClr val="bg1"/>
              </a:solidFill>
              <a:latin typeface="Times New Roman" panose="02020603050405020304" pitchFamily="18" charset="0"/>
            </a:endParaRPr>
          </a:p>
        </p:txBody>
      </p:sp>
      <p:sp>
        <p:nvSpPr>
          <p:cNvPr id="17413" name="Line 5"/>
          <p:cNvSpPr>
            <a:spLocks noChangeShapeType="1"/>
          </p:cNvSpPr>
          <p:nvPr/>
        </p:nvSpPr>
        <p:spPr bwMode="auto">
          <a:xfrm>
            <a:off x="5943600" y="22098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extLst>
      <p:ext uri="{BB962C8B-B14F-4D97-AF65-F5344CB8AC3E}">
        <p14:creationId xmlns:p14="http://schemas.microsoft.com/office/powerpoint/2010/main" val="29383496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ltLang="en-US"/>
              <a:t>Ken Price.  Riskom International.</a:t>
            </a:r>
          </a:p>
        </p:txBody>
      </p:sp>
      <p:sp>
        <p:nvSpPr>
          <p:cNvPr id="9" name="Slide Number Placeholder 3"/>
          <p:cNvSpPr>
            <a:spLocks noGrp="1"/>
          </p:cNvSpPr>
          <p:nvPr>
            <p:ph type="sldNum" sz="quarter" idx="12"/>
          </p:nvPr>
        </p:nvSpPr>
        <p:spPr/>
        <p:txBody>
          <a:bodyPr/>
          <a:lstStyle/>
          <a:p>
            <a:fld id="{093475C4-50C5-46A0-903C-87C1C0F003B2}" type="slidenum">
              <a:rPr lang="en-US" altLang="en-US"/>
              <a:pPr/>
              <a:t>7</a:t>
            </a:fld>
            <a:endParaRPr lang="en-US" altLang="en-US"/>
          </a:p>
        </p:txBody>
      </p:sp>
      <p:sp>
        <p:nvSpPr>
          <p:cNvPr id="18434" name="Rectangle 2"/>
          <p:cNvSpPr>
            <a:spLocks noGrp="1" noChangeArrowheads="1"/>
          </p:cNvSpPr>
          <p:nvPr>
            <p:ph type="title" idx="4294967295"/>
          </p:nvPr>
        </p:nvSpPr>
        <p:spPr>
          <a:xfrm>
            <a:off x="0" y="365125"/>
            <a:ext cx="10515600" cy="1325563"/>
          </a:xfrm>
        </p:spPr>
        <p:txBody>
          <a:bodyPr/>
          <a:lstStyle/>
          <a:p>
            <a:r>
              <a:rPr lang="en-US" altLang="en-US"/>
              <a:t>SCEGHS</a:t>
            </a:r>
            <a:endParaRPr lang="en-GB" altLang="en-US"/>
          </a:p>
        </p:txBody>
      </p:sp>
      <p:sp>
        <p:nvSpPr>
          <p:cNvPr id="18435" name="Rectangle 3"/>
          <p:cNvSpPr>
            <a:spLocks noChangeArrowheads="1"/>
          </p:cNvSpPr>
          <p:nvPr/>
        </p:nvSpPr>
        <p:spPr bwMode="auto">
          <a:xfrm>
            <a:off x="2971800" y="404814"/>
            <a:ext cx="6172200" cy="180498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rPr>
              <a:t>Committee of Experts</a:t>
            </a:r>
          </a:p>
          <a:p>
            <a:pPr algn="ctr"/>
            <a:r>
              <a:rPr lang="en-US" altLang="en-US" sz="2400">
                <a:latin typeface="Times New Roman" panose="02020603050405020304" pitchFamily="18" charset="0"/>
              </a:rPr>
              <a:t> on Transport of Dangerous Goods </a:t>
            </a:r>
          </a:p>
          <a:p>
            <a:pPr algn="ctr"/>
            <a:r>
              <a:rPr lang="en-US" altLang="en-US" sz="2400">
                <a:latin typeface="Times New Roman" panose="02020603050405020304" pitchFamily="18" charset="0"/>
              </a:rPr>
              <a:t>and the Globally Harmonised System.</a:t>
            </a:r>
            <a:endParaRPr lang="en-GB" altLang="en-US" sz="2400">
              <a:latin typeface="Times New Roman" panose="02020603050405020304" pitchFamily="18" charset="0"/>
            </a:endParaRPr>
          </a:p>
        </p:txBody>
      </p:sp>
      <p:sp>
        <p:nvSpPr>
          <p:cNvPr id="18436" name="Rectangle 4"/>
          <p:cNvSpPr>
            <a:spLocks noChangeArrowheads="1"/>
          </p:cNvSpPr>
          <p:nvPr/>
        </p:nvSpPr>
        <p:spPr bwMode="auto">
          <a:xfrm>
            <a:off x="1905000" y="2819400"/>
            <a:ext cx="4343400" cy="762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rPr>
              <a:t>Subcommittee of Experts</a:t>
            </a:r>
          </a:p>
          <a:p>
            <a:pPr algn="ctr"/>
            <a:r>
              <a:rPr lang="en-US" altLang="en-US" sz="2400">
                <a:latin typeface="Times New Roman" panose="02020603050405020304" pitchFamily="18" charset="0"/>
              </a:rPr>
              <a:t>On Transport of Dangerous Goods</a:t>
            </a:r>
            <a:endParaRPr lang="en-GB" altLang="en-US" sz="2400">
              <a:latin typeface="Times New Roman" panose="02020603050405020304" pitchFamily="18" charset="0"/>
            </a:endParaRPr>
          </a:p>
        </p:txBody>
      </p:sp>
      <p:sp>
        <p:nvSpPr>
          <p:cNvPr id="18437" name="Line 5"/>
          <p:cNvSpPr>
            <a:spLocks noChangeShapeType="1"/>
          </p:cNvSpPr>
          <p:nvPr/>
        </p:nvSpPr>
        <p:spPr bwMode="auto">
          <a:xfrm>
            <a:off x="3657600" y="2286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438" name="Rectangle 6"/>
          <p:cNvSpPr>
            <a:spLocks noChangeArrowheads="1"/>
          </p:cNvSpPr>
          <p:nvPr/>
        </p:nvSpPr>
        <p:spPr bwMode="auto">
          <a:xfrm>
            <a:off x="2362200" y="4038600"/>
            <a:ext cx="7696200" cy="25908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a:solidFill>
                  <a:schemeClr val="bg1"/>
                </a:solidFill>
                <a:latin typeface="Times New Roman" panose="02020603050405020304" pitchFamily="18" charset="0"/>
              </a:rPr>
              <a:t>Subcommittee of Experts </a:t>
            </a:r>
          </a:p>
          <a:p>
            <a:pPr algn="ctr"/>
            <a:r>
              <a:rPr lang="en-US" altLang="en-US" sz="4000" dirty="0">
                <a:solidFill>
                  <a:schemeClr val="bg1"/>
                </a:solidFill>
                <a:latin typeface="Times New Roman" panose="02020603050405020304" pitchFamily="18" charset="0"/>
              </a:rPr>
              <a:t>On the Globally Harmonized System</a:t>
            </a:r>
          </a:p>
          <a:p>
            <a:pPr algn="ctr"/>
            <a:r>
              <a:rPr lang="en-US" altLang="en-US" sz="4000" dirty="0">
                <a:solidFill>
                  <a:schemeClr val="bg1"/>
                </a:solidFill>
                <a:latin typeface="Times New Roman" panose="02020603050405020304" pitchFamily="18" charset="0"/>
              </a:rPr>
              <a:t>For Classification and Labelling </a:t>
            </a:r>
          </a:p>
          <a:p>
            <a:pPr algn="ctr"/>
            <a:r>
              <a:rPr lang="en-US" altLang="en-US" sz="4000" dirty="0">
                <a:solidFill>
                  <a:schemeClr val="bg1"/>
                </a:solidFill>
                <a:latin typeface="Times New Roman" panose="02020603050405020304" pitchFamily="18" charset="0"/>
              </a:rPr>
              <a:t>of Chemicals</a:t>
            </a:r>
            <a:endParaRPr lang="en-GB" altLang="en-US" sz="4000" dirty="0">
              <a:solidFill>
                <a:schemeClr val="bg1"/>
              </a:solidFill>
              <a:latin typeface="Times New Roman" panose="02020603050405020304" pitchFamily="18" charset="0"/>
            </a:endParaRPr>
          </a:p>
        </p:txBody>
      </p:sp>
      <p:sp>
        <p:nvSpPr>
          <p:cNvPr id="18439" name="Line 7"/>
          <p:cNvSpPr>
            <a:spLocks noChangeShapeType="1"/>
          </p:cNvSpPr>
          <p:nvPr/>
        </p:nvSpPr>
        <p:spPr bwMode="auto">
          <a:xfrm>
            <a:off x="7467600" y="22098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extLst>
      <p:ext uri="{BB962C8B-B14F-4D97-AF65-F5344CB8AC3E}">
        <p14:creationId xmlns:p14="http://schemas.microsoft.com/office/powerpoint/2010/main" val="24368005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Footer Placeholder 2"/>
          <p:cNvSpPr>
            <a:spLocks noGrp="1"/>
          </p:cNvSpPr>
          <p:nvPr>
            <p:ph type="ftr" sz="quarter" idx="11"/>
          </p:nvPr>
        </p:nvSpPr>
        <p:spPr/>
        <p:txBody>
          <a:bodyPr/>
          <a:lstStyle/>
          <a:p>
            <a:r>
              <a:rPr lang="en-US" altLang="en-US"/>
              <a:t>Ken Price.  Riskom International.</a:t>
            </a:r>
          </a:p>
        </p:txBody>
      </p:sp>
      <p:sp>
        <p:nvSpPr>
          <p:cNvPr id="22" name="Slide Number Placeholder 3"/>
          <p:cNvSpPr>
            <a:spLocks noGrp="1"/>
          </p:cNvSpPr>
          <p:nvPr>
            <p:ph type="sldNum" sz="quarter" idx="12"/>
          </p:nvPr>
        </p:nvSpPr>
        <p:spPr/>
        <p:txBody>
          <a:bodyPr/>
          <a:lstStyle/>
          <a:p>
            <a:fld id="{66C07BFE-1F9A-43DF-95DD-8BC155F36946}" type="slidenum">
              <a:rPr lang="en-US" altLang="en-US"/>
              <a:pPr/>
              <a:t>8</a:t>
            </a:fld>
            <a:endParaRPr lang="en-US" altLang="en-US"/>
          </a:p>
        </p:txBody>
      </p:sp>
      <p:sp>
        <p:nvSpPr>
          <p:cNvPr id="123906" name="Rectangle 2"/>
          <p:cNvSpPr>
            <a:spLocks noGrp="1" noChangeArrowheads="1"/>
          </p:cNvSpPr>
          <p:nvPr>
            <p:ph type="title" idx="4294967295"/>
          </p:nvPr>
        </p:nvSpPr>
        <p:spPr>
          <a:xfrm>
            <a:off x="0" y="365125"/>
            <a:ext cx="10515600" cy="1325563"/>
          </a:xfrm>
        </p:spPr>
        <p:txBody>
          <a:bodyPr/>
          <a:lstStyle/>
          <a:p>
            <a:endParaRPr lang="en-GB" altLang="en-US" dirty="0"/>
          </a:p>
        </p:txBody>
      </p:sp>
      <p:sp>
        <p:nvSpPr>
          <p:cNvPr id="123907" name="Rectangle 3"/>
          <p:cNvSpPr>
            <a:spLocks noChangeArrowheads="1"/>
          </p:cNvSpPr>
          <p:nvPr/>
        </p:nvSpPr>
        <p:spPr bwMode="auto">
          <a:xfrm>
            <a:off x="2855913" y="1412875"/>
            <a:ext cx="6172200" cy="13017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rPr>
              <a:t>Committee of Experts</a:t>
            </a:r>
          </a:p>
          <a:p>
            <a:pPr algn="ctr"/>
            <a:r>
              <a:rPr lang="en-US" altLang="en-US" sz="2400">
                <a:latin typeface="Times New Roman" panose="02020603050405020304" pitchFamily="18" charset="0"/>
              </a:rPr>
              <a:t> on Transport of Dangerous Goods </a:t>
            </a:r>
          </a:p>
          <a:p>
            <a:pPr algn="ctr"/>
            <a:r>
              <a:rPr lang="en-US" altLang="en-US" sz="2400">
                <a:latin typeface="Times New Roman" panose="02020603050405020304" pitchFamily="18" charset="0"/>
              </a:rPr>
              <a:t>and the Globally Harmonised System.</a:t>
            </a:r>
            <a:endParaRPr lang="en-GB" altLang="en-US" sz="2400">
              <a:latin typeface="Times New Roman" panose="02020603050405020304" pitchFamily="18" charset="0"/>
            </a:endParaRPr>
          </a:p>
        </p:txBody>
      </p:sp>
      <p:sp>
        <p:nvSpPr>
          <p:cNvPr id="123908" name="Rectangle 4"/>
          <p:cNvSpPr>
            <a:spLocks noChangeArrowheads="1"/>
          </p:cNvSpPr>
          <p:nvPr/>
        </p:nvSpPr>
        <p:spPr bwMode="auto">
          <a:xfrm>
            <a:off x="1905000" y="3200401"/>
            <a:ext cx="3657600" cy="15970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latin typeface="Times New Roman" panose="02020603050405020304" pitchFamily="18" charset="0"/>
              </a:rPr>
              <a:t>Subcommittee of Experts</a:t>
            </a:r>
          </a:p>
          <a:p>
            <a:pPr algn="ctr"/>
            <a:r>
              <a:rPr lang="en-US" altLang="en-US" sz="2400" dirty="0">
                <a:latin typeface="Times New Roman" panose="02020603050405020304" pitchFamily="18" charset="0"/>
              </a:rPr>
              <a:t>On TDG</a:t>
            </a:r>
            <a:endParaRPr lang="en-GB" altLang="en-US" sz="2400" dirty="0">
              <a:latin typeface="Times New Roman" panose="02020603050405020304" pitchFamily="18" charset="0"/>
            </a:endParaRPr>
          </a:p>
        </p:txBody>
      </p:sp>
      <p:sp>
        <p:nvSpPr>
          <p:cNvPr id="123910" name="Rectangle 6"/>
          <p:cNvSpPr>
            <a:spLocks noChangeArrowheads="1"/>
          </p:cNvSpPr>
          <p:nvPr/>
        </p:nvSpPr>
        <p:spPr bwMode="auto">
          <a:xfrm>
            <a:off x="6324600" y="3200400"/>
            <a:ext cx="3644153" cy="159702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dirty="0">
                <a:latin typeface="Times New Roman" panose="02020603050405020304" pitchFamily="18" charset="0"/>
              </a:rPr>
              <a:t>Subcommittee of Experts </a:t>
            </a:r>
          </a:p>
          <a:p>
            <a:pPr algn="ctr"/>
            <a:r>
              <a:rPr lang="en-US" altLang="en-US" sz="2400" dirty="0">
                <a:latin typeface="Times New Roman" panose="02020603050405020304" pitchFamily="18" charset="0"/>
              </a:rPr>
              <a:t>On GHS</a:t>
            </a:r>
            <a:endParaRPr lang="en-GB" altLang="en-US" sz="2400" dirty="0">
              <a:latin typeface="Times New Roman" panose="02020603050405020304" pitchFamily="18" charset="0"/>
            </a:endParaRPr>
          </a:p>
        </p:txBody>
      </p:sp>
      <p:sp>
        <p:nvSpPr>
          <p:cNvPr id="123912" name="Rectangle 8"/>
          <p:cNvSpPr>
            <a:spLocks noChangeArrowheads="1"/>
          </p:cNvSpPr>
          <p:nvPr/>
        </p:nvSpPr>
        <p:spPr bwMode="auto">
          <a:xfrm>
            <a:off x="1847850" y="5300663"/>
            <a:ext cx="8351838"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Industry, Governments, NGOs</a:t>
            </a:r>
            <a:r>
              <a:rPr lang="en-GB" altLang="en-US" sz="2400" b="1"/>
              <a:t>.</a:t>
            </a:r>
            <a:endParaRPr lang="en-US" altLang="en-US" sz="2400" b="1"/>
          </a:p>
        </p:txBody>
      </p:sp>
      <p:sp>
        <p:nvSpPr>
          <p:cNvPr id="123914" name="Line 10"/>
          <p:cNvSpPr>
            <a:spLocks noChangeShapeType="1"/>
          </p:cNvSpPr>
          <p:nvPr/>
        </p:nvSpPr>
        <p:spPr bwMode="auto">
          <a:xfrm flipV="1">
            <a:off x="2424113" y="47974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15" name="Line 11"/>
          <p:cNvSpPr>
            <a:spLocks noChangeShapeType="1"/>
          </p:cNvSpPr>
          <p:nvPr/>
        </p:nvSpPr>
        <p:spPr bwMode="auto">
          <a:xfrm flipV="1">
            <a:off x="3287713" y="47974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17" name="Line 13"/>
          <p:cNvSpPr>
            <a:spLocks noChangeShapeType="1"/>
          </p:cNvSpPr>
          <p:nvPr/>
        </p:nvSpPr>
        <p:spPr bwMode="auto">
          <a:xfrm flipV="1">
            <a:off x="4440238" y="47974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18" name="Line 14"/>
          <p:cNvSpPr>
            <a:spLocks noChangeShapeType="1"/>
          </p:cNvSpPr>
          <p:nvPr/>
        </p:nvSpPr>
        <p:spPr bwMode="auto">
          <a:xfrm flipV="1">
            <a:off x="6743700" y="4941889"/>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19" name="Line 15"/>
          <p:cNvSpPr>
            <a:spLocks noChangeShapeType="1"/>
          </p:cNvSpPr>
          <p:nvPr/>
        </p:nvSpPr>
        <p:spPr bwMode="auto">
          <a:xfrm flipV="1">
            <a:off x="7896225" y="4941889"/>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1" name="Line 17"/>
          <p:cNvSpPr>
            <a:spLocks noChangeShapeType="1"/>
          </p:cNvSpPr>
          <p:nvPr/>
        </p:nvSpPr>
        <p:spPr bwMode="auto">
          <a:xfrm flipV="1">
            <a:off x="9409113" y="4941889"/>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2" name="Rectangle 18"/>
          <p:cNvSpPr>
            <a:spLocks noChangeArrowheads="1"/>
          </p:cNvSpPr>
          <p:nvPr/>
        </p:nvSpPr>
        <p:spPr bwMode="auto">
          <a:xfrm>
            <a:off x="2927350" y="333375"/>
            <a:ext cx="6121400"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b="1">
                <a:solidFill>
                  <a:schemeClr val="bg1"/>
                </a:solidFill>
              </a:rPr>
              <a:t>To ECOSOC and the world</a:t>
            </a:r>
            <a:r>
              <a:rPr lang="en-GB" altLang="en-US" sz="2400"/>
              <a:t>.</a:t>
            </a:r>
            <a:endParaRPr lang="en-US" altLang="en-US" sz="2400"/>
          </a:p>
        </p:txBody>
      </p:sp>
      <p:sp>
        <p:nvSpPr>
          <p:cNvPr id="123923" name="Line 19"/>
          <p:cNvSpPr>
            <a:spLocks noChangeShapeType="1"/>
          </p:cNvSpPr>
          <p:nvPr/>
        </p:nvSpPr>
        <p:spPr bwMode="auto">
          <a:xfrm flipV="1">
            <a:off x="5808663" y="105251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4" name="Line 20"/>
          <p:cNvSpPr>
            <a:spLocks noChangeShapeType="1"/>
          </p:cNvSpPr>
          <p:nvPr/>
        </p:nvSpPr>
        <p:spPr bwMode="auto">
          <a:xfrm>
            <a:off x="8975725" y="692150"/>
            <a:ext cx="539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5" name="Line 21"/>
          <p:cNvSpPr>
            <a:spLocks noChangeShapeType="1"/>
          </p:cNvSpPr>
          <p:nvPr/>
        </p:nvSpPr>
        <p:spPr bwMode="auto">
          <a:xfrm flipH="1">
            <a:off x="2279650" y="69215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6" name="Line 22"/>
          <p:cNvSpPr>
            <a:spLocks noChangeShapeType="1"/>
          </p:cNvSpPr>
          <p:nvPr/>
        </p:nvSpPr>
        <p:spPr bwMode="auto">
          <a:xfrm flipV="1">
            <a:off x="9048751" y="260351"/>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7" name="Line 23"/>
          <p:cNvSpPr>
            <a:spLocks noChangeShapeType="1"/>
          </p:cNvSpPr>
          <p:nvPr/>
        </p:nvSpPr>
        <p:spPr bwMode="auto">
          <a:xfrm flipH="1" flipV="1">
            <a:off x="2495551" y="260351"/>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8" name="Line 24"/>
          <p:cNvSpPr>
            <a:spLocks noChangeShapeType="1"/>
          </p:cNvSpPr>
          <p:nvPr/>
        </p:nvSpPr>
        <p:spPr bwMode="auto">
          <a:xfrm flipV="1">
            <a:off x="3719513" y="2708276"/>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3929" name="Line 25"/>
          <p:cNvSpPr>
            <a:spLocks noChangeShapeType="1"/>
          </p:cNvSpPr>
          <p:nvPr/>
        </p:nvSpPr>
        <p:spPr bwMode="auto">
          <a:xfrm flipV="1">
            <a:off x="7967663" y="2708276"/>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 name="Rectangle 1"/>
          <p:cNvSpPr/>
          <p:nvPr/>
        </p:nvSpPr>
        <p:spPr>
          <a:xfrm>
            <a:off x="120652" y="4212521"/>
            <a:ext cx="1439862" cy="923330"/>
          </a:xfrm>
          <a:prstGeom prst="rect">
            <a:avLst/>
          </a:prstGeom>
        </p:spPr>
        <p:txBody>
          <a:bodyPr wrap="square">
            <a:spAutoFit/>
          </a:bodyPr>
          <a:lstStyle/>
          <a:p>
            <a:r>
              <a:rPr lang="en-AU" dirty="0">
                <a:solidFill>
                  <a:schemeClr val="accent3">
                    <a:lumMod val="60000"/>
                    <a:lumOff val="40000"/>
                  </a:schemeClr>
                </a:solidFill>
              </a:rPr>
              <a:t>Explosives Working Group</a:t>
            </a:r>
          </a:p>
        </p:txBody>
      </p:sp>
      <p:sp>
        <p:nvSpPr>
          <p:cNvPr id="24" name="Line 22"/>
          <p:cNvSpPr>
            <a:spLocks noChangeShapeType="1"/>
          </p:cNvSpPr>
          <p:nvPr/>
        </p:nvSpPr>
        <p:spPr bwMode="auto">
          <a:xfrm flipV="1">
            <a:off x="1380332" y="3948995"/>
            <a:ext cx="524668" cy="1229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5" name="Line 22"/>
          <p:cNvSpPr>
            <a:spLocks noChangeShapeType="1"/>
          </p:cNvSpPr>
          <p:nvPr/>
        </p:nvSpPr>
        <p:spPr bwMode="auto">
          <a:xfrm flipV="1">
            <a:off x="9201151" y="412751"/>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extLst>
      <p:ext uri="{BB962C8B-B14F-4D97-AF65-F5344CB8AC3E}">
        <p14:creationId xmlns:p14="http://schemas.microsoft.com/office/powerpoint/2010/main" val="1669191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Ken Price.  Riskom International.</a:t>
            </a:r>
          </a:p>
        </p:txBody>
      </p:sp>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A024335-88BB-4D1B-A62A-8949F5D4FD37}" type="slidenum">
              <a:rPr lang="en-US" altLang="en-US" sz="1400"/>
              <a:pPr eaLnBrk="1" hangingPunct="1"/>
              <a:t>9</a:t>
            </a:fld>
            <a:endParaRPr lang="en-US" altLang="en-US" sz="1400"/>
          </a:p>
        </p:txBody>
      </p:sp>
      <p:sp>
        <p:nvSpPr>
          <p:cNvPr id="34820" name="Rectangle 2"/>
          <p:cNvSpPr>
            <a:spLocks noGrp="1" noChangeArrowheads="1"/>
          </p:cNvSpPr>
          <p:nvPr>
            <p:ph type="title"/>
          </p:nvPr>
        </p:nvSpPr>
        <p:spPr/>
        <p:txBody>
          <a:bodyPr/>
          <a:lstStyle/>
          <a:p>
            <a:pPr eaLnBrk="1" hangingPunct="1"/>
            <a:r>
              <a:rPr lang="en-GB" altLang="en-US" dirty="0">
                <a:solidFill>
                  <a:schemeClr val="accent2"/>
                </a:solidFill>
              </a:rPr>
              <a:t>Orange Book</a:t>
            </a:r>
            <a:endParaRPr lang="en-US" altLang="en-US" dirty="0">
              <a:solidFill>
                <a:schemeClr val="accent2"/>
              </a:solidFill>
            </a:endParaRPr>
          </a:p>
        </p:txBody>
      </p:sp>
      <p:sp>
        <p:nvSpPr>
          <p:cNvPr id="34821" name="Rectangle 3"/>
          <p:cNvSpPr>
            <a:spLocks noGrp="1" noChangeArrowheads="1"/>
          </p:cNvSpPr>
          <p:nvPr>
            <p:ph type="body" idx="1"/>
          </p:nvPr>
        </p:nvSpPr>
        <p:spPr/>
        <p:txBody>
          <a:bodyPr>
            <a:normAutofit/>
          </a:bodyPr>
          <a:lstStyle/>
          <a:p>
            <a:pPr eaLnBrk="1" hangingPunct="1">
              <a:lnSpc>
                <a:spcPct val="90000"/>
              </a:lnSpc>
            </a:pPr>
            <a:r>
              <a:rPr lang="en-GB" altLang="en-US" sz="2800" b="1" dirty="0">
                <a:solidFill>
                  <a:schemeClr val="accent2">
                    <a:lumMod val="60000"/>
                    <a:lumOff val="40000"/>
                  </a:schemeClr>
                </a:solidFill>
              </a:rPr>
              <a:t>Classification for transport - List</a:t>
            </a:r>
          </a:p>
          <a:p>
            <a:pPr eaLnBrk="1" hangingPunct="1">
              <a:lnSpc>
                <a:spcPct val="90000"/>
              </a:lnSpc>
            </a:pPr>
            <a:r>
              <a:rPr lang="en-GB" altLang="en-US" sz="2800" b="1" dirty="0">
                <a:solidFill>
                  <a:schemeClr val="accent2">
                    <a:lumMod val="60000"/>
                    <a:lumOff val="40000"/>
                  </a:schemeClr>
                </a:solidFill>
              </a:rPr>
              <a:t>Packing and Tank provisions-intermodal, international</a:t>
            </a:r>
          </a:p>
          <a:p>
            <a:pPr eaLnBrk="1" hangingPunct="1">
              <a:lnSpc>
                <a:spcPct val="90000"/>
              </a:lnSpc>
            </a:pPr>
            <a:r>
              <a:rPr lang="en-GB" altLang="en-US" sz="2800" b="1" dirty="0">
                <a:solidFill>
                  <a:schemeClr val="accent2">
                    <a:lumMod val="60000"/>
                    <a:lumOff val="40000"/>
                  </a:schemeClr>
                </a:solidFill>
              </a:rPr>
              <a:t>Consignment procedures – marking, placarding, labelling, documents.</a:t>
            </a:r>
          </a:p>
          <a:p>
            <a:pPr eaLnBrk="1" hangingPunct="1">
              <a:lnSpc>
                <a:spcPct val="90000"/>
              </a:lnSpc>
            </a:pPr>
            <a:r>
              <a:rPr lang="en-GB" altLang="en-US" sz="2800" b="1" dirty="0">
                <a:solidFill>
                  <a:schemeClr val="accent2">
                    <a:lumMod val="60000"/>
                    <a:lumOff val="40000"/>
                  </a:schemeClr>
                </a:solidFill>
              </a:rPr>
              <a:t>Packaging standards (+ tanks, IBCs)</a:t>
            </a:r>
          </a:p>
          <a:p>
            <a:pPr eaLnBrk="1" hangingPunct="1">
              <a:lnSpc>
                <a:spcPct val="90000"/>
              </a:lnSpc>
            </a:pPr>
            <a:r>
              <a:rPr lang="en-GB" altLang="en-US" sz="2800" b="1" dirty="0">
                <a:solidFill>
                  <a:schemeClr val="accent2">
                    <a:lumMod val="60000"/>
                    <a:lumOff val="40000"/>
                  </a:schemeClr>
                </a:solidFill>
              </a:rPr>
              <a:t>Loading, segregation etc.</a:t>
            </a:r>
          </a:p>
          <a:p>
            <a:pPr eaLnBrk="1" hangingPunct="1">
              <a:lnSpc>
                <a:spcPct val="90000"/>
              </a:lnSpc>
            </a:pPr>
            <a:r>
              <a:rPr lang="en-GB" altLang="en-US" sz="2800" b="1" dirty="0">
                <a:solidFill>
                  <a:schemeClr val="accent2">
                    <a:lumMod val="60000"/>
                    <a:lumOff val="40000"/>
                  </a:schemeClr>
                </a:solidFill>
              </a:rPr>
              <a:t>HARD Information..</a:t>
            </a:r>
            <a:endParaRPr lang="en-US" altLang="en-US" sz="2800" b="1" dirty="0">
              <a:solidFill>
                <a:schemeClr val="accent2">
                  <a:lumMod val="60000"/>
                  <a:lumOff val="40000"/>
                </a:schemeClr>
              </a:solidFill>
            </a:endParaRPr>
          </a:p>
        </p:txBody>
      </p:sp>
    </p:spTree>
    <p:extLst>
      <p:ext uri="{BB962C8B-B14F-4D97-AF65-F5344CB8AC3E}">
        <p14:creationId xmlns:p14="http://schemas.microsoft.com/office/powerpoint/2010/main" val="4193556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1759</TotalTime>
  <Words>1949</Words>
  <Application>Microsoft Office PowerPoint</Application>
  <PresentationFormat>Widescreen</PresentationFormat>
  <Paragraphs>218</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Times New Roman</vt:lpstr>
      <vt:lpstr>Wingdings 3</vt:lpstr>
      <vt:lpstr>Ion</vt:lpstr>
      <vt:lpstr>Developments  at the UN 2017-2020 2021 2022 2023</vt:lpstr>
      <vt:lpstr>Today’s Talk</vt:lpstr>
      <vt:lpstr>                        UNOG Entrance</vt:lpstr>
      <vt:lpstr>     Who are these Experts?</vt:lpstr>
      <vt:lpstr>CETDG GHS</vt:lpstr>
      <vt:lpstr>SCETDG</vt:lpstr>
      <vt:lpstr>SCEGHS</vt:lpstr>
      <vt:lpstr>PowerPoint Presentation</vt:lpstr>
      <vt:lpstr>Orange Book</vt:lpstr>
      <vt:lpstr>Purple Book – What it Covers</vt:lpstr>
      <vt:lpstr>Questions so far?</vt:lpstr>
      <vt:lpstr>FRP Tanks TDG</vt:lpstr>
      <vt:lpstr>Changes to  Manual of Tests and Criteria </vt:lpstr>
      <vt:lpstr>Changes to  Manual of Tests and Criteria </vt:lpstr>
      <vt:lpstr>MBP test MTC</vt:lpstr>
      <vt:lpstr>Structural Standards for Freight Containers TDG</vt:lpstr>
      <vt:lpstr>DETONATORS, ELECTRONIC  programmable for blasting TDG</vt:lpstr>
      <vt:lpstr>Explosives vs Class 1 Dangerous Goods</vt:lpstr>
      <vt:lpstr>Chapter 2.1 Classification  (and Labelling in GHS)</vt:lpstr>
      <vt:lpstr>Issues of concern – Class and label</vt:lpstr>
      <vt:lpstr>Coming Issues</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SAFEX and the UN</dc:title>
  <dc:creator>Ken Price</dc:creator>
  <cp:lastModifiedBy>Ken Price</cp:lastModifiedBy>
  <cp:revision>42</cp:revision>
  <dcterms:created xsi:type="dcterms:W3CDTF">2017-02-21T03:00:17Z</dcterms:created>
  <dcterms:modified xsi:type="dcterms:W3CDTF">2022-12-28T06:31:24Z</dcterms:modified>
</cp:coreProperties>
</file>