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0"/>
  </p:notesMasterIdLst>
  <p:sldIdLst>
    <p:sldId id="258" r:id="rId3"/>
    <p:sldId id="504" r:id="rId4"/>
    <p:sldId id="422" r:id="rId5"/>
    <p:sldId id="474" r:id="rId6"/>
    <p:sldId id="476" r:id="rId7"/>
    <p:sldId id="475" r:id="rId8"/>
    <p:sldId id="479" r:id="rId9"/>
    <p:sldId id="493" r:id="rId10"/>
    <p:sldId id="495" r:id="rId11"/>
    <p:sldId id="494" r:id="rId12"/>
    <p:sldId id="496" r:id="rId13"/>
    <p:sldId id="497" r:id="rId14"/>
    <p:sldId id="498" r:id="rId15"/>
    <p:sldId id="499" r:id="rId16"/>
    <p:sldId id="500" r:id="rId17"/>
    <p:sldId id="483" r:id="rId18"/>
    <p:sldId id="487" r:id="rId19"/>
    <p:sldId id="484" r:id="rId20"/>
    <p:sldId id="486" r:id="rId21"/>
    <p:sldId id="410" r:id="rId22"/>
    <p:sldId id="462" r:id="rId23"/>
    <p:sldId id="485" r:id="rId24"/>
    <p:sldId id="501" r:id="rId25"/>
    <p:sldId id="480" r:id="rId26"/>
    <p:sldId id="503" r:id="rId27"/>
    <p:sldId id="502" r:id="rId28"/>
    <p:sldId id="269"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Flanagan" initials="SF" lastIdx="2" clrIdx="0">
    <p:extLst>
      <p:ext uri="{19B8F6BF-5375-455C-9EA6-DF929625EA0E}">
        <p15:presenceInfo xmlns:p15="http://schemas.microsoft.com/office/powerpoint/2012/main" userId="3f8f58f4b0a57a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8" autoAdjust="0"/>
    <p:restoredTop sz="94660"/>
  </p:normalViewPr>
  <p:slideViewPr>
    <p:cSldViewPr snapToGrid="0">
      <p:cViewPr varScale="1">
        <p:scale>
          <a:sx n="75" d="100"/>
          <a:sy n="75" d="100"/>
        </p:scale>
        <p:origin x="78"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7BB0C-0E37-41FE-BB66-1AFBDE329141}"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10424A9C-38A7-431F-991D-C8F927AF3559}">
      <dgm:prSet phldrT="[Text]" custT="1"/>
      <dgm:spPr>
        <a:xfrm>
          <a:off x="1226732" y="388932"/>
          <a:ext cx="1013635" cy="506817"/>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a:solidFill>
                <a:sysClr val="windowText" lastClr="000000"/>
              </a:solidFill>
              <a:latin typeface="Calibri"/>
              <a:ea typeface="+mn-ea"/>
              <a:cs typeface="+mn-cs"/>
            </a:rPr>
            <a:t>TGAN Energy</a:t>
          </a:r>
        </a:p>
      </dgm:t>
    </dgm:pt>
    <dgm:pt modelId="{C362EDA5-3681-445D-8256-22A09E720141}" type="parTrans" cxnId="{64877D36-7082-461C-B059-82B7D4B8CD9A}">
      <dgm:prSet/>
      <dgm:spPr/>
      <dgm:t>
        <a:bodyPr/>
        <a:lstStyle/>
        <a:p>
          <a:endParaRPr lang="en-US"/>
        </a:p>
      </dgm:t>
    </dgm:pt>
    <dgm:pt modelId="{DC132C7B-B002-4AEF-B5AF-F2303C2407E6}" type="sibTrans" cxnId="{64877D36-7082-461C-B059-82B7D4B8CD9A}">
      <dgm:prSet/>
      <dgm:spPr/>
      <dgm:t>
        <a:bodyPr/>
        <a:lstStyle/>
        <a:p>
          <a:endParaRPr lang="en-US"/>
        </a:p>
      </dgm:t>
    </dgm:pt>
    <dgm:pt modelId="{209401DE-41F7-40A8-85FB-E4D13B8907B2}">
      <dgm:prSet phldrT="[Text]" custT="1"/>
      <dgm:spPr>
        <a:xfrm>
          <a:off x="232" y="1108614"/>
          <a:ext cx="1013635" cy="506817"/>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a:solidFill>
                <a:sysClr val="windowText" lastClr="000000"/>
              </a:solidFill>
              <a:latin typeface="Calibri"/>
              <a:ea typeface="+mn-ea"/>
              <a:cs typeface="+mn-cs"/>
            </a:rPr>
            <a:t>Confinement</a:t>
          </a:r>
        </a:p>
      </dgm:t>
    </dgm:pt>
    <dgm:pt modelId="{6B0F12B6-0E2A-4C56-A418-58E36E0B3354}" type="parTrans" cxnId="{8CED8090-D1FA-4513-A38D-FFE23C648B67}">
      <dgm:prSet/>
      <dgm:spPr>
        <a:xfrm>
          <a:off x="507050" y="895750"/>
          <a:ext cx="1226499" cy="212863"/>
        </a:xfrm>
        <a:noFill/>
        <a:ln w="12700" cap="flat" cmpd="sng" algn="ctr">
          <a:solidFill>
            <a:srgbClr val="70AD47">
              <a:hueOff val="0"/>
              <a:satOff val="0"/>
              <a:lumOff val="0"/>
              <a:alphaOff val="0"/>
            </a:srgbClr>
          </a:solidFill>
          <a:prstDash val="solid"/>
          <a:miter lim="800000"/>
        </a:ln>
        <a:effectLst/>
      </dgm:spPr>
      <dgm:t>
        <a:bodyPr/>
        <a:lstStyle/>
        <a:p>
          <a:endParaRPr lang="en-US" sz="2000"/>
        </a:p>
      </dgm:t>
    </dgm:pt>
    <dgm:pt modelId="{6E2F11BB-A678-4D4F-84BF-DA61FCB9522A}" type="sibTrans" cxnId="{8CED8090-D1FA-4513-A38D-FFE23C648B67}">
      <dgm:prSet/>
      <dgm:spPr/>
      <dgm:t>
        <a:bodyPr/>
        <a:lstStyle/>
        <a:p>
          <a:endParaRPr lang="en-US"/>
        </a:p>
      </dgm:t>
    </dgm:pt>
    <dgm:pt modelId="{65D471F9-B02C-4CB1-A5E6-2F475E98DE1F}">
      <dgm:prSet phldrT="[Text]" custT="1"/>
      <dgm:spPr>
        <a:xfrm>
          <a:off x="1226732" y="1108614"/>
          <a:ext cx="1013635" cy="506817"/>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a:solidFill>
                <a:sysClr val="windowText" lastClr="000000"/>
              </a:solidFill>
              <a:latin typeface="Calibri"/>
              <a:ea typeface="+mn-ea"/>
              <a:cs typeface="+mn-cs"/>
            </a:rPr>
            <a:t>Prill Density</a:t>
          </a:r>
        </a:p>
      </dgm:t>
    </dgm:pt>
    <dgm:pt modelId="{E2B5469A-4EF6-4E7E-AABE-436AD026F269}" type="parTrans" cxnId="{E79C0AC6-B82B-4513-B9E3-AACB8110B13B}">
      <dgm:prSet/>
      <dgm:spPr>
        <a:xfrm>
          <a:off x="1687830" y="895750"/>
          <a:ext cx="91440" cy="212863"/>
        </a:xfrm>
        <a:noFill/>
        <a:ln w="12700" cap="flat" cmpd="sng" algn="ctr">
          <a:solidFill>
            <a:srgbClr val="70AD47">
              <a:hueOff val="0"/>
              <a:satOff val="0"/>
              <a:lumOff val="0"/>
              <a:alphaOff val="0"/>
            </a:srgbClr>
          </a:solidFill>
          <a:prstDash val="solid"/>
          <a:miter lim="800000"/>
        </a:ln>
        <a:effectLst/>
      </dgm:spPr>
      <dgm:t>
        <a:bodyPr/>
        <a:lstStyle/>
        <a:p>
          <a:endParaRPr lang="en-US" sz="2000"/>
        </a:p>
      </dgm:t>
    </dgm:pt>
    <dgm:pt modelId="{C3997B7F-E31C-460B-8646-2BE8B89759F9}" type="sibTrans" cxnId="{E79C0AC6-B82B-4513-B9E3-AACB8110B13B}">
      <dgm:prSet/>
      <dgm:spPr/>
      <dgm:t>
        <a:bodyPr/>
        <a:lstStyle/>
        <a:p>
          <a:endParaRPr lang="en-US"/>
        </a:p>
      </dgm:t>
    </dgm:pt>
    <dgm:pt modelId="{BDDB79CE-A879-4B1E-9C56-6B5578CCB9B7}">
      <dgm:prSet phldrT="[Text]" custT="1"/>
      <dgm:spPr>
        <a:xfrm>
          <a:off x="2453231" y="1108614"/>
          <a:ext cx="1013635" cy="506817"/>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Text" lastClr="000000"/>
              </a:solidFill>
              <a:latin typeface="Calibri"/>
              <a:ea typeface="+mn-ea"/>
              <a:cs typeface="+mn-cs"/>
            </a:rPr>
            <a:t>Mode of Initiation</a:t>
          </a:r>
        </a:p>
      </dgm:t>
    </dgm:pt>
    <dgm:pt modelId="{70D3A90B-0872-4015-A172-BBEA75EB8CA5}" type="parTrans" cxnId="{9086F7B9-8275-4687-81EE-12F4515D2619}">
      <dgm:prSet/>
      <dgm:spPr>
        <a:xfrm>
          <a:off x="1733550" y="895750"/>
          <a:ext cx="1226499" cy="212863"/>
        </a:xfrm>
        <a:noFill/>
        <a:ln w="12700" cap="flat" cmpd="sng" algn="ctr">
          <a:solidFill>
            <a:srgbClr val="70AD47">
              <a:hueOff val="0"/>
              <a:satOff val="0"/>
              <a:lumOff val="0"/>
              <a:alphaOff val="0"/>
            </a:srgbClr>
          </a:solidFill>
          <a:prstDash val="solid"/>
          <a:miter lim="800000"/>
        </a:ln>
        <a:effectLst/>
      </dgm:spPr>
      <dgm:t>
        <a:bodyPr/>
        <a:lstStyle/>
        <a:p>
          <a:endParaRPr lang="en-US" sz="2000"/>
        </a:p>
      </dgm:t>
    </dgm:pt>
    <dgm:pt modelId="{2C037365-689D-4A60-9264-6CDEB7511D71}" type="sibTrans" cxnId="{9086F7B9-8275-4687-81EE-12F4515D2619}">
      <dgm:prSet/>
      <dgm:spPr/>
      <dgm:t>
        <a:bodyPr/>
        <a:lstStyle/>
        <a:p>
          <a:endParaRPr lang="en-US"/>
        </a:p>
      </dgm:t>
    </dgm:pt>
    <dgm:pt modelId="{11590E22-0D1F-4DA4-B597-5E61B7B24403}">
      <dgm:prSet phldrT="[Text]" custT="1"/>
      <dgm:spPr>
        <a:xfrm>
          <a:off x="2453231" y="1108614"/>
          <a:ext cx="1013635" cy="506817"/>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Text" lastClr="000000"/>
              </a:solidFill>
              <a:latin typeface="Calibri"/>
              <a:ea typeface="+mn-ea"/>
              <a:cs typeface="+mn-cs"/>
            </a:rPr>
            <a:t>Shock</a:t>
          </a:r>
        </a:p>
      </dgm:t>
    </dgm:pt>
    <dgm:pt modelId="{F8B8E940-6DD6-44E3-8E5D-1CC2BA18FF43}" type="parTrans" cxnId="{F8989601-F1DD-44CB-BF7A-794B427D1E32}">
      <dgm:prSet/>
      <dgm:spPr/>
      <dgm:t>
        <a:bodyPr/>
        <a:lstStyle/>
        <a:p>
          <a:endParaRPr lang="en-US" sz="2000"/>
        </a:p>
      </dgm:t>
    </dgm:pt>
    <dgm:pt modelId="{DECD3FD4-7F23-43CB-974A-2C4A8499A096}" type="sibTrans" cxnId="{F8989601-F1DD-44CB-BF7A-794B427D1E32}">
      <dgm:prSet/>
      <dgm:spPr/>
      <dgm:t>
        <a:bodyPr/>
        <a:lstStyle/>
        <a:p>
          <a:endParaRPr lang="en-US"/>
        </a:p>
      </dgm:t>
    </dgm:pt>
    <dgm:pt modelId="{738620D9-8638-4225-A1A0-CE59F6948DB7}">
      <dgm:prSet phldrT="[Text]" custT="1"/>
      <dgm:spPr>
        <a:xfrm>
          <a:off x="2453231" y="1108614"/>
          <a:ext cx="1013635" cy="506817"/>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Text" lastClr="000000"/>
              </a:solidFill>
              <a:latin typeface="Calibri"/>
              <a:ea typeface="+mn-ea"/>
              <a:cs typeface="+mn-cs"/>
            </a:rPr>
            <a:t>Contamination</a:t>
          </a:r>
        </a:p>
      </dgm:t>
    </dgm:pt>
    <dgm:pt modelId="{C2821CD2-16F9-4350-80C3-84BCEF3448F4}" type="parTrans" cxnId="{4F3AEBD2-ACE1-49C5-BED9-9970D407725B}">
      <dgm:prSet/>
      <dgm:spPr/>
      <dgm:t>
        <a:bodyPr/>
        <a:lstStyle/>
        <a:p>
          <a:endParaRPr lang="en-US" sz="2000"/>
        </a:p>
      </dgm:t>
    </dgm:pt>
    <dgm:pt modelId="{F69250CA-2153-46B6-8215-43B7BF5D4A44}" type="sibTrans" cxnId="{4F3AEBD2-ACE1-49C5-BED9-9970D407725B}">
      <dgm:prSet/>
      <dgm:spPr/>
      <dgm:t>
        <a:bodyPr/>
        <a:lstStyle/>
        <a:p>
          <a:endParaRPr lang="en-US"/>
        </a:p>
      </dgm:t>
    </dgm:pt>
    <dgm:pt modelId="{9530C8FC-09C8-4D94-83A0-58AAF36B318B}">
      <dgm:prSet phldrT="[Text]" custT="1"/>
      <dgm:spPr>
        <a:xfrm>
          <a:off x="2453231" y="1108614"/>
          <a:ext cx="1013635" cy="506817"/>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Text" lastClr="000000"/>
              </a:solidFill>
              <a:latin typeface="Calibri"/>
              <a:ea typeface="+mn-ea"/>
              <a:cs typeface="+mn-cs"/>
            </a:rPr>
            <a:t>Fire</a:t>
          </a:r>
        </a:p>
      </dgm:t>
    </dgm:pt>
    <dgm:pt modelId="{F1286ADD-E73A-4545-BDC4-A7B7A440340A}" type="parTrans" cxnId="{4FBEB0AF-7441-4594-8813-DFEE1BB04EEE}">
      <dgm:prSet/>
      <dgm:spPr/>
      <dgm:t>
        <a:bodyPr/>
        <a:lstStyle/>
        <a:p>
          <a:endParaRPr lang="en-US" sz="2000"/>
        </a:p>
      </dgm:t>
    </dgm:pt>
    <dgm:pt modelId="{89A5550F-E58C-4AFF-8472-3461B6BBDB2A}" type="sibTrans" cxnId="{4FBEB0AF-7441-4594-8813-DFEE1BB04EEE}">
      <dgm:prSet/>
      <dgm:spPr/>
      <dgm:t>
        <a:bodyPr/>
        <a:lstStyle/>
        <a:p>
          <a:endParaRPr lang="en-US"/>
        </a:p>
      </dgm:t>
    </dgm:pt>
    <dgm:pt modelId="{0E399B0A-267E-4585-8F10-EE3FAB03FA6F}" type="pres">
      <dgm:prSet presAssocID="{1FE7BB0C-0E37-41FE-BB66-1AFBDE329141}" presName="hierChild1" presStyleCnt="0">
        <dgm:presLayoutVars>
          <dgm:orgChart val="1"/>
          <dgm:chPref val="1"/>
          <dgm:dir/>
          <dgm:animOne val="branch"/>
          <dgm:animLvl val="lvl"/>
          <dgm:resizeHandles/>
        </dgm:presLayoutVars>
      </dgm:prSet>
      <dgm:spPr/>
    </dgm:pt>
    <dgm:pt modelId="{FFDEB133-B396-4D4E-BEDF-AAD2B3EAB75F}" type="pres">
      <dgm:prSet presAssocID="{10424A9C-38A7-431F-991D-C8F927AF3559}" presName="hierRoot1" presStyleCnt="0">
        <dgm:presLayoutVars>
          <dgm:hierBranch val="init"/>
        </dgm:presLayoutVars>
      </dgm:prSet>
      <dgm:spPr/>
    </dgm:pt>
    <dgm:pt modelId="{2188264F-62B4-476D-8418-6F0E2A23C487}" type="pres">
      <dgm:prSet presAssocID="{10424A9C-38A7-431F-991D-C8F927AF3559}" presName="rootComposite1" presStyleCnt="0"/>
      <dgm:spPr/>
    </dgm:pt>
    <dgm:pt modelId="{DE6A9FF7-28BC-4C97-B8FD-C0331CB5DD5A}" type="pres">
      <dgm:prSet presAssocID="{10424A9C-38A7-431F-991D-C8F927AF3559}" presName="rootText1" presStyleLbl="node0" presStyleIdx="0" presStyleCnt="1">
        <dgm:presLayoutVars>
          <dgm:chPref val="3"/>
        </dgm:presLayoutVars>
      </dgm:prSet>
      <dgm:spPr>
        <a:prstGeom prst="rect">
          <a:avLst/>
        </a:prstGeom>
      </dgm:spPr>
    </dgm:pt>
    <dgm:pt modelId="{2441F9B7-720C-43BD-9596-8F0AA4062F13}" type="pres">
      <dgm:prSet presAssocID="{10424A9C-38A7-431F-991D-C8F927AF3559}" presName="rootConnector1" presStyleLbl="node1" presStyleIdx="0" presStyleCnt="0"/>
      <dgm:spPr/>
    </dgm:pt>
    <dgm:pt modelId="{8AE752AD-200D-4A4C-A3D1-EF3C32E1228D}" type="pres">
      <dgm:prSet presAssocID="{10424A9C-38A7-431F-991D-C8F927AF3559}" presName="hierChild2" presStyleCnt="0"/>
      <dgm:spPr/>
    </dgm:pt>
    <dgm:pt modelId="{114B5C2E-9466-490C-97B4-41F00A8F0DDC}" type="pres">
      <dgm:prSet presAssocID="{6B0F12B6-0E2A-4C56-A418-58E36E0B3354}" presName="Name37" presStyleLbl="parChTrans1D2" presStyleIdx="0" presStyleCnt="3"/>
      <dgm:spPr>
        <a:custGeom>
          <a:avLst/>
          <a:gdLst/>
          <a:ahLst/>
          <a:cxnLst/>
          <a:rect l="0" t="0" r="0" b="0"/>
          <a:pathLst>
            <a:path>
              <a:moveTo>
                <a:pt x="1226499" y="0"/>
              </a:moveTo>
              <a:lnTo>
                <a:pt x="1226499" y="106431"/>
              </a:lnTo>
              <a:lnTo>
                <a:pt x="0" y="106431"/>
              </a:lnTo>
              <a:lnTo>
                <a:pt x="0" y="212863"/>
              </a:lnTo>
            </a:path>
          </a:pathLst>
        </a:custGeom>
      </dgm:spPr>
    </dgm:pt>
    <dgm:pt modelId="{2E4F223B-3254-41B3-B9D5-A335A7A06D7C}" type="pres">
      <dgm:prSet presAssocID="{209401DE-41F7-40A8-85FB-E4D13B8907B2}" presName="hierRoot2" presStyleCnt="0">
        <dgm:presLayoutVars>
          <dgm:hierBranch val="init"/>
        </dgm:presLayoutVars>
      </dgm:prSet>
      <dgm:spPr/>
    </dgm:pt>
    <dgm:pt modelId="{918A2925-B889-40A5-84A7-AC1C5EC47837}" type="pres">
      <dgm:prSet presAssocID="{209401DE-41F7-40A8-85FB-E4D13B8907B2}" presName="rootComposite" presStyleCnt="0"/>
      <dgm:spPr/>
    </dgm:pt>
    <dgm:pt modelId="{9F20B03D-1ADF-4513-993A-8824BAAA8C76}" type="pres">
      <dgm:prSet presAssocID="{209401DE-41F7-40A8-85FB-E4D13B8907B2}" presName="rootText" presStyleLbl="node2" presStyleIdx="0" presStyleCnt="3">
        <dgm:presLayoutVars>
          <dgm:chPref val="3"/>
        </dgm:presLayoutVars>
      </dgm:prSet>
      <dgm:spPr>
        <a:prstGeom prst="rect">
          <a:avLst/>
        </a:prstGeom>
      </dgm:spPr>
    </dgm:pt>
    <dgm:pt modelId="{B0646B3D-C42C-41D5-9397-744426F11BD4}" type="pres">
      <dgm:prSet presAssocID="{209401DE-41F7-40A8-85FB-E4D13B8907B2}" presName="rootConnector" presStyleLbl="node2" presStyleIdx="0" presStyleCnt="3"/>
      <dgm:spPr/>
    </dgm:pt>
    <dgm:pt modelId="{6C7C88C8-8768-472E-8438-7CA214150F7D}" type="pres">
      <dgm:prSet presAssocID="{209401DE-41F7-40A8-85FB-E4D13B8907B2}" presName="hierChild4" presStyleCnt="0"/>
      <dgm:spPr/>
    </dgm:pt>
    <dgm:pt modelId="{EBA28AEC-7FFE-4BD3-9FF3-AA0DFD0660B2}" type="pres">
      <dgm:prSet presAssocID="{209401DE-41F7-40A8-85FB-E4D13B8907B2}" presName="hierChild5" presStyleCnt="0"/>
      <dgm:spPr/>
    </dgm:pt>
    <dgm:pt modelId="{F4D090EB-B70B-465D-BF26-1AE765B9D2CC}" type="pres">
      <dgm:prSet presAssocID="{E2B5469A-4EF6-4E7E-AABE-436AD026F269}" presName="Name37" presStyleLbl="parChTrans1D2" presStyleIdx="1" presStyleCnt="3"/>
      <dgm:spPr>
        <a:custGeom>
          <a:avLst/>
          <a:gdLst/>
          <a:ahLst/>
          <a:cxnLst/>
          <a:rect l="0" t="0" r="0" b="0"/>
          <a:pathLst>
            <a:path>
              <a:moveTo>
                <a:pt x="45720" y="0"/>
              </a:moveTo>
              <a:lnTo>
                <a:pt x="45720" y="212863"/>
              </a:lnTo>
            </a:path>
          </a:pathLst>
        </a:custGeom>
      </dgm:spPr>
    </dgm:pt>
    <dgm:pt modelId="{48EB5757-B4BC-45D0-94D2-1C80D01F7E18}" type="pres">
      <dgm:prSet presAssocID="{65D471F9-B02C-4CB1-A5E6-2F475E98DE1F}" presName="hierRoot2" presStyleCnt="0">
        <dgm:presLayoutVars>
          <dgm:hierBranch val="init"/>
        </dgm:presLayoutVars>
      </dgm:prSet>
      <dgm:spPr/>
    </dgm:pt>
    <dgm:pt modelId="{4D52F3C2-7069-48DF-9FF2-57D66015DD4C}" type="pres">
      <dgm:prSet presAssocID="{65D471F9-B02C-4CB1-A5E6-2F475E98DE1F}" presName="rootComposite" presStyleCnt="0"/>
      <dgm:spPr/>
    </dgm:pt>
    <dgm:pt modelId="{9E6C9016-B216-41C9-9983-E20B3AF63C52}" type="pres">
      <dgm:prSet presAssocID="{65D471F9-B02C-4CB1-A5E6-2F475E98DE1F}" presName="rootText" presStyleLbl="node2" presStyleIdx="1" presStyleCnt="3">
        <dgm:presLayoutVars>
          <dgm:chPref val="3"/>
        </dgm:presLayoutVars>
      </dgm:prSet>
      <dgm:spPr>
        <a:prstGeom prst="rect">
          <a:avLst/>
        </a:prstGeom>
      </dgm:spPr>
    </dgm:pt>
    <dgm:pt modelId="{6CB84A17-D45D-4919-A760-2894947BB1DA}" type="pres">
      <dgm:prSet presAssocID="{65D471F9-B02C-4CB1-A5E6-2F475E98DE1F}" presName="rootConnector" presStyleLbl="node2" presStyleIdx="1" presStyleCnt="3"/>
      <dgm:spPr/>
    </dgm:pt>
    <dgm:pt modelId="{CC1F50E1-A713-4462-9659-A10A754E2C8E}" type="pres">
      <dgm:prSet presAssocID="{65D471F9-B02C-4CB1-A5E6-2F475E98DE1F}" presName="hierChild4" presStyleCnt="0"/>
      <dgm:spPr/>
    </dgm:pt>
    <dgm:pt modelId="{9FBA666B-4BDA-4F09-B48F-3ECEF1D4507F}" type="pres">
      <dgm:prSet presAssocID="{65D471F9-B02C-4CB1-A5E6-2F475E98DE1F}" presName="hierChild5" presStyleCnt="0"/>
      <dgm:spPr/>
    </dgm:pt>
    <dgm:pt modelId="{A343EF0E-D207-43D3-92F2-E95A2A7508D1}" type="pres">
      <dgm:prSet presAssocID="{70D3A90B-0872-4015-A172-BBEA75EB8CA5}" presName="Name37" presStyleLbl="parChTrans1D2" presStyleIdx="2" presStyleCnt="3"/>
      <dgm:spPr>
        <a:custGeom>
          <a:avLst/>
          <a:gdLst/>
          <a:ahLst/>
          <a:cxnLst/>
          <a:rect l="0" t="0" r="0" b="0"/>
          <a:pathLst>
            <a:path>
              <a:moveTo>
                <a:pt x="0" y="0"/>
              </a:moveTo>
              <a:lnTo>
                <a:pt x="0" y="106431"/>
              </a:lnTo>
              <a:lnTo>
                <a:pt x="1226499" y="106431"/>
              </a:lnTo>
              <a:lnTo>
                <a:pt x="1226499" y="212863"/>
              </a:lnTo>
            </a:path>
          </a:pathLst>
        </a:custGeom>
      </dgm:spPr>
    </dgm:pt>
    <dgm:pt modelId="{8FB0FCD1-7E27-4263-A31A-115893342A03}" type="pres">
      <dgm:prSet presAssocID="{BDDB79CE-A879-4B1E-9C56-6B5578CCB9B7}" presName="hierRoot2" presStyleCnt="0">
        <dgm:presLayoutVars>
          <dgm:hierBranch val="init"/>
        </dgm:presLayoutVars>
      </dgm:prSet>
      <dgm:spPr/>
    </dgm:pt>
    <dgm:pt modelId="{2C8FC845-3425-43CB-84F2-EA4839718A28}" type="pres">
      <dgm:prSet presAssocID="{BDDB79CE-A879-4B1E-9C56-6B5578CCB9B7}" presName="rootComposite" presStyleCnt="0"/>
      <dgm:spPr/>
    </dgm:pt>
    <dgm:pt modelId="{1706495B-E90D-4CA6-92DF-8CBE3CE39E47}" type="pres">
      <dgm:prSet presAssocID="{BDDB79CE-A879-4B1E-9C56-6B5578CCB9B7}" presName="rootText" presStyleLbl="node2" presStyleIdx="2" presStyleCnt="3">
        <dgm:presLayoutVars>
          <dgm:chPref val="3"/>
        </dgm:presLayoutVars>
      </dgm:prSet>
      <dgm:spPr>
        <a:prstGeom prst="rect">
          <a:avLst/>
        </a:prstGeom>
      </dgm:spPr>
    </dgm:pt>
    <dgm:pt modelId="{93737B93-7355-4EFF-A73E-AEF5A4CDE0D3}" type="pres">
      <dgm:prSet presAssocID="{BDDB79CE-A879-4B1E-9C56-6B5578CCB9B7}" presName="rootConnector" presStyleLbl="node2" presStyleIdx="2" presStyleCnt="3"/>
      <dgm:spPr/>
    </dgm:pt>
    <dgm:pt modelId="{5F8CF29B-7DED-451F-9E39-CED1DCFA65DD}" type="pres">
      <dgm:prSet presAssocID="{BDDB79CE-A879-4B1E-9C56-6B5578CCB9B7}" presName="hierChild4" presStyleCnt="0"/>
      <dgm:spPr/>
    </dgm:pt>
    <dgm:pt modelId="{FBCEEB99-95AA-4DBD-8854-D065B28C97ED}" type="pres">
      <dgm:prSet presAssocID="{F8B8E940-6DD6-44E3-8E5D-1CC2BA18FF43}" presName="Name37" presStyleLbl="parChTrans1D3" presStyleIdx="0" presStyleCnt="3"/>
      <dgm:spPr/>
    </dgm:pt>
    <dgm:pt modelId="{0F1A4028-2521-4592-B744-21AABB96FB88}" type="pres">
      <dgm:prSet presAssocID="{11590E22-0D1F-4DA4-B597-5E61B7B24403}" presName="hierRoot2" presStyleCnt="0">
        <dgm:presLayoutVars>
          <dgm:hierBranch val="init"/>
        </dgm:presLayoutVars>
      </dgm:prSet>
      <dgm:spPr/>
    </dgm:pt>
    <dgm:pt modelId="{8B9591B8-2333-43E9-ADC1-55396E522891}" type="pres">
      <dgm:prSet presAssocID="{11590E22-0D1F-4DA4-B597-5E61B7B24403}" presName="rootComposite" presStyleCnt="0"/>
      <dgm:spPr/>
    </dgm:pt>
    <dgm:pt modelId="{8F53C890-F191-40EA-A529-6E6D8B80635C}" type="pres">
      <dgm:prSet presAssocID="{11590E22-0D1F-4DA4-B597-5E61B7B24403}" presName="rootText" presStyleLbl="node3" presStyleIdx="0" presStyleCnt="3" custScaleX="115298">
        <dgm:presLayoutVars>
          <dgm:chPref val="3"/>
        </dgm:presLayoutVars>
      </dgm:prSet>
      <dgm:spPr/>
    </dgm:pt>
    <dgm:pt modelId="{B39AB1FB-F5D7-4E2B-8E2E-AC2354E65C12}" type="pres">
      <dgm:prSet presAssocID="{11590E22-0D1F-4DA4-B597-5E61B7B24403}" presName="rootConnector" presStyleLbl="node3" presStyleIdx="0" presStyleCnt="3"/>
      <dgm:spPr/>
    </dgm:pt>
    <dgm:pt modelId="{A9782DCE-3D17-4B71-BF0D-C5BADE9A7A05}" type="pres">
      <dgm:prSet presAssocID="{11590E22-0D1F-4DA4-B597-5E61B7B24403}" presName="hierChild4" presStyleCnt="0"/>
      <dgm:spPr/>
    </dgm:pt>
    <dgm:pt modelId="{19CC75CB-3B06-43B8-8B4E-86F899D76AA0}" type="pres">
      <dgm:prSet presAssocID="{11590E22-0D1F-4DA4-B597-5E61B7B24403}" presName="hierChild5" presStyleCnt="0"/>
      <dgm:spPr/>
    </dgm:pt>
    <dgm:pt modelId="{C5AD2752-680D-478B-B27A-F1D7E89B533C}" type="pres">
      <dgm:prSet presAssocID="{C2821CD2-16F9-4350-80C3-84BCEF3448F4}" presName="Name37" presStyleLbl="parChTrans1D3" presStyleIdx="1" presStyleCnt="3"/>
      <dgm:spPr/>
    </dgm:pt>
    <dgm:pt modelId="{36E2067F-F684-4CDA-9CFD-2ED10E149712}" type="pres">
      <dgm:prSet presAssocID="{738620D9-8638-4225-A1A0-CE59F6948DB7}" presName="hierRoot2" presStyleCnt="0">
        <dgm:presLayoutVars>
          <dgm:hierBranch val="init"/>
        </dgm:presLayoutVars>
      </dgm:prSet>
      <dgm:spPr/>
    </dgm:pt>
    <dgm:pt modelId="{877D9BC5-81CC-422C-BED4-DDA37AA65017}" type="pres">
      <dgm:prSet presAssocID="{738620D9-8638-4225-A1A0-CE59F6948DB7}" presName="rootComposite" presStyleCnt="0"/>
      <dgm:spPr/>
    </dgm:pt>
    <dgm:pt modelId="{C5C05FF5-82FB-4B04-A4DA-F263EC7DFC55}" type="pres">
      <dgm:prSet presAssocID="{738620D9-8638-4225-A1A0-CE59F6948DB7}" presName="rootText" presStyleLbl="node3" presStyleIdx="1" presStyleCnt="3" custScaleX="115298">
        <dgm:presLayoutVars>
          <dgm:chPref val="3"/>
        </dgm:presLayoutVars>
      </dgm:prSet>
      <dgm:spPr/>
    </dgm:pt>
    <dgm:pt modelId="{FC1BCEAA-3E2B-4B35-915E-CFFB88D38FA3}" type="pres">
      <dgm:prSet presAssocID="{738620D9-8638-4225-A1A0-CE59F6948DB7}" presName="rootConnector" presStyleLbl="node3" presStyleIdx="1" presStyleCnt="3"/>
      <dgm:spPr/>
    </dgm:pt>
    <dgm:pt modelId="{F4B67318-B8DC-4F02-9462-AE3901371D9B}" type="pres">
      <dgm:prSet presAssocID="{738620D9-8638-4225-A1A0-CE59F6948DB7}" presName="hierChild4" presStyleCnt="0"/>
      <dgm:spPr/>
    </dgm:pt>
    <dgm:pt modelId="{42FDCD87-37E4-470C-8DA7-9F01030AEFB8}" type="pres">
      <dgm:prSet presAssocID="{738620D9-8638-4225-A1A0-CE59F6948DB7}" presName="hierChild5" presStyleCnt="0"/>
      <dgm:spPr/>
    </dgm:pt>
    <dgm:pt modelId="{FF23EC32-EEEA-4B87-9213-6B1ED1188E8A}" type="pres">
      <dgm:prSet presAssocID="{F1286ADD-E73A-4545-BDC4-A7B7A440340A}" presName="Name37" presStyleLbl="parChTrans1D3" presStyleIdx="2" presStyleCnt="3"/>
      <dgm:spPr/>
    </dgm:pt>
    <dgm:pt modelId="{B1C7B29B-A407-4D25-924A-0D02A36CCFDD}" type="pres">
      <dgm:prSet presAssocID="{9530C8FC-09C8-4D94-83A0-58AAF36B318B}" presName="hierRoot2" presStyleCnt="0">
        <dgm:presLayoutVars>
          <dgm:hierBranch val="init"/>
        </dgm:presLayoutVars>
      </dgm:prSet>
      <dgm:spPr/>
    </dgm:pt>
    <dgm:pt modelId="{64390106-8E97-4C87-B3DF-E1128718902A}" type="pres">
      <dgm:prSet presAssocID="{9530C8FC-09C8-4D94-83A0-58AAF36B318B}" presName="rootComposite" presStyleCnt="0"/>
      <dgm:spPr/>
    </dgm:pt>
    <dgm:pt modelId="{6DA36D97-945D-4400-93BD-7A0C5923B310}" type="pres">
      <dgm:prSet presAssocID="{9530C8FC-09C8-4D94-83A0-58AAF36B318B}" presName="rootText" presStyleLbl="node3" presStyleIdx="2" presStyleCnt="3" custScaleX="116741">
        <dgm:presLayoutVars>
          <dgm:chPref val="3"/>
        </dgm:presLayoutVars>
      </dgm:prSet>
      <dgm:spPr/>
    </dgm:pt>
    <dgm:pt modelId="{EE73E1B6-1107-4F9C-B0C6-F3879ACF42F6}" type="pres">
      <dgm:prSet presAssocID="{9530C8FC-09C8-4D94-83A0-58AAF36B318B}" presName="rootConnector" presStyleLbl="node3" presStyleIdx="2" presStyleCnt="3"/>
      <dgm:spPr/>
    </dgm:pt>
    <dgm:pt modelId="{A961ECBD-8627-4971-86C5-AB17CFAA9500}" type="pres">
      <dgm:prSet presAssocID="{9530C8FC-09C8-4D94-83A0-58AAF36B318B}" presName="hierChild4" presStyleCnt="0"/>
      <dgm:spPr/>
    </dgm:pt>
    <dgm:pt modelId="{C1F83629-45F9-4334-B61F-72E9DB1BB2BC}" type="pres">
      <dgm:prSet presAssocID="{9530C8FC-09C8-4D94-83A0-58AAF36B318B}" presName="hierChild5" presStyleCnt="0"/>
      <dgm:spPr/>
    </dgm:pt>
    <dgm:pt modelId="{9A3D18B6-5ACF-4467-A3D8-BE99C617F4B5}" type="pres">
      <dgm:prSet presAssocID="{BDDB79CE-A879-4B1E-9C56-6B5578CCB9B7}" presName="hierChild5" presStyleCnt="0"/>
      <dgm:spPr/>
    </dgm:pt>
    <dgm:pt modelId="{E3F49299-38ED-4094-BF16-7CD362854C88}" type="pres">
      <dgm:prSet presAssocID="{10424A9C-38A7-431F-991D-C8F927AF3559}" presName="hierChild3" presStyleCnt="0"/>
      <dgm:spPr/>
    </dgm:pt>
  </dgm:ptLst>
  <dgm:cxnLst>
    <dgm:cxn modelId="{F8989601-F1DD-44CB-BF7A-794B427D1E32}" srcId="{BDDB79CE-A879-4B1E-9C56-6B5578CCB9B7}" destId="{11590E22-0D1F-4DA4-B597-5E61B7B24403}" srcOrd="0" destOrd="0" parTransId="{F8B8E940-6DD6-44E3-8E5D-1CC2BA18FF43}" sibTransId="{DECD3FD4-7F23-43CB-974A-2C4A8499A096}"/>
    <dgm:cxn modelId="{6F142405-7F47-4D4C-BB99-2B931A8AF039}" type="presOf" srcId="{738620D9-8638-4225-A1A0-CE59F6948DB7}" destId="{C5C05FF5-82FB-4B04-A4DA-F263EC7DFC55}" srcOrd="0" destOrd="0" presId="urn:microsoft.com/office/officeart/2005/8/layout/orgChart1"/>
    <dgm:cxn modelId="{049D930D-5A8F-4CC1-982F-9EE87DAE6ACA}" type="presOf" srcId="{F1286ADD-E73A-4545-BDC4-A7B7A440340A}" destId="{FF23EC32-EEEA-4B87-9213-6B1ED1188E8A}" srcOrd="0" destOrd="0" presId="urn:microsoft.com/office/officeart/2005/8/layout/orgChart1"/>
    <dgm:cxn modelId="{52A47714-4B20-43B5-8F3F-02D28E982F07}" type="presOf" srcId="{70D3A90B-0872-4015-A172-BBEA75EB8CA5}" destId="{A343EF0E-D207-43D3-92F2-E95A2A7508D1}" srcOrd="0" destOrd="0" presId="urn:microsoft.com/office/officeart/2005/8/layout/orgChart1"/>
    <dgm:cxn modelId="{B0B49716-8A4C-46F8-99AF-70F8CD7FAD1F}" type="presOf" srcId="{11590E22-0D1F-4DA4-B597-5E61B7B24403}" destId="{B39AB1FB-F5D7-4E2B-8E2E-AC2354E65C12}" srcOrd="1" destOrd="0" presId="urn:microsoft.com/office/officeart/2005/8/layout/orgChart1"/>
    <dgm:cxn modelId="{4AE19B32-8CC6-43B5-8852-6AE9B13D2D43}" type="presOf" srcId="{BDDB79CE-A879-4B1E-9C56-6B5578CCB9B7}" destId="{93737B93-7355-4EFF-A73E-AEF5A4CDE0D3}" srcOrd="1" destOrd="0" presId="urn:microsoft.com/office/officeart/2005/8/layout/orgChart1"/>
    <dgm:cxn modelId="{64877D36-7082-461C-B059-82B7D4B8CD9A}" srcId="{1FE7BB0C-0E37-41FE-BB66-1AFBDE329141}" destId="{10424A9C-38A7-431F-991D-C8F927AF3559}" srcOrd="0" destOrd="0" parTransId="{C362EDA5-3681-445D-8256-22A09E720141}" sibTransId="{DC132C7B-B002-4AEF-B5AF-F2303C2407E6}"/>
    <dgm:cxn modelId="{7A032E3E-CC29-4EBD-B2FC-E9A13F007AB6}" type="presOf" srcId="{65D471F9-B02C-4CB1-A5E6-2F475E98DE1F}" destId="{6CB84A17-D45D-4919-A760-2894947BB1DA}" srcOrd="1" destOrd="0" presId="urn:microsoft.com/office/officeart/2005/8/layout/orgChart1"/>
    <dgm:cxn modelId="{49D68D6B-1775-4D94-AE90-61ABFE117BC5}" type="presOf" srcId="{E2B5469A-4EF6-4E7E-AABE-436AD026F269}" destId="{F4D090EB-B70B-465D-BF26-1AE765B9D2CC}" srcOrd="0" destOrd="0" presId="urn:microsoft.com/office/officeart/2005/8/layout/orgChart1"/>
    <dgm:cxn modelId="{7A02CB5A-075C-41E0-87BD-690E87B3CCA4}" type="presOf" srcId="{F8B8E940-6DD6-44E3-8E5D-1CC2BA18FF43}" destId="{FBCEEB99-95AA-4DBD-8854-D065B28C97ED}" srcOrd="0" destOrd="0" presId="urn:microsoft.com/office/officeart/2005/8/layout/orgChart1"/>
    <dgm:cxn modelId="{C5875F7D-3284-42E4-9AAA-864E6BC14B26}" type="presOf" srcId="{C2821CD2-16F9-4350-80C3-84BCEF3448F4}" destId="{C5AD2752-680D-478B-B27A-F1D7E89B533C}" srcOrd="0" destOrd="0" presId="urn:microsoft.com/office/officeart/2005/8/layout/orgChart1"/>
    <dgm:cxn modelId="{541DC88A-4293-413D-B5E0-1AF793954472}" type="presOf" srcId="{738620D9-8638-4225-A1A0-CE59F6948DB7}" destId="{FC1BCEAA-3E2B-4B35-915E-CFFB88D38FA3}" srcOrd="1" destOrd="0" presId="urn:microsoft.com/office/officeart/2005/8/layout/orgChart1"/>
    <dgm:cxn modelId="{A9DEE88C-96CE-4C9E-B74C-3AFF1D0476D0}" type="presOf" srcId="{BDDB79CE-A879-4B1E-9C56-6B5578CCB9B7}" destId="{1706495B-E90D-4CA6-92DF-8CBE3CE39E47}" srcOrd="0" destOrd="0" presId="urn:microsoft.com/office/officeart/2005/8/layout/orgChart1"/>
    <dgm:cxn modelId="{8CED8090-D1FA-4513-A38D-FFE23C648B67}" srcId="{10424A9C-38A7-431F-991D-C8F927AF3559}" destId="{209401DE-41F7-40A8-85FB-E4D13B8907B2}" srcOrd="0" destOrd="0" parTransId="{6B0F12B6-0E2A-4C56-A418-58E36E0B3354}" sibTransId="{6E2F11BB-A678-4D4F-84BF-DA61FCB9522A}"/>
    <dgm:cxn modelId="{F1DC9497-30F1-466A-B385-808198F8DA9B}" type="presOf" srcId="{209401DE-41F7-40A8-85FB-E4D13B8907B2}" destId="{9F20B03D-1ADF-4513-993A-8824BAAA8C76}" srcOrd="0" destOrd="0" presId="urn:microsoft.com/office/officeart/2005/8/layout/orgChart1"/>
    <dgm:cxn modelId="{312A489E-15AE-441D-8780-8BE8A75B68CF}" type="presOf" srcId="{11590E22-0D1F-4DA4-B597-5E61B7B24403}" destId="{8F53C890-F191-40EA-A529-6E6D8B80635C}" srcOrd="0" destOrd="0" presId="urn:microsoft.com/office/officeart/2005/8/layout/orgChart1"/>
    <dgm:cxn modelId="{99E0C2AA-6EB9-4A93-B768-74CDEFA53206}" type="presOf" srcId="{9530C8FC-09C8-4D94-83A0-58AAF36B318B}" destId="{EE73E1B6-1107-4F9C-B0C6-F3879ACF42F6}" srcOrd="1" destOrd="0" presId="urn:microsoft.com/office/officeart/2005/8/layout/orgChart1"/>
    <dgm:cxn modelId="{4FBEB0AF-7441-4594-8813-DFEE1BB04EEE}" srcId="{BDDB79CE-A879-4B1E-9C56-6B5578CCB9B7}" destId="{9530C8FC-09C8-4D94-83A0-58AAF36B318B}" srcOrd="2" destOrd="0" parTransId="{F1286ADD-E73A-4545-BDC4-A7B7A440340A}" sibTransId="{89A5550F-E58C-4AFF-8472-3461B6BBDB2A}"/>
    <dgm:cxn modelId="{6ABEA8B2-27A6-4877-9DCC-C31847622E73}" type="presOf" srcId="{209401DE-41F7-40A8-85FB-E4D13B8907B2}" destId="{B0646B3D-C42C-41D5-9397-744426F11BD4}" srcOrd="1" destOrd="0" presId="urn:microsoft.com/office/officeart/2005/8/layout/orgChart1"/>
    <dgm:cxn modelId="{EA5A31B6-C19E-4665-B8D5-88D1AF6BE5F4}" type="presOf" srcId="{65D471F9-B02C-4CB1-A5E6-2F475E98DE1F}" destId="{9E6C9016-B216-41C9-9983-E20B3AF63C52}" srcOrd="0" destOrd="0" presId="urn:microsoft.com/office/officeart/2005/8/layout/orgChart1"/>
    <dgm:cxn modelId="{9086F7B9-8275-4687-81EE-12F4515D2619}" srcId="{10424A9C-38A7-431F-991D-C8F927AF3559}" destId="{BDDB79CE-A879-4B1E-9C56-6B5578CCB9B7}" srcOrd="2" destOrd="0" parTransId="{70D3A90B-0872-4015-A172-BBEA75EB8CA5}" sibTransId="{2C037365-689D-4A60-9264-6CDEB7511D71}"/>
    <dgm:cxn modelId="{E79C0AC6-B82B-4513-B9E3-AACB8110B13B}" srcId="{10424A9C-38A7-431F-991D-C8F927AF3559}" destId="{65D471F9-B02C-4CB1-A5E6-2F475E98DE1F}" srcOrd="1" destOrd="0" parTransId="{E2B5469A-4EF6-4E7E-AABE-436AD026F269}" sibTransId="{C3997B7F-E31C-460B-8646-2BE8B89759F9}"/>
    <dgm:cxn modelId="{2CBBA3C6-F698-451A-947C-6B1B760107B9}" type="presOf" srcId="{10424A9C-38A7-431F-991D-C8F927AF3559}" destId="{2441F9B7-720C-43BD-9596-8F0AA4062F13}" srcOrd="1" destOrd="0" presId="urn:microsoft.com/office/officeart/2005/8/layout/orgChart1"/>
    <dgm:cxn modelId="{1686A7D0-B727-43D3-92F6-ACA2168836B3}" type="presOf" srcId="{6B0F12B6-0E2A-4C56-A418-58E36E0B3354}" destId="{114B5C2E-9466-490C-97B4-41F00A8F0DDC}" srcOrd="0" destOrd="0" presId="urn:microsoft.com/office/officeart/2005/8/layout/orgChart1"/>
    <dgm:cxn modelId="{4F3AEBD2-ACE1-49C5-BED9-9970D407725B}" srcId="{BDDB79CE-A879-4B1E-9C56-6B5578CCB9B7}" destId="{738620D9-8638-4225-A1A0-CE59F6948DB7}" srcOrd="1" destOrd="0" parTransId="{C2821CD2-16F9-4350-80C3-84BCEF3448F4}" sibTransId="{F69250CA-2153-46B6-8215-43B7BF5D4A44}"/>
    <dgm:cxn modelId="{310F49DA-C363-452B-AEE3-FB10DEDC41A4}" type="presOf" srcId="{9530C8FC-09C8-4D94-83A0-58AAF36B318B}" destId="{6DA36D97-945D-4400-93BD-7A0C5923B310}" srcOrd="0" destOrd="0" presId="urn:microsoft.com/office/officeart/2005/8/layout/orgChart1"/>
    <dgm:cxn modelId="{75417AE7-4CFC-473B-90CD-01587C1EAA6B}" type="presOf" srcId="{10424A9C-38A7-431F-991D-C8F927AF3559}" destId="{DE6A9FF7-28BC-4C97-B8FD-C0331CB5DD5A}" srcOrd="0" destOrd="0" presId="urn:microsoft.com/office/officeart/2005/8/layout/orgChart1"/>
    <dgm:cxn modelId="{767880FF-EA19-4AA4-B7A5-5B30559C2B32}" type="presOf" srcId="{1FE7BB0C-0E37-41FE-BB66-1AFBDE329141}" destId="{0E399B0A-267E-4585-8F10-EE3FAB03FA6F}" srcOrd="0" destOrd="0" presId="urn:microsoft.com/office/officeart/2005/8/layout/orgChart1"/>
    <dgm:cxn modelId="{8973E881-496D-48EA-8E0F-EBD4AFD894A4}" type="presParOf" srcId="{0E399B0A-267E-4585-8F10-EE3FAB03FA6F}" destId="{FFDEB133-B396-4D4E-BEDF-AAD2B3EAB75F}" srcOrd="0" destOrd="0" presId="urn:microsoft.com/office/officeart/2005/8/layout/orgChart1"/>
    <dgm:cxn modelId="{C0D97A04-CBF0-4E3D-AA1D-974D4C595099}" type="presParOf" srcId="{FFDEB133-B396-4D4E-BEDF-AAD2B3EAB75F}" destId="{2188264F-62B4-476D-8418-6F0E2A23C487}" srcOrd="0" destOrd="0" presId="urn:microsoft.com/office/officeart/2005/8/layout/orgChart1"/>
    <dgm:cxn modelId="{7B5802DB-1F77-4F7D-A52E-29D2023C4289}" type="presParOf" srcId="{2188264F-62B4-476D-8418-6F0E2A23C487}" destId="{DE6A9FF7-28BC-4C97-B8FD-C0331CB5DD5A}" srcOrd="0" destOrd="0" presId="urn:microsoft.com/office/officeart/2005/8/layout/orgChart1"/>
    <dgm:cxn modelId="{D9E1BE43-12A2-4231-8767-8037C91C47C3}" type="presParOf" srcId="{2188264F-62B4-476D-8418-6F0E2A23C487}" destId="{2441F9B7-720C-43BD-9596-8F0AA4062F13}" srcOrd="1" destOrd="0" presId="urn:microsoft.com/office/officeart/2005/8/layout/orgChart1"/>
    <dgm:cxn modelId="{8F73E353-01E3-4D39-998E-82E9AE4EA5DD}" type="presParOf" srcId="{FFDEB133-B396-4D4E-BEDF-AAD2B3EAB75F}" destId="{8AE752AD-200D-4A4C-A3D1-EF3C32E1228D}" srcOrd="1" destOrd="0" presId="urn:microsoft.com/office/officeart/2005/8/layout/orgChart1"/>
    <dgm:cxn modelId="{892D1704-1417-4086-9E70-9F8A16367442}" type="presParOf" srcId="{8AE752AD-200D-4A4C-A3D1-EF3C32E1228D}" destId="{114B5C2E-9466-490C-97B4-41F00A8F0DDC}" srcOrd="0" destOrd="0" presId="urn:microsoft.com/office/officeart/2005/8/layout/orgChart1"/>
    <dgm:cxn modelId="{7FF71E3D-DF71-4C67-872C-05DB17BB373B}" type="presParOf" srcId="{8AE752AD-200D-4A4C-A3D1-EF3C32E1228D}" destId="{2E4F223B-3254-41B3-B9D5-A335A7A06D7C}" srcOrd="1" destOrd="0" presId="urn:microsoft.com/office/officeart/2005/8/layout/orgChart1"/>
    <dgm:cxn modelId="{493C91D6-BF16-4461-8679-4A34A9B1294D}" type="presParOf" srcId="{2E4F223B-3254-41B3-B9D5-A335A7A06D7C}" destId="{918A2925-B889-40A5-84A7-AC1C5EC47837}" srcOrd="0" destOrd="0" presId="urn:microsoft.com/office/officeart/2005/8/layout/orgChart1"/>
    <dgm:cxn modelId="{AFBBA686-6DCF-483E-966E-30673FF0A993}" type="presParOf" srcId="{918A2925-B889-40A5-84A7-AC1C5EC47837}" destId="{9F20B03D-1ADF-4513-993A-8824BAAA8C76}" srcOrd="0" destOrd="0" presId="urn:microsoft.com/office/officeart/2005/8/layout/orgChart1"/>
    <dgm:cxn modelId="{70CE7757-6AAF-4F64-8870-68E0BA6D03B5}" type="presParOf" srcId="{918A2925-B889-40A5-84A7-AC1C5EC47837}" destId="{B0646B3D-C42C-41D5-9397-744426F11BD4}" srcOrd="1" destOrd="0" presId="urn:microsoft.com/office/officeart/2005/8/layout/orgChart1"/>
    <dgm:cxn modelId="{5A0777AF-6484-4413-8389-BAAECE9E4B25}" type="presParOf" srcId="{2E4F223B-3254-41B3-B9D5-A335A7A06D7C}" destId="{6C7C88C8-8768-472E-8438-7CA214150F7D}" srcOrd="1" destOrd="0" presId="urn:microsoft.com/office/officeart/2005/8/layout/orgChart1"/>
    <dgm:cxn modelId="{56D32B4A-98BB-440E-8FB6-A69B91B1950B}" type="presParOf" srcId="{2E4F223B-3254-41B3-B9D5-A335A7A06D7C}" destId="{EBA28AEC-7FFE-4BD3-9FF3-AA0DFD0660B2}" srcOrd="2" destOrd="0" presId="urn:microsoft.com/office/officeart/2005/8/layout/orgChart1"/>
    <dgm:cxn modelId="{3E34C45A-BE7E-45B1-9603-C5E20B0D76E9}" type="presParOf" srcId="{8AE752AD-200D-4A4C-A3D1-EF3C32E1228D}" destId="{F4D090EB-B70B-465D-BF26-1AE765B9D2CC}" srcOrd="2" destOrd="0" presId="urn:microsoft.com/office/officeart/2005/8/layout/orgChart1"/>
    <dgm:cxn modelId="{5795D7AD-A621-47D6-8813-5654831C67ED}" type="presParOf" srcId="{8AE752AD-200D-4A4C-A3D1-EF3C32E1228D}" destId="{48EB5757-B4BC-45D0-94D2-1C80D01F7E18}" srcOrd="3" destOrd="0" presId="urn:microsoft.com/office/officeart/2005/8/layout/orgChart1"/>
    <dgm:cxn modelId="{87F5EB8F-C7A4-4ACA-92BE-D327A127B1E0}" type="presParOf" srcId="{48EB5757-B4BC-45D0-94D2-1C80D01F7E18}" destId="{4D52F3C2-7069-48DF-9FF2-57D66015DD4C}" srcOrd="0" destOrd="0" presId="urn:microsoft.com/office/officeart/2005/8/layout/orgChart1"/>
    <dgm:cxn modelId="{D5A8BA70-54CB-450E-B017-C6D6DADE312A}" type="presParOf" srcId="{4D52F3C2-7069-48DF-9FF2-57D66015DD4C}" destId="{9E6C9016-B216-41C9-9983-E20B3AF63C52}" srcOrd="0" destOrd="0" presId="urn:microsoft.com/office/officeart/2005/8/layout/orgChart1"/>
    <dgm:cxn modelId="{BC4C9F0F-E3D3-4BD4-B13B-64DE673C2A48}" type="presParOf" srcId="{4D52F3C2-7069-48DF-9FF2-57D66015DD4C}" destId="{6CB84A17-D45D-4919-A760-2894947BB1DA}" srcOrd="1" destOrd="0" presId="urn:microsoft.com/office/officeart/2005/8/layout/orgChart1"/>
    <dgm:cxn modelId="{D6FF46BA-C958-456C-827D-5AB9C961EC51}" type="presParOf" srcId="{48EB5757-B4BC-45D0-94D2-1C80D01F7E18}" destId="{CC1F50E1-A713-4462-9659-A10A754E2C8E}" srcOrd="1" destOrd="0" presId="urn:microsoft.com/office/officeart/2005/8/layout/orgChart1"/>
    <dgm:cxn modelId="{25D3B12C-CBDE-4A8B-8DCE-92AE8B7D9924}" type="presParOf" srcId="{48EB5757-B4BC-45D0-94D2-1C80D01F7E18}" destId="{9FBA666B-4BDA-4F09-B48F-3ECEF1D4507F}" srcOrd="2" destOrd="0" presId="urn:microsoft.com/office/officeart/2005/8/layout/orgChart1"/>
    <dgm:cxn modelId="{E8AE904A-EC3D-4812-9F33-B3E33F7A70D3}" type="presParOf" srcId="{8AE752AD-200D-4A4C-A3D1-EF3C32E1228D}" destId="{A343EF0E-D207-43D3-92F2-E95A2A7508D1}" srcOrd="4" destOrd="0" presId="urn:microsoft.com/office/officeart/2005/8/layout/orgChart1"/>
    <dgm:cxn modelId="{CE0823FC-699E-49A1-AB56-70A0D93ACAC2}" type="presParOf" srcId="{8AE752AD-200D-4A4C-A3D1-EF3C32E1228D}" destId="{8FB0FCD1-7E27-4263-A31A-115893342A03}" srcOrd="5" destOrd="0" presId="urn:microsoft.com/office/officeart/2005/8/layout/orgChart1"/>
    <dgm:cxn modelId="{4F475617-023C-4880-81D5-45AE286B7716}" type="presParOf" srcId="{8FB0FCD1-7E27-4263-A31A-115893342A03}" destId="{2C8FC845-3425-43CB-84F2-EA4839718A28}" srcOrd="0" destOrd="0" presId="urn:microsoft.com/office/officeart/2005/8/layout/orgChart1"/>
    <dgm:cxn modelId="{DA902841-4C16-478D-9D5A-431AC832DDFD}" type="presParOf" srcId="{2C8FC845-3425-43CB-84F2-EA4839718A28}" destId="{1706495B-E90D-4CA6-92DF-8CBE3CE39E47}" srcOrd="0" destOrd="0" presId="urn:microsoft.com/office/officeart/2005/8/layout/orgChart1"/>
    <dgm:cxn modelId="{39C325AC-BFFA-42D5-8D09-4CDB704F4F61}" type="presParOf" srcId="{2C8FC845-3425-43CB-84F2-EA4839718A28}" destId="{93737B93-7355-4EFF-A73E-AEF5A4CDE0D3}" srcOrd="1" destOrd="0" presId="urn:microsoft.com/office/officeart/2005/8/layout/orgChart1"/>
    <dgm:cxn modelId="{3D629FF8-ABD8-41EC-8AD6-976CB798425C}" type="presParOf" srcId="{8FB0FCD1-7E27-4263-A31A-115893342A03}" destId="{5F8CF29B-7DED-451F-9E39-CED1DCFA65DD}" srcOrd="1" destOrd="0" presId="urn:microsoft.com/office/officeart/2005/8/layout/orgChart1"/>
    <dgm:cxn modelId="{A0190629-0B64-4093-94A5-B79E35CA3716}" type="presParOf" srcId="{5F8CF29B-7DED-451F-9E39-CED1DCFA65DD}" destId="{FBCEEB99-95AA-4DBD-8854-D065B28C97ED}" srcOrd="0" destOrd="0" presId="urn:microsoft.com/office/officeart/2005/8/layout/orgChart1"/>
    <dgm:cxn modelId="{BAD964F2-F7E2-4F0D-8D5D-0065130B4E27}" type="presParOf" srcId="{5F8CF29B-7DED-451F-9E39-CED1DCFA65DD}" destId="{0F1A4028-2521-4592-B744-21AABB96FB88}" srcOrd="1" destOrd="0" presId="urn:microsoft.com/office/officeart/2005/8/layout/orgChart1"/>
    <dgm:cxn modelId="{D94A4E0B-4EAF-4C84-820C-039F250A844E}" type="presParOf" srcId="{0F1A4028-2521-4592-B744-21AABB96FB88}" destId="{8B9591B8-2333-43E9-ADC1-55396E522891}" srcOrd="0" destOrd="0" presId="urn:microsoft.com/office/officeart/2005/8/layout/orgChart1"/>
    <dgm:cxn modelId="{1481C798-45C2-411C-96E5-D2A51B280CD3}" type="presParOf" srcId="{8B9591B8-2333-43E9-ADC1-55396E522891}" destId="{8F53C890-F191-40EA-A529-6E6D8B80635C}" srcOrd="0" destOrd="0" presId="urn:microsoft.com/office/officeart/2005/8/layout/orgChart1"/>
    <dgm:cxn modelId="{A1E9E81A-8290-43F6-A8D6-2678F0BD32A9}" type="presParOf" srcId="{8B9591B8-2333-43E9-ADC1-55396E522891}" destId="{B39AB1FB-F5D7-4E2B-8E2E-AC2354E65C12}" srcOrd="1" destOrd="0" presId="urn:microsoft.com/office/officeart/2005/8/layout/orgChart1"/>
    <dgm:cxn modelId="{C84191CB-9A54-4CE8-BAA4-CFCDC7994C9B}" type="presParOf" srcId="{0F1A4028-2521-4592-B744-21AABB96FB88}" destId="{A9782DCE-3D17-4B71-BF0D-C5BADE9A7A05}" srcOrd="1" destOrd="0" presId="urn:microsoft.com/office/officeart/2005/8/layout/orgChart1"/>
    <dgm:cxn modelId="{C633D88B-405B-4814-B531-163E638F828C}" type="presParOf" srcId="{0F1A4028-2521-4592-B744-21AABB96FB88}" destId="{19CC75CB-3B06-43B8-8B4E-86F899D76AA0}" srcOrd="2" destOrd="0" presId="urn:microsoft.com/office/officeart/2005/8/layout/orgChart1"/>
    <dgm:cxn modelId="{73481463-813F-482C-86D3-16F746370905}" type="presParOf" srcId="{5F8CF29B-7DED-451F-9E39-CED1DCFA65DD}" destId="{C5AD2752-680D-478B-B27A-F1D7E89B533C}" srcOrd="2" destOrd="0" presId="urn:microsoft.com/office/officeart/2005/8/layout/orgChart1"/>
    <dgm:cxn modelId="{B209F86D-E8CC-49B3-9A61-302913C2A481}" type="presParOf" srcId="{5F8CF29B-7DED-451F-9E39-CED1DCFA65DD}" destId="{36E2067F-F684-4CDA-9CFD-2ED10E149712}" srcOrd="3" destOrd="0" presId="urn:microsoft.com/office/officeart/2005/8/layout/orgChart1"/>
    <dgm:cxn modelId="{69E66514-2A91-4D71-8F42-C83E3E9271EF}" type="presParOf" srcId="{36E2067F-F684-4CDA-9CFD-2ED10E149712}" destId="{877D9BC5-81CC-422C-BED4-DDA37AA65017}" srcOrd="0" destOrd="0" presId="urn:microsoft.com/office/officeart/2005/8/layout/orgChart1"/>
    <dgm:cxn modelId="{BCFB6726-6ADD-47FA-9F87-C283B58D11EC}" type="presParOf" srcId="{877D9BC5-81CC-422C-BED4-DDA37AA65017}" destId="{C5C05FF5-82FB-4B04-A4DA-F263EC7DFC55}" srcOrd="0" destOrd="0" presId="urn:microsoft.com/office/officeart/2005/8/layout/orgChart1"/>
    <dgm:cxn modelId="{DDF53161-866B-461E-8F78-356A16CABCC8}" type="presParOf" srcId="{877D9BC5-81CC-422C-BED4-DDA37AA65017}" destId="{FC1BCEAA-3E2B-4B35-915E-CFFB88D38FA3}" srcOrd="1" destOrd="0" presId="urn:microsoft.com/office/officeart/2005/8/layout/orgChart1"/>
    <dgm:cxn modelId="{6761E7F2-958F-4A7F-98C7-A0F94733AEFC}" type="presParOf" srcId="{36E2067F-F684-4CDA-9CFD-2ED10E149712}" destId="{F4B67318-B8DC-4F02-9462-AE3901371D9B}" srcOrd="1" destOrd="0" presId="urn:microsoft.com/office/officeart/2005/8/layout/orgChart1"/>
    <dgm:cxn modelId="{43DAEF54-1E7E-4564-9BC4-8B5E156ACB2A}" type="presParOf" srcId="{36E2067F-F684-4CDA-9CFD-2ED10E149712}" destId="{42FDCD87-37E4-470C-8DA7-9F01030AEFB8}" srcOrd="2" destOrd="0" presId="urn:microsoft.com/office/officeart/2005/8/layout/orgChart1"/>
    <dgm:cxn modelId="{648E980D-82A0-42E3-8060-439ECD8C88B8}" type="presParOf" srcId="{5F8CF29B-7DED-451F-9E39-CED1DCFA65DD}" destId="{FF23EC32-EEEA-4B87-9213-6B1ED1188E8A}" srcOrd="4" destOrd="0" presId="urn:microsoft.com/office/officeart/2005/8/layout/orgChart1"/>
    <dgm:cxn modelId="{FB15808D-2C6D-41AE-9AAD-C54FD638430A}" type="presParOf" srcId="{5F8CF29B-7DED-451F-9E39-CED1DCFA65DD}" destId="{B1C7B29B-A407-4D25-924A-0D02A36CCFDD}" srcOrd="5" destOrd="0" presId="urn:microsoft.com/office/officeart/2005/8/layout/orgChart1"/>
    <dgm:cxn modelId="{FF58CF74-2FBD-4297-9A86-82FA61027B43}" type="presParOf" srcId="{B1C7B29B-A407-4D25-924A-0D02A36CCFDD}" destId="{64390106-8E97-4C87-B3DF-E1128718902A}" srcOrd="0" destOrd="0" presId="urn:microsoft.com/office/officeart/2005/8/layout/orgChart1"/>
    <dgm:cxn modelId="{8A44E955-ACE5-40F9-80A1-F83F7250BF13}" type="presParOf" srcId="{64390106-8E97-4C87-B3DF-E1128718902A}" destId="{6DA36D97-945D-4400-93BD-7A0C5923B310}" srcOrd="0" destOrd="0" presId="urn:microsoft.com/office/officeart/2005/8/layout/orgChart1"/>
    <dgm:cxn modelId="{F809044F-7297-4810-B4F3-17006C4EC891}" type="presParOf" srcId="{64390106-8E97-4C87-B3DF-E1128718902A}" destId="{EE73E1B6-1107-4F9C-B0C6-F3879ACF42F6}" srcOrd="1" destOrd="0" presId="urn:microsoft.com/office/officeart/2005/8/layout/orgChart1"/>
    <dgm:cxn modelId="{CE81DEE1-9971-4D9C-BD19-AE754A7930F9}" type="presParOf" srcId="{B1C7B29B-A407-4D25-924A-0D02A36CCFDD}" destId="{A961ECBD-8627-4971-86C5-AB17CFAA9500}" srcOrd="1" destOrd="0" presId="urn:microsoft.com/office/officeart/2005/8/layout/orgChart1"/>
    <dgm:cxn modelId="{1CD11D6F-C00A-46B5-9303-71A88A55935C}" type="presParOf" srcId="{B1C7B29B-A407-4D25-924A-0D02A36CCFDD}" destId="{C1F83629-45F9-4334-B61F-72E9DB1BB2BC}" srcOrd="2" destOrd="0" presId="urn:microsoft.com/office/officeart/2005/8/layout/orgChart1"/>
    <dgm:cxn modelId="{A8AE1EA5-BD19-4D77-A610-FB859867A26C}" type="presParOf" srcId="{8FB0FCD1-7E27-4263-A31A-115893342A03}" destId="{9A3D18B6-5ACF-4467-A3D8-BE99C617F4B5}" srcOrd="2" destOrd="0" presId="urn:microsoft.com/office/officeart/2005/8/layout/orgChart1"/>
    <dgm:cxn modelId="{E8F95332-F5D3-461C-B90E-097EF4B61333}" type="presParOf" srcId="{FFDEB133-B396-4D4E-BEDF-AAD2B3EAB75F}" destId="{E3F49299-38ED-4094-BF16-7CD362854C8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3EC32-EEEA-4B87-9213-6B1ED1188E8A}">
      <dsp:nvSpPr>
        <dsp:cNvPr id="0" name=""/>
        <dsp:cNvSpPr/>
      </dsp:nvSpPr>
      <dsp:spPr>
        <a:xfrm>
          <a:off x="4556858" y="1549543"/>
          <a:ext cx="192072" cy="2407312"/>
        </a:xfrm>
        <a:custGeom>
          <a:avLst/>
          <a:gdLst/>
          <a:ahLst/>
          <a:cxnLst/>
          <a:rect l="0" t="0" r="0" b="0"/>
          <a:pathLst>
            <a:path>
              <a:moveTo>
                <a:pt x="0" y="0"/>
              </a:moveTo>
              <a:lnTo>
                <a:pt x="0" y="2407312"/>
              </a:lnTo>
              <a:lnTo>
                <a:pt x="192072" y="2407312"/>
              </a:lnTo>
            </a:path>
          </a:pathLst>
        </a:custGeom>
        <a:noFill/>
        <a:ln w="222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D2752-680D-478B-B27A-F1D7E89B533C}">
      <dsp:nvSpPr>
        <dsp:cNvPr id="0" name=""/>
        <dsp:cNvSpPr/>
      </dsp:nvSpPr>
      <dsp:spPr>
        <a:xfrm>
          <a:off x="4556858" y="1549543"/>
          <a:ext cx="192072" cy="1498168"/>
        </a:xfrm>
        <a:custGeom>
          <a:avLst/>
          <a:gdLst/>
          <a:ahLst/>
          <a:cxnLst/>
          <a:rect l="0" t="0" r="0" b="0"/>
          <a:pathLst>
            <a:path>
              <a:moveTo>
                <a:pt x="0" y="0"/>
              </a:moveTo>
              <a:lnTo>
                <a:pt x="0" y="1498168"/>
              </a:lnTo>
              <a:lnTo>
                <a:pt x="192072" y="1498168"/>
              </a:lnTo>
            </a:path>
          </a:pathLst>
        </a:custGeom>
        <a:noFill/>
        <a:ln w="222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EEB99-95AA-4DBD-8854-D065B28C97ED}">
      <dsp:nvSpPr>
        <dsp:cNvPr id="0" name=""/>
        <dsp:cNvSpPr/>
      </dsp:nvSpPr>
      <dsp:spPr>
        <a:xfrm>
          <a:off x="4556858" y="1549543"/>
          <a:ext cx="192072" cy="589023"/>
        </a:xfrm>
        <a:custGeom>
          <a:avLst/>
          <a:gdLst/>
          <a:ahLst/>
          <a:cxnLst/>
          <a:rect l="0" t="0" r="0" b="0"/>
          <a:pathLst>
            <a:path>
              <a:moveTo>
                <a:pt x="0" y="0"/>
              </a:moveTo>
              <a:lnTo>
                <a:pt x="0" y="589023"/>
              </a:lnTo>
              <a:lnTo>
                <a:pt x="192072" y="589023"/>
              </a:lnTo>
            </a:path>
          </a:pathLst>
        </a:custGeom>
        <a:noFill/>
        <a:ln w="222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43EF0E-D207-43D3-92F2-E95A2A7508D1}">
      <dsp:nvSpPr>
        <dsp:cNvPr id="0" name=""/>
        <dsp:cNvSpPr/>
      </dsp:nvSpPr>
      <dsp:spPr>
        <a:xfrm>
          <a:off x="3519665" y="640398"/>
          <a:ext cx="1549387" cy="268901"/>
        </a:xfrm>
        <a:custGeom>
          <a:avLst/>
          <a:gdLst/>
          <a:ahLst/>
          <a:cxnLst/>
          <a:rect l="0" t="0" r="0" b="0"/>
          <a:pathLst>
            <a:path>
              <a:moveTo>
                <a:pt x="0" y="0"/>
              </a:moveTo>
              <a:lnTo>
                <a:pt x="0" y="106431"/>
              </a:lnTo>
              <a:lnTo>
                <a:pt x="1226499" y="106431"/>
              </a:lnTo>
              <a:lnTo>
                <a:pt x="1226499" y="21286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4D090EB-B70B-465D-BF26-1AE765B9D2CC}">
      <dsp:nvSpPr>
        <dsp:cNvPr id="0" name=""/>
        <dsp:cNvSpPr/>
      </dsp:nvSpPr>
      <dsp:spPr>
        <a:xfrm>
          <a:off x="3473945" y="640398"/>
          <a:ext cx="91440" cy="268901"/>
        </a:xfrm>
        <a:custGeom>
          <a:avLst/>
          <a:gdLst/>
          <a:ahLst/>
          <a:cxnLst/>
          <a:rect l="0" t="0" r="0" b="0"/>
          <a:pathLst>
            <a:path>
              <a:moveTo>
                <a:pt x="45720" y="0"/>
              </a:moveTo>
              <a:lnTo>
                <a:pt x="45720" y="21286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14B5C2E-9466-490C-97B4-41F00A8F0DDC}">
      <dsp:nvSpPr>
        <dsp:cNvPr id="0" name=""/>
        <dsp:cNvSpPr/>
      </dsp:nvSpPr>
      <dsp:spPr>
        <a:xfrm>
          <a:off x="1970277" y="640398"/>
          <a:ext cx="1549387" cy="268901"/>
        </a:xfrm>
        <a:custGeom>
          <a:avLst/>
          <a:gdLst/>
          <a:ahLst/>
          <a:cxnLst/>
          <a:rect l="0" t="0" r="0" b="0"/>
          <a:pathLst>
            <a:path>
              <a:moveTo>
                <a:pt x="1226499" y="0"/>
              </a:moveTo>
              <a:lnTo>
                <a:pt x="1226499" y="106431"/>
              </a:lnTo>
              <a:lnTo>
                <a:pt x="0" y="106431"/>
              </a:lnTo>
              <a:lnTo>
                <a:pt x="0" y="21286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E6A9FF7-28BC-4C97-B8FD-C0331CB5DD5A}">
      <dsp:nvSpPr>
        <dsp:cNvPr id="0" name=""/>
        <dsp:cNvSpPr/>
      </dsp:nvSpPr>
      <dsp:spPr>
        <a:xfrm>
          <a:off x="2879422" y="156"/>
          <a:ext cx="1280485" cy="640242"/>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solidFill>
              <a:latin typeface="Calibri"/>
              <a:ea typeface="+mn-ea"/>
              <a:cs typeface="+mn-cs"/>
            </a:rPr>
            <a:t>TGAN Energy</a:t>
          </a:r>
        </a:p>
      </dsp:txBody>
      <dsp:txXfrm>
        <a:off x="2879422" y="156"/>
        <a:ext cx="1280485" cy="640242"/>
      </dsp:txXfrm>
    </dsp:sp>
    <dsp:sp modelId="{9F20B03D-1ADF-4513-993A-8824BAAA8C76}">
      <dsp:nvSpPr>
        <dsp:cNvPr id="0" name=""/>
        <dsp:cNvSpPr/>
      </dsp:nvSpPr>
      <dsp:spPr>
        <a:xfrm>
          <a:off x="1330034" y="909300"/>
          <a:ext cx="1280485" cy="640242"/>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latin typeface="Calibri"/>
              <a:ea typeface="+mn-ea"/>
              <a:cs typeface="+mn-cs"/>
            </a:rPr>
            <a:t>Confinement</a:t>
          </a:r>
        </a:p>
      </dsp:txBody>
      <dsp:txXfrm>
        <a:off x="1330034" y="909300"/>
        <a:ext cx="1280485" cy="640242"/>
      </dsp:txXfrm>
    </dsp:sp>
    <dsp:sp modelId="{9E6C9016-B216-41C9-9983-E20B3AF63C52}">
      <dsp:nvSpPr>
        <dsp:cNvPr id="0" name=""/>
        <dsp:cNvSpPr/>
      </dsp:nvSpPr>
      <dsp:spPr>
        <a:xfrm>
          <a:off x="2879422" y="909300"/>
          <a:ext cx="1280485" cy="640242"/>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latin typeface="Calibri"/>
              <a:ea typeface="+mn-ea"/>
              <a:cs typeface="+mn-cs"/>
            </a:rPr>
            <a:t>Prill Density</a:t>
          </a:r>
        </a:p>
      </dsp:txBody>
      <dsp:txXfrm>
        <a:off x="2879422" y="909300"/>
        <a:ext cx="1280485" cy="640242"/>
      </dsp:txXfrm>
    </dsp:sp>
    <dsp:sp modelId="{1706495B-E90D-4CA6-92DF-8CBE3CE39E47}">
      <dsp:nvSpPr>
        <dsp:cNvPr id="0" name=""/>
        <dsp:cNvSpPr/>
      </dsp:nvSpPr>
      <dsp:spPr>
        <a:xfrm>
          <a:off x="4428810" y="909300"/>
          <a:ext cx="1280485" cy="640242"/>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latin typeface="Calibri"/>
              <a:ea typeface="+mn-ea"/>
              <a:cs typeface="+mn-cs"/>
            </a:rPr>
            <a:t>Mode of Initiation</a:t>
          </a:r>
        </a:p>
      </dsp:txBody>
      <dsp:txXfrm>
        <a:off x="4428810" y="909300"/>
        <a:ext cx="1280485" cy="640242"/>
      </dsp:txXfrm>
    </dsp:sp>
    <dsp:sp modelId="{8F53C890-F191-40EA-A529-6E6D8B80635C}">
      <dsp:nvSpPr>
        <dsp:cNvPr id="0" name=""/>
        <dsp:cNvSpPr/>
      </dsp:nvSpPr>
      <dsp:spPr>
        <a:xfrm>
          <a:off x="4748931" y="1818445"/>
          <a:ext cx="1476374" cy="640242"/>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latin typeface="Calibri"/>
              <a:ea typeface="+mn-ea"/>
              <a:cs typeface="+mn-cs"/>
            </a:rPr>
            <a:t>Shock</a:t>
          </a:r>
        </a:p>
      </dsp:txBody>
      <dsp:txXfrm>
        <a:off x="4748931" y="1818445"/>
        <a:ext cx="1476374" cy="640242"/>
      </dsp:txXfrm>
    </dsp:sp>
    <dsp:sp modelId="{C5C05FF5-82FB-4B04-A4DA-F263EC7DFC55}">
      <dsp:nvSpPr>
        <dsp:cNvPr id="0" name=""/>
        <dsp:cNvSpPr/>
      </dsp:nvSpPr>
      <dsp:spPr>
        <a:xfrm>
          <a:off x="4748931" y="2727590"/>
          <a:ext cx="1476374" cy="640242"/>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latin typeface="Calibri"/>
              <a:ea typeface="+mn-ea"/>
              <a:cs typeface="+mn-cs"/>
            </a:rPr>
            <a:t>Contamination</a:t>
          </a:r>
        </a:p>
      </dsp:txBody>
      <dsp:txXfrm>
        <a:off x="4748931" y="2727590"/>
        <a:ext cx="1476374" cy="640242"/>
      </dsp:txXfrm>
    </dsp:sp>
    <dsp:sp modelId="{6DA36D97-945D-4400-93BD-7A0C5923B310}">
      <dsp:nvSpPr>
        <dsp:cNvPr id="0" name=""/>
        <dsp:cNvSpPr/>
      </dsp:nvSpPr>
      <dsp:spPr>
        <a:xfrm>
          <a:off x="4748931" y="3636735"/>
          <a:ext cx="1494851" cy="640242"/>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latin typeface="Calibri"/>
              <a:ea typeface="+mn-ea"/>
              <a:cs typeface="+mn-cs"/>
            </a:rPr>
            <a:t>Fire</a:t>
          </a:r>
        </a:p>
      </dsp:txBody>
      <dsp:txXfrm>
        <a:off x="4748931" y="3636735"/>
        <a:ext cx="1494851" cy="6402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9E73C3-2807-422F-90F5-292D85466F0A}" type="datetimeFigureOut">
              <a:rPr lang="en-US" smtClean="0"/>
              <a:t>12/5/2022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48E3BD-8635-4B38-A912-26B0049443C6}" type="slidenum">
              <a:rPr lang="en-US" smtClean="0"/>
              <a:t>‹#›</a:t>
            </a:fld>
            <a:endParaRPr lang="en-US"/>
          </a:p>
        </p:txBody>
      </p:sp>
    </p:spTree>
    <p:extLst>
      <p:ext uri="{BB962C8B-B14F-4D97-AF65-F5344CB8AC3E}">
        <p14:creationId xmlns:p14="http://schemas.microsoft.com/office/powerpoint/2010/main" val="239931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Shock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The SAFEX table indicates TGAN detonated by a shock has the potential to release energy equivalent to 32% of TNT.  Thus, a quantity of 100,000 lbs. of TGAN has the potential energy release of 32,000 lbs. of TNT.  The SAFEX table also indicates that shock will derive the highest energy release of any of the three modes of initiation. The shock hazard for TGAN in storage must be sufficiently high to cause a detonation to occur.  This typically requires supersonic velocities such as from an explosive.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When stores of AN are located side by side with explosive materials, AN is considered an “acceptor” and explosive materials are considered a donor.  If explosive materials are accidentally detonated, the resulting shock wave has the potential to detonate adjacent AN.  Reducing the weight of the donor, separating the donor from the acceptor and blocking the donor shock wave by incorporating a substantial barricade are the primary means to eliminate the shock hazard.  When barricades are not used, further reducing the donor weight and increasing the separation distance between the donor and acceptor are measures to prevent the sympathetic detonation of the acceptor.</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Regulations promulgated by ATF at 27 C.F.R. 555 prescribe mandatory separation distances for AN and explosives when located side by side.  See the above regulations at Subpart K - Storage, for additional information.</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19"/>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Contamination</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Contamination is a hazard of concern associated with TGAN that may cause an energy release equivalent to 16% of TNT (See SAFEX Table).  Conducting a workplace hazard assessment to eliminate the known TGAN contaminants is an essential step to eliminating this potential risk.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Organic chemicals and acids or other corrosives are identified TGAN contaminants that can cause explosive reactions.  Compressed flammable gases, flammable and combustible materials and solids or liquids, including wood chips, saw dust, lubricants, greases and oils are known organic contaminants.  Keep these materials away from TGAN to eliminate the potential explosive hazard.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Inorganic substances are known TGAN contaminants that contribute to its sensitivity to explosion.  These include, but are not limited to, chlorides, phosphorus, sulfur, and some metals, such as chromium, copper, copper alloys (brass and bronze), cobalt, and nickel, and finely divided or powdered metals such as aluminum and magnesium.  Keep these inorganic substances away from TGAN to eliminate the potential explosive hazard.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Tetra Amine Copper Nitrate (“TACN”), is a friction and impact sensitive explosive.  Tests of impact sensitivity involving a 2 kilogram drop-hammer indicate the impact sensitivity of TACN is between Lead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Azide</a:t>
            </a:r>
            <a:r>
              <a:rPr lang="en-US" dirty="0">
                <a:latin typeface="Times New Roman" panose="02020603050405020304" pitchFamily="18" charset="0"/>
                <a:ea typeface="Times New Roman" panose="02020603050405020304" pitchFamily="18" charset="0"/>
                <a:cs typeface="Times New Roman" panose="02020603050405020304" pitchFamily="18" charset="0"/>
              </a:rPr>
              <a:t> (1.1A explosive) and PETN (1.1D explosive).  TACN is formed when TGAN comes into the presence of moisture and in contact with copper or copper alloys, such as brass and bronze.  As such, copper and alloys of copper must not to be used in the construction of bins, tanks, equipment or tools used for handling, storing or transporting TGAN.  If these metals are located anywhere in the facility then they should be painted or coated to prevent TACN generation.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19"/>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Fire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Fire is a hazard concern associated with TGAN that may lead to an energy release equivalent to 5% of TNT (See SAFEX Table).  Of particular importance regarding fire safety is the high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percntage</a:t>
            </a:r>
            <a:r>
              <a:rPr lang="en-US" dirty="0">
                <a:latin typeface="Times New Roman" panose="02020603050405020304" pitchFamily="18" charset="0"/>
                <a:ea typeface="Times New Roman" panose="02020603050405020304" pitchFamily="18" charset="0"/>
                <a:cs typeface="Times New Roman" panose="02020603050405020304" pitchFamily="18" charset="0"/>
              </a:rPr>
              <a:t> of oxygen present in the TGAN compound - 60%.  The high percentage of oxygen provides one of the critical parts of the fire triangle (air, fuel and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eheat</a:t>
            </a:r>
            <a:r>
              <a:rPr lang="en-US" dirty="0">
                <a:latin typeface="Times New Roman" panose="02020603050405020304" pitchFamily="18" charset="0"/>
                <a:ea typeface="Times New Roman" panose="02020603050405020304" pitchFamily="18" charset="0"/>
                <a:cs typeface="Times New Roman" panose="02020603050405020304" pitchFamily="18" charset="0"/>
              </a:rPr>
              <a:t>) required to ignite and to sustain a fire.   In a fire, TGAN will not burn, because it is not combustible.  However, when TGAN is involved in a fire, it becomes an excellent source of oxygen to sustain combustion.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If TGAN becomes involved in a fire, it may be heated above its melting point at 170</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0</a:t>
            </a:r>
            <a:r>
              <a:rPr lang="en-US" dirty="0">
                <a:latin typeface="Times New Roman" panose="02020603050405020304" pitchFamily="18" charset="0"/>
                <a:ea typeface="Times New Roman" panose="02020603050405020304" pitchFamily="18" charset="0"/>
                <a:cs typeface="Times New Roman" panose="02020603050405020304" pitchFamily="18" charset="0"/>
              </a:rPr>
              <a:t>C (337</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0</a:t>
            </a:r>
            <a:r>
              <a:rPr lang="en-US" dirty="0">
                <a:latin typeface="Times New Roman" panose="02020603050405020304" pitchFamily="18" charset="0"/>
                <a:ea typeface="Times New Roman" panose="02020603050405020304" pitchFamily="18" charset="0"/>
                <a:cs typeface="Times New Roman" panose="02020603050405020304" pitchFamily="18" charset="0"/>
              </a:rPr>
              <a:t>F).  TGAN will begin to decompose once the temperature reaches 210</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dirty="0">
                <a:latin typeface="Times New Roman" panose="02020603050405020304" pitchFamily="18" charset="0"/>
                <a:ea typeface="Times New Roman" panose="02020603050405020304" pitchFamily="18" charset="0"/>
                <a:cs typeface="Times New Roman" panose="02020603050405020304" pitchFamily="18" charset="0"/>
              </a:rPr>
              <a:t>C (410</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dirty="0">
                <a:latin typeface="Times New Roman" panose="02020603050405020304" pitchFamily="18" charset="0"/>
                <a:ea typeface="Times New Roman" panose="02020603050405020304" pitchFamily="18" charset="0"/>
                <a:cs typeface="Times New Roman" panose="02020603050405020304" pitchFamily="18" charset="0"/>
              </a:rPr>
              <a:t>F).  When TGAN melts it becomes more sensitive to detonation by shock, especially if any part of its mass is confined and/or contaminants are present.  When TGAN decomposes, it will release highly toxic fumes (oxides of nitrogen), normally identified by visible red, orange and brownish smoke.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When heated, TGAN will decompose into a number of different chemical products.  At lower temperatures, it decomposes into nitrous oxide and water.  Nitrous oxide supports combustion since it is an excellent oxidizing agent.  This reaction is accompanied by some decomposition that creates ammonia and nitric acid.  Increasing the temperature will significantly decompose TGAN to potentially dangerous levels.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19"/>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Combined Hazards of Heat, Contamination and Shock</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When contaminated with a fuel and a fire occurs, or When TGAN is heated beyond its melting point, it is significantly more sensitive to shock. both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senerios</a:t>
            </a:r>
            <a:r>
              <a:rPr lang="en-US" dirty="0">
                <a:latin typeface="Times New Roman" panose="02020603050405020304" pitchFamily="18" charset="0"/>
                <a:ea typeface="Times New Roman" panose="02020603050405020304" pitchFamily="18" charset="0"/>
                <a:cs typeface="Times New Roman" panose="02020603050405020304" pitchFamily="18" charset="0"/>
              </a:rPr>
              <a:t> significantly increase the probability of an event.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48E3BD-8635-4B38-A912-26B0049443C6}" type="slidenum">
              <a:rPr lang="en-US" smtClean="0"/>
              <a:t>17</a:t>
            </a:fld>
            <a:endParaRPr lang="en-US"/>
          </a:p>
        </p:txBody>
      </p:sp>
    </p:spTree>
    <p:extLst>
      <p:ext uri="{BB962C8B-B14F-4D97-AF65-F5344CB8AC3E}">
        <p14:creationId xmlns:p14="http://schemas.microsoft.com/office/powerpoint/2010/main" val="179028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Shock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The SAFEX table indicates TGAN detonated by a shock has the potential to release energy equivalent to 32% of TNT.  Thus, a quantity of 100,000 lbs. of TGAN has the potential energy release of 32,000 lbs. of TNT.  The SAFEX table also indicates that shock will derive the highest energy release of any of the three modes of initiation. The shock hazard for TGAN in storage must be sufficiently high to cause a detonation to occur.  This typically requires supersonic velocities such as from an explosive.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When stores of AN are located side by side with explosive materials, AN is considered an “acceptor” and explosive materials are considered a donor.  If explosive materials are accidentally detonated, the resulting shock wave has the potential to detonate adjacent AN.  Reducing the weight of the donor, separating the donor from the acceptor and blocking the donor shock wave by incorporating a substantial barricade are the primary means to eliminate the shock hazard.  When barricades are not used, further reducing the donor weight and increasing the separation distance between the donor and acceptor are measures to prevent the sympathetic detonation of the acceptor.</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Regulations promulgated by ATF at 27 C.F.R. 555 prescribe mandatory separation distances for AN and explosives when located side by side.  See the above regulations at Subpart K - Storage, for additional information.</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19"/>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Contamination</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Contamination is a hazard of concern associated with TGAN that may cause an energy release equivalent to 16% of TNT (See SAFEX Table).  Conducting a workplace hazard assessment to eliminate the known TGAN contaminants is an essential step to eliminating this potential risk.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Organic chemicals and acids or other corrosives are identified TGAN contaminants that can cause explosive reactions.  Compressed flammable gases, flammable and combustible materials and solids or liquids, including wood chips, saw dust, lubricants, greases and oils are known organic contaminants.  Keep these materials away from TGAN to eliminate the potential explosive hazard.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Inorganic substances are known TGAN contaminants that contribute to its sensitivity to explosion.  These include, but are not limited to, chlorides, phosphorus, sulfur, and some metals, such as chromium, copper, copper alloys (brass and bronze), cobalt, and nickel, and finely divided or powdered metals such as aluminum and magnesium.  Keep these inorganic substances away from TGAN to eliminate the potential explosive hazard.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Tetra Amine Copper Nitrate (“TACN”), is a friction and impact sensitive explosive.  Tests of impact sensitivity involving a 2 kilogram drop-hammer indicate the impact sensitivity of TACN is between Lead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Azide</a:t>
            </a:r>
            <a:r>
              <a:rPr lang="en-US" dirty="0">
                <a:latin typeface="Times New Roman" panose="02020603050405020304" pitchFamily="18" charset="0"/>
                <a:ea typeface="Times New Roman" panose="02020603050405020304" pitchFamily="18" charset="0"/>
                <a:cs typeface="Times New Roman" panose="02020603050405020304" pitchFamily="18" charset="0"/>
              </a:rPr>
              <a:t> (1.1A explosive) and PETN (1.1D explosive).  TACN is formed when TGAN comes into the presence of moisture and in contact with copper or copper alloys, such as brass and bronze.  As such, copper and alloys of copper must not to be used in the construction of bins, tanks, equipment or tools used for handling, storing or transporting TGAN.  If these metals are located anywhere in the facility then they should be painted or coated to prevent TACN generation.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19"/>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Fire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Fire is a hazard concern associated with TGAN that may lead to an energy release equivalent to 5% of TNT (See SAFEX Table).  Of particular importance regarding fire safety is the high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percntage</a:t>
            </a:r>
            <a:r>
              <a:rPr lang="en-US" dirty="0">
                <a:latin typeface="Times New Roman" panose="02020603050405020304" pitchFamily="18" charset="0"/>
                <a:ea typeface="Times New Roman" panose="02020603050405020304" pitchFamily="18" charset="0"/>
                <a:cs typeface="Times New Roman" panose="02020603050405020304" pitchFamily="18" charset="0"/>
              </a:rPr>
              <a:t> of oxygen present in the TGAN compound - 60%.  The high percentage of oxygen provides one of the critical parts of the fire triangle (air, fuel and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eheat</a:t>
            </a:r>
            <a:r>
              <a:rPr lang="en-US" dirty="0">
                <a:latin typeface="Times New Roman" panose="02020603050405020304" pitchFamily="18" charset="0"/>
                <a:ea typeface="Times New Roman" panose="02020603050405020304" pitchFamily="18" charset="0"/>
                <a:cs typeface="Times New Roman" panose="02020603050405020304" pitchFamily="18" charset="0"/>
              </a:rPr>
              <a:t>) required to ignite and to sustain a fire.   In a fire, TGAN will not burn, because it is not combustible.  However, when TGAN is involved in a fire, it becomes an excellent source of oxygen to sustain combustion.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If TGAN becomes involved in a fire, it may be heated above its melting point at 170</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0</a:t>
            </a:r>
            <a:r>
              <a:rPr lang="en-US" dirty="0">
                <a:latin typeface="Times New Roman" panose="02020603050405020304" pitchFamily="18" charset="0"/>
                <a:ea typeface="Times New Roman" panose="02020603050405020304" pitchFamily="18" charset="0"/>
                <a:cs typeface="Times New Roman" panose="02020603050405020304" pitchFamily="18" charset="0"/>
              </a:rPr>
              <a:t>C (337</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0</a:t>
            </a:r>
            <a:r>
              <a:rPr lang="en-US" dirty="0">
                <a:latin typeface="Times New Roman" panose="02020603050405020304" pitchFamily="18" charset="0"/>
                <a:ea typeface="Times New Roman" panose="02020603050405020304" pitchFamily="18" charset="0"/>
                <a:cs typeface="Times New Roman" panose="02020603050405020304" pitchFamily="18" charset="0"/>
              </a:rPr>
              <a:t>F).  TGAN will begin to decompose once the temperature reaches 210</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dirty="0">
                <a:latin typeface="Times New Roman" panose="02020603050405020304" pitchFamily="18" charset="0"/>
                <a:ea typeface="Times New Roman" panose="02020603050405020304" pitchFamily="18" charset="0"/>
                <a:cs typeface="Times New Roman" panose="02020603050405020304" pitchFamily="18" charset="0"/>
              </a:rPr>
              <a:t>C (410</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dirty="0">
                <a:latin typeface="Times New Roman" panose="02020603050405020304" pitchFamily="18" charset="0"/>
                <a:ea typeface="Times New Roman" panose="02020603050405020304" pitchFamily="18" charset="0"/>
                <a:cs typeface="Times New Roman" panose="02020603050405020304" pitchFamily="18" charset="0"/>
              </a:rPr>
              <a:t>F).  When TGAN melts it becomes more sensitive to detonation by shock, especially if any part of its mass is confined and/or contaminants are present.  When TGAN decomposes, it will release highly toxic fumes (oxides of nitrogen), normally identified by visible red, orange and brownish smoke.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When heated, TGAN will decompose into a number of different chemical products.  At lower temperatures, it decomposes into nitrous oxide and water.  Nitrous oxide supports combustion since it is an excellent oxidizing agent.  This reaction is accompanied by some decomposition that creates ammonia and nitric acid.  Increasing the temperature will significantly decompose TGAN to potentially dangerous levels.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19"/>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Combined Hazards of Heat, Contamination and Shock</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When contaminated with a fuel and a fire occurs, or When TGAN is heated beyond its melting point, it is significantly more sensitive to shock. both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senerios</a:t>
            </a:r>
            <a:r>
              <a:rPr lang="en-US" dirty="0">
                <a:latin typeface="Times New Roman" panose="02020603050405020304" pitchFamily="18" charset="0"/>
                <a:ea typeface="Times New Roman" panose="02020603050405020304" pitchFamily="18" charset="0"/>
                <a:cs typeface="Times New Roman" panose="02020603050405020304" pitchFamily="18" charset="0"/>
              </a:rPr>
              <a:t> significantly increase the probability of an event.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48E3BD-8635-4B38-A912-26B0049443C6}" type="slidenum">
              <a:rPr lang="en-US" smtClean="0"/>
              <a:t>18</a:t>
            </a:fld>
            <a:endParaRPr lang="en-US"/>
          </a:p>
        </p:txBody>
      </p:sp>
    </p:spTree>
    <p:extLst>
      <p:ext uri="{BB962C8B-B14F-4D97-AF65-F5344CB8AC3E}">
        <p14:creationId xmlns:p14="http://schemas.microsoft.com/office/powerpoint/2010/main" val="58119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Shock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The SAFEX table indicates TGAN detonated by a shock has the potential to release energy equivalent to 32% of TNT.  Thus, a quantity of 100,000 lbs. of TGAN has the potential energy release of 32,000 lbs. of TNT.  The SAFEX table also indicates that shock will derive the highest energy release of any of the three modes of initiation. The shock hazard for TGAN in storage must be sufficiently high to cause a detonation to occur.  This typically requires supersonic velocities such as from an explosive.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When stores of AN are located side by side with explosive materials, AN is considered an “acceptor” and explosive materials are considered a donor.  If explosive materials are accidentally detonated, the resulting shock wave has the potential to detonate adjacent AN.  Reducing the weight of the donor, separating the donor from the acceptor and blocking the donor shock wave by incorporating a substantial barricade are the primary means to eliminate the shock hazard.  When barricades are not used, further reducing the donor weight and increasing the separation distance between the donor and acceptor are measures to prevent the sympathetic detonation of the acceptor.</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Regulations promulgated by ATF at 27 C.F.R. 555 prescribe mandatory separation distances for AN and explosives when located side by side.  See the above regulations at Subpart K - Storage, for additional information.</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19"/>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Contamination</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Contamination is a hazard of concern associated with TGAN that may cause an energy release equivalent to 16% of TNT (See SAFEX Table).  Conducting a workplace hazard assessment to eliminate the known TGAN contaminants is an essential step to eliminating this potential risk.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Organic chemicals and acids or other corrosives are identified TGAN contaminants that can cause explosive reactions.  Compressed flammable gases, flammable and combustible materials and solids or liquids, including wood chips, saw dust, lubricants, greases and oils are known organic contaminants.  Keep these materials away from TGAN to eliminate the potential explosive hazard.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Inorganic substances are known TGAN contaminants that contribute to its sensitivity to explosion.  These include, but are not limited to, chlorides, phosphorus, sulfur, and some metals, such as chromium, copper, copper alloys (brass and bronze), cobalt, and nickel, and finely divided or powdered metals such as aluminum and magnesium.  Keep these inorganic substances away from TGAN to eliminate the potential explosive hazard.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Tetra Amine Copper Nitrate (“TACN”), is a friction and impact sensitive explosive.  Tests of impact sensitivity involving a 2 kilogram drop-hammer indicate the impact sensitivity of TACN is between Lead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Azide</a:t>
            </a:r>
            <a:r>
              <a:rPr lang="en-US" dirty="0">
                <a:latin typeface="Times New Roman" panose="02020603050405020304" pitchFamily="18" charset="0"/>
                <a:ea typeface="Times New Roman" panose="02020603050405020304" pitchFamily="18" charset="0"/>
                <a:cs typeface="Times New Roman" panose="02020603050405020304" pitchFamily="18" charset="0"/>
              </a:rPr>
              <a:t> (1.1A explosive) and PETN (1.1D explosive).  TACN is formed when TGAN comes into the presence of moisture and in contact with copper or copper alloys, such as brass and bronze.  As such, copper and alloys of copper must not to be used in the construction of bins, tanks, equipment or tools used for handling, storing or transporting TGAN.  If these metals are located anywhere in the facility then they should be painted or coated to prevent TACN generation.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19"/>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Fire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Fire is a hazard concern associated with TGAN that may lead to an energy release equivalent to 5% of TNT (See SAFEX Table).  Of particular importance regarding fire safety is the high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percntage</a:t>
            </a:r>
            <a:r>
              <a:rPr lang="en-US" dirty="0">
                <a:latin typeface="Times New Roman" panose="02020603050405020304" pitchFamily="18" charset="0"/>
                <a:ea typeface="Times New Roman" panose="02020603050405020304" pitchFamily="18" charset="0"/>
                <a:cs typeface="Times New Roman" panose="02020603050405020304" pitchFamily="18" charset="0"/>
              </a:rPr>
              <a:t> of oxygen present in the TGAN compound - 60%.  The high percentage of oxygen provides one of the critical parts of the fire triangle (air, fuel and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eheat</a:t>
            </a:r>
            <a:r>
              <a:rPr lang="en-US" dirty="0">
                <a:latin typeface="Times New Roman" panose="02020603050405020304" pitchFamily="18" charset="0"/>
                <a:ea typeface="Times New Roman" panose="02020603050405020304" pitchFamily="18" charset="0"/>
                <a:cs typeface="Times New Roman" panose="02020603050405020304" pitchFamily="18" charset="0"/>
              </a:rPr>
              <a:t>) required to ignite and to sustain a fire.   In a fire, TGAN will not burn, because it is not combustible.  However, when TGAN is involved in a fire, it becomes an excellent source of oxygen to sustain combustion.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If TGAN becomes involved in a fire, it may be heated above its melting point at 170</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0</a:t>
            </a:r>
            <a:r>
              <a:rPr lang="en-US" dirty="0">
                <a:latin typeface="Times New Roman" panose="02020603050405020304" pitchFamily="18" charset="0"/>
                <a:ea typeface="Times New Roman" panose="02020603050405020304" pitchFamily="18" charset="0"/>
                <a:cs typeface="Times New Roman" panose="02020603050405020304" pitchFamily="18" charset="0"/>
              </a:rPr>
              <a:t>C (337</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0</a:t>
            </a:r>
            <a:r>
              <a:rPr lang="en-US" dirty="0">
                <a:latin typeface="Times New Roman" panose="02020603050405020304" pitchFamily="18" charset="0"/>
                <a:ea typeface="Times New Roman" panose="02020603050405020304" pitchFamily="18" charset="0"/>
                <a:cs typeface="Times New Roman" panose="02020603050405020304" pitchFamily="18" charset="0"/>
              </a:rPr>
              <a:t>F).  TGAN will begin to decompose once the temperature reaches 210</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dirty="0">
                <a:latin typeface="Times New Roman" panose="02020603050405020304" pitchFamily="18" charset="0"/>
                <a:ea typeface="Times New Roman" panose="02020603050405020304" pitchFamily="18" charset="0"/>
                <a:cs typeface="Times New Roman" panose="02020603050405020304" pitchFamily="18" charset="0"/>
              </a:rPr>
              <a:t>C (410</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dirty="0">
                <a:latin typeface="Times New Roman" panose="02020603050405020304" pitchFamily="18" charset="0"/>
                <a:ea typeface="Times New Roman" panose="02020603050405020304" pitchFamily="18" charset="0"/>
                <a:cs typeface="Times New Roman" panose="02020603050405020304" pitchFamily="18" charset="0"/>
              </a:rPr>
              <a:t>F).  When TGAN melts it becomes more sensitive to detonation by shock, especially if any part of its mass is confined and/or contaminants are present.  When TGAN decomposes, it will release highly toxic fumes (oxides of nitrogen), normally identified by visible red, orange and brownish smoke.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When heated, TGAN will decompose into a number of different chemical products.  At lower temperatures, it decomposes into nitrous oxide and water.  Nitrous oxide supports combustion since it is an excellent oxidizing agent.  This reaction is accompanied by some decomposition that creates ammonia and nitric acid.  Increasing the temperature will significantly decompose TGAN to potentially dangerous levels.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19"/>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Combined Hazards of Heat, Contamination and Shock</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65887">
              <a:lnSpc>
                <a:spcPct val="115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When contaminated with a fuel and a fire occurs, or When TGAN is heated beyond its melting point, it is significantly more sensitive to shock. both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senerios</a:t>
            </a:r>
            <a:r>
              <a:rPr lang="en-US" dirty="0">
                <a:latin typeface="Times New Roman" panose="02020603050405020304" pitchFamily="18" charset="0"/>
                <a:ea typeface="Times New Roman" panose="02020603050405020304" pitchFamily="18" charset="0"/>
                <a:cs typeface="Times New Roman" panose="02020603050405020304" pitchFamily="18" charset="0"/>
              </a:rPr>
              <a:t> significantly increase the probability of an event.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48E3BD-8635-4B38-A912-26B0049443C6}" type="slidenum">
              <a:rPr lang="en-US" smtClean="0"/>
              <a:t>19</a:t>
            </a:fld>
            <a:endParaRPr lang="en-US"/>
          </a:p>
        </p:txBody>
      </p:sp>
    </p:spTree>
    <p:extLst>
      <p:ext uri="{BB962C8B-B14F-4D97-AF65-F5344CB8AC3E}">
        <p14:creationId xmlns:p14="http://schemas.microsoft.com/office/powerpoint/2010/main" val="324149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grain, week after</a:t>
            </a:r>
          </a:p>
        </p:txBody>
      </p:sp>
      <p:sp>
        <p:nvSpPr>
          <p:cNvPr id="4" name="Slide Number Placeholder 3"/>
          <p:cNvSpPr>
            <a:spLocks noGrp="1"/>
          </p:cNvSpPr>
          <p:nvPr>
            <p:ph type="sldNum" sz="quarter" idx="5"/>
          </p:nvPr>
        </p:nvSpPr>
        <p:spPr/>
        <p:txBody>
          <a:bodyPr/>
          <a:lstStyle/>
          <a:p>
            <a:fld id="{6048E3BD-8635-4B38-A912-26B0049443C6}" type="slidenum">
              <a:rPr lang="en-US" smtClean="0"/>
              <a:t>22</a:t>
            </a:fld>
            <a:endParaRPr lang="en-US"/>
          </a:p>
        </p:txBody>
      </p:sp>
    </p:spTree>
    <p:extLst>
      <p:ext uri="{BB962C8B-B14F-4D97-AF65-F5344CB8AC3E}">
        <p14:creationId xmlns:p14="http://schemas.microsoft.com/office/powerpoint/2010/main" val="3492610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ogo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extLst>
      <p:ext uri="{BB962C8B-B14F-4D97-AF65-F5344CB8AC3E}">
        <p14:creationId xmlns:p14="http://schemas.microsoft.com/office/powerpoint/2010/main" val="372870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4D3182-78F0-4603-B589-23C2A33079D0}"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41C59-FA64-4072-8F5B-6572D94FBC04}"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4D3182-78F0-4603-B589-23C2A33079D0}"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41C59-FA64-4072-8F5B-6572D94FBC04}"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4D3182-78F0-4603-B589-23C2A33079D0}"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41C59-FA64-4072-8F5B-6572D94FBC04}"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879EA2-372A-44F1-8E5F-E9BD96421317}"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A1776-0C30-4E3D-B95D-644719E1552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484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79EA2-372A-44F1-8E5F-E9BD96421317}"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A1776-0C30-4E3D-B95D-644719E1552E}" type="slidenum">
              <a:rPr lang="en-US" smtClean="0"/>
              <a:t>‹#›</a:t>
            </a:fld>
            <a:endParaRPr lang="en-US"/>
          </a:p>
        </p:txBody>
      </p:sp>
    </p:spTree>
    <p:extLst>
      <p:ext uri="{BB962C8B-B14F-4D97-AF65-F5344CB8AC3E}">
        <p14:creationId xmlns:p14="http://schemas.microsoft.com/office/powerpoint/2010/main" val="2717060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879EA2-372A-44F1-8E5F-E9BD96421317}"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A1776-0C30-4E3D-B95D-644719E1552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308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879EA2-372A-44F1-8E5F-E9BD96421317}"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A1776-0C30-4E3D-B95D-644719E1552E}" type="slidenum">
              <a:rPr lang="en-US" smtClean="0"/>
              <a:t>‹#›</a:t>
            </a:fld>
            <a:endParaRPr lang="en-US"/>
          </a:p>
        </p:txBody>
      </p:sp>
    </p:spTree>
    <p:extLst>
      <p:ext uri="{BB962C8B-B14F-4D97-AF65-F5344CB8AC3E}">
        <p14:creationId xmlns:p14="http://schemas.microsoft.com/office/powerpoint/2010/main" val="166893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879EA2-372A-44F1-8E5F-E9BD96421317}"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A1776-0C30-4E3D-B95D-644719E1552E}" type="slidenum">
              <a:rPr lang="en-US" smtClean="0"/>
              <a:t>‹#›</a:t>
            </a:fld>
            <a:endParaRPr lang="en-US"/>
          </a:p>
        </p:txBody>
      </p:sp>
    </p:spTree>
    <p:extLst>
      <p:ext uri="{BB962C8B-B14F-4D97-AF65-F5344CB8AC3E}">
        <p14:creationId xmlns:p14="http://schemas.microsoft.com/office/powerpoint/2010/main" val="412836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879EA2-372A-44F1-8E5F-E9BD96421317}"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A1776-0C30-4E3D-B95D-644719E1552E}" type="slidenum">
              <a:rPr lang="en-US" smtClean="0"/>
              <a:t>‹#›</a:t>
            </a:fld>
            <a:endParaRPr lang="en-US"/>
          </a:p>
        </p:txBody>
      </p:sp>
    </p:spTree>
    <p:extLst>
      <p:ext uri="{BB962C8B-B14F-4D97-AF65-F5344CB8AC3E}">
        <p14:creationId xmlns:p14="http://schemas.microsoft.com/office/powerpoint/2010/main" val="4000571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879EA2-372A-44F1-8E5F-E9BD96421317}" type="datetimeFigureOut">
              <a:rPr lang="en-US" smtClean="0"/>
              <a:t>12/5/2022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2EA1776-0C30-4E3D-B95D-644719E1552E}" type="slidenum">
              <a:rPr lang="en-US" smtClean="0"/>
              <a:t>‹#›</a:t>
            </a:fld>
            <a:endParaRPr lang="en-US"/>
          </a:p>
        </p:txBody>
      </p:sp>
    </p:spTree>
    <p:extLst>
      <p:ext uri="{BB962C8B-B14F-4D97-AF65-F5344CB8AC3E}">
        <p14:creationId xmlns:p14="http://schemas.microsoft.com/office/powerpoint/2010/main" val="340289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D3182-78F0-4603-B589-23C2A33079D0}"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41C59-FA64-4072-8F5B-6572D94FBC04}"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88" y="463379"/>
            <a:ext cx="4992624" cy="1295234"/>
          </a:xfrm>
          <a:prstGeom prst="rect">
            <a:avLst/>
          </a:prstGeom>
          <a:solidFill>
            <a:schemeClr val="bg1"/>
          </a:solidFill>
          <a:ln>
            <a:noFill/>
          </a:ln>
          <a:effectLst>
            <a:outerShdw blurRad="292100" dist="139700" dir="2700000" algn="tl" rotWithShape="0">
              <a:schemeClr val="tx1">
                <a:alpha val="65000"/>
              </a:schemeClr>
            </a:outerShdw>
            <a:softEdge rad="12700"/>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3F879EA2-372A-44F1-8E5F-E9BD96421317}" type="datetimeFigureOut">
              <a:rPr lang="en-US" smtClean="0"/>
              <a:t>12/5/2022</a:t>
            </a:fld>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EA1776-0C30-4E3D-B95D-644719E1552E}" type="slidenum">
              <a:rPr lang="en-US" smtClean="0"/>
              <a:t>‹#›</a:t>
            </a:fld>
            <a:endParaRPr lang="en-US"/>
          </a:p>
        </p:txBody>
      </p:sp>
    </p:spTree>
    <p:extLst>
      <p:ext uri="{BB962C8B-B14F-4D97-AF65-F5344CB8AC3E}">
        <p14:creationId xmlns:p14="http://schemas.microsoft.com/office/powerpoint/2010/main" val="4080869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F879EA2-372A-44F1-8E5F-E9BD96421317}"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A1776-0C30-4E3D-B95D-644719E1552E}" type="slidenum">
              <a:rPr lang="en-US" smtClean="0"/>
              <a:t>‹#›</a:t>
            </a:fld>
            <a:endParaRPr lang="en-US"/>
          </a:p>
        </p:txBody>
      </p:sp>
    </p:spTree>
    <p:extLst>
      <p:ext uri="{BB962C8B-B14F-4D97-AF65-F5344CB8AC3E}">
        <p14:creationId xmlns:p14="http://schemas.microsoft.com/office/powerpoint/2010/main" val="516773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79EA2-372A-44F1-8E5F-E9BD96421317}"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A1776-0C30-4E3D-B95D-644719E1552E}" type="slidenum">
              <a:rPr lang="en-US" smtClean="0"/>
              <a:t>‹#›</a:t>
            </a:fld>
            <a:endParaRPr lang="en-US"/>
          </a:p>
        </p:txBody>
      </p:sp>
    </p:spTree>
    <p:extLst>
      <p:ext uri="{BB962C8B-B14F-4D97-AF65-F5344CB8AC3E}">
        <p14:creationId xmlns:p14="http://schemas.microsoft.com/office/powerpoint/2010/main" val="4115514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79EA2-372A-44F1-8E5F-E9BD96421317}"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A1776-0C30-4E3D-B95D-644719E1552E}" type="slidenum">
              <a:rPr lang="en-US" smtClean="0"/>
              <a:t>‹#›</a:t>
            </a:fld>
            <a:endParaRPr lang="en-US"/>
          </a:p>
        </p:txBody>
      </p:sp>
    </p:spTree>
    <p:extLst>
      <p:ext uri="{BB962C8B-B14F-4D97-AF65-F5344CB8AC3E}">
        <p14:creationId xmlns:p14="http://schemas.microsoft.com/office/powerpoint/2010/main" val="4568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4D3182-78F0-4603-B589-23C2A33079D0}"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41C59-FA64-4072-8F5B-6572D94FBC04}"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4D3182-78F0-4603-B589-23C2A33079D0}"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41C59-FA64-4072-8F5B-6572D94FBC0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88" y="463379"/>
            <a:ext cx="4992624" cy="1295234"/>
          </a:xfrm>
          <a:prstGeom prst="rect">
            <a:avLst/>
          </a:prstGeom>
          <a:solidFill>
            <a:schemeClr val="bg1"/>
          </a:solidFill>
          <a:ln>
            <a:noFill/>
          </a:ln>
          <a:effectLst>
            <a:outerShdw blurRad="292100" dist="139700" dir="2700000" algn="tl" rotWithShape="0">
              <a:schemeClr val="tx1">
                <a:alpha val="65000"/>
              </a:schemeClr>
            </a:outerShdw>
            <a:softEdge rad="12700"/>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4D3182-78F0-4603-B589-23C2A33079D0}"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41C59-FA64-4072-8F5B-6572D94FBC04}"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4D3182-78F0-4603-B589-23C2A33079D0}"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41C59-FA64-4072-8F5B-6572D94FBC0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4D3182-78F0-4603-B589-23C2A33079D0}"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41C59-FA64-4072-8F5B-6572D94FBC04}"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D3182-78F0-4603-B589-23C2A33079D0}"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41C59-FA64-4072-8F5B-6572D94FBC04}" type="slidenum">
              <a:rPr lang="en-US" smtClean="0"/>
              <a:t>‹#›</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4D3182-78F0-4603-B589-23C2A33079D0}"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41C59-FA64-4072-8F5B-6572D94FBC04}"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84D3182-78F0-4603-B589-23C2A33079D0}" type="datetimeFigureOut">
              <a:rPr lang="en-US" smtClean="0"/>
              <a:t>12/5/2022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2241C59-FA64-4072-8F5B-6572D94FBC0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2270" y="20319"/>
            <a:ext cx="1409862" cy="365760"/>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fld id="{3F879EA2-372A-44F1-8E5F-E9BD96421317}" type="datetimeFigureOut">
              <a:rPr lang="en-US" smtClean="0"/>
              <a:t>12/5/2022</a:t>
            </a:fld>
            <a:endParaRPr lang="en-US"/>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788">
                <a:solidFill>
                  <a:srgbClr val="FFFFFF"/>
                </a:solidFill>
              </a:defRPr>
            </a:lvl1pPr>
          </a:lstStyle>
          <a:p>
            <a:fld id="{92EA1776-0C30-4E3D-B95D-644719E1552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5856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hyperlink" Target="https://unece.org/info/events/event/358445"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ime.org/uploads/public/Issue%20Briefs%202019/Strengthen%20Ammonium%20Nitrate%20Regulations.pdf" TargetMode="External"/><Relationship Id="rId7" Type="http://schemas.openxmlformats.org/officeDocument/2006/relationships/hyperlink" Target="https://www.ime.org/uploads/public/Recommendations_Guidelines/2017%20October%20_ATF%20555%20220%20Support%20Document%20-%20Final.pdf" TargetMode="External"/><Relationship Id="rId2" Type="http://schemas.openxmlformats.org/officeDocument/2006/relationships/hyperlink" Target="https://www.ime.org/uploads/public/Issue%20Briefs%202019/AN%20Detonability%20Question.pdf" TargetMode="External"/><Relationship Id="rId1" Type="http://schemas.openxmlformats.org/officeDocument/2006/relationships/slideLayout" Target="../slideLayouts/slideLayout3.xml"/><Relationship Id="rId6" Type="http://schemas.openxmlformats.org/officeDocument/2006/relationships/hyperlink" Target="https://www.ime.org/uploads/public/COVID19/Transportation%20of%20TGAN%20Guidance%20FORMATTED%2011_2_2020.pdf" TargetMode="External"/><Relationship Id="rId5" Type="http://schemas.openxmlformats.org/officeDocument/2006/relationships/hyperlink" Target="https://www.ime.org/uploads/public/Issue%20Briefs%202019/Explosives%20Precursor%20Chemical%20Regulation.pdf" TargetMode="External"/><Relationship Id="rId4" Type="http://schemas.openxmlformats.org/officeDocument/2006/relationships/hyperlink" Target="https://www.ime.org/uploads/public/Issue%20Briefs%202019/Eliminate%20Duplicative%20Regulations.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nytimes.com/interactive/2020/09/09/world/middleeast/beirut-explosion.html" TargetMode="External"/><Relationship Id="rId2" Type="http://schemas.openxmlformats.org/officeDocument/2006/relationships/hyperlink" Target="https://vimeo.com/479844049"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8611-73C1-4B14-B833-DED203DE9754}"/>
              </a:ext>
            </a:extLst>
          </p:cNvPr>
          <p:cNvSpPr>
            <a:spLocks noGrp="1"/>
          </p:cNvSpPr>
          <p:nvPr>
            <p:ph type="ctrTitle"/>
          </p:nvPr>
        </p:nvSpPr>
        <p:spPr>
          <a:xfrm>
            <a:off x="0" y="2241920"/>
            <a:ext cx="9144000" cy="2091309"/>
          </a:xfrm>
        </p:spPr>
        <p:txBody>
          <a:bodyPr>
            <a:normAutofit/>
          </a:bodyPr>
          <a:lstStyle/>
          <a:p>
            <a:pPr algn="ctr"/>
            <a:r>
              <a:rPr lang="en-US" sz="5400" dirty="0">
                <a:effectLst/>
                <a:latin typeface="Calibri" panose="020F0502020204030204" pitchFamily="34" charset="0"/>
                <a:ea typeface="Calibri" panose="020F0502020204030204" pitchFamily="34" charset="0"/>
              </a:rPr>
              <a:t>The Ammonium Nitrate </a:t>
            </a:r>
            <a:br>
              <a:rPr lang="en-US" sz="5400" dirty="0">
                <a:effectLst/>
                <a:latin typeface="Calibri" panose="020F0502020204030204" pitchFamily="34" charset="0"/>
                <a:ea typeface="Calibri" panose="020F0502020204030204" pitchFamily="34" charset="0"/>
              </a:rPr>
            </a:br>
            <a:r>
              <a:rPr lang="en-US" sz="5400" dirty="0">
                <a:effectLst/>
                <a:latin typeface="Calibri" panose="020F0502020204030204" pitchFamily="34" charset="0"/>
                <a:ea typeface="Calibri" panose="020F0502020204030204" pitchFamily="34" charset="0"/>
              </a:rPr>
              <a:t>Explosion at the Port of Beirut </a:t>
            </a:r>
            <a:endParaRPr lang="en-US" sz="21500" b="1" dirty="0">
              <a:solidFill>
                <a:schemeClr val="tx1"/>
              </a:solidFill>
            </a:endParaRPr>
          </a:p>
        </p:txBody>
      </p:sp>
      <p:sp>
        <p:nvSpPr>
          <p:cNvPr id="8" name="TextBox 7">
            <a:extLst>
              <a:ext uri="{FF2B5EF4-FFF2-40B4-BE49-F238E27FC236}">
                <a16:creationId xmlns:a16="http://schemas.microsoft.com/office/drawing/2014/main" id="{4019363D-2D6D-49E6-BA82-FE3D380AFC79}"/>
              </a:ext>
            </a:extLst>
          </p:cNvPr>
          <p:cNvSpPr txBox="1"/>
          <p:nvPr/>
        </p:nvSpPr>
        <p:spPr>
          <a:xfrm>
            <a:off x="4062412" y="6102927"/>
            <a:ext cx="1395413"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June 2021</a:t>
            </a:r>
          </a:p>
        </p:txBody>
      </p:sp>
      <p:pic>
        <p:nvPicPr>
          <p:cNvPr id="4" name="Picture 3">
            <a:extLst>
              <a:ext uri="{FF2B5EF4-FFF2-40B4-BE49-F238E27FC236}">
                <a16:creationId xmlns:a16="http://schemas.microsoft.com/office/drawing/2014/main" id="{B3049A86-C637-4C16-BB69-94C9AFB86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21" y="507554"/>
            <a:ext cx="8488158" cy="1845251"/>
          </a:xfrm>
          <a:prstGeom prst="rect">
            <a:avLst/>
          </a:prstGeom>
        </p:spPr>
      </p:pic>
      <p:sp>
        <p:nvSpPr>
          <p:cNvPr id="5" name="Subtitle 2">
            <a:extLst>
              <a:ext uri="{FF2B5EF4-FFF2-40B4-BE49-F238E27FC236}">
                <a16:creationId xmlns:a16="http://schemas.microsoft.com/office/drawing/2014/main" id="{7B9B145A-D34E-446F-ABDF-CF0B87900F60}"/>
              </a:ext>
            </a:extLst>
          </p:cNvPr>
          <p:cNvSpPr>
            <a:spLocks noGrp="1"/>
          </p:cNvSpPr>
          <p:nvPr>
            <p:ph type="subTitle" idx="1"/>
          </p:nvPr>
        </p:nvSpPr>
        <p:spPr>
          <a:xfrm>
            <a:off x="762000" y="4724399"/>
            <a:ext cx="7467600" cy="1378527"/>
          </a:xfrm>
        </p:spPr>
        <p:txBody>
          <a:bodyPr>
            <a:noAutofit/>
          </a:bodyPr>
          <a:lstStyle/>
          <a:p>
            <a:r>
              <a:rPr lang="en-US" sz="2400" b="1" dirty="0"/>
              <a:t>SAFEX Salzburg Congress</a:t>
            </a:r>
          </a:p>
          <a:p>
            <a:r>
              <a:rPr lang="en-US" sz="2400" b="1" dirty="0"/>
              <a:t>April 2023</a:t>
            </a:r>
          </a:p>
          <a:p>
            <a:r>
              <a:rPr lang="en-US" sz="2400" b="1" dirty="0"/>
              <a:t>Joshua Hoffman Ph.D., P.E. (IME)</a:t>
            </a:r>
          </a:p>
          <a:p>
            <a:endParaRPr lang="en-US" b="1" dirty="0"/>
          </a:p>
        </p:txBody>
      </p:sp>
    </p:spTree>
    <p:extLst>
      <p:ext uri="{BB962C8B-B14F-4D97-AF65-F5344CB8AC3E}">
        <p14:creationId xmlns:p14="http://schemas.microsoft.com/office/powerpoint/2010/main" val="2083237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3D7590-1C67-4147-9B0A-137742701EB3}"/>
              </a:ext>
            </a:extLst>
          </p:cNvPr>
          <p:cNvSpPr txBox="1">
            <a:spLocks/>
          </p:cNvSpPr>
          <p:nvPr/>
        </p:nvSpPr>
        <p:spPr>
          <a:xfrm>
            <a:off x="1" y="6133012"/>
            <a:ext cx="9144000" cy="91440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In the media</a:t>
            </a:r>
          </a:p>
        </p:txBody>
      </p:sp>
      <p:sp>
        <p:nvSpPr>
          <p:cNvPr id="5" name="TextBox 4">
            <a:extLst>
              <a:ext uri="{FF2B5EF4-FFF2-40B4-BE49-F238E27FC236}">
                <a16:creationId xmlns:a16="http://schemas.microsoft.com/office/drawing/2014/main" id="{D57CAF82-FF53-43B0-A91A-D26DBC0B9C7A}"/>
              </a:ext>
            </a:extLst>
          </p:cNvPr>
          <p:cNvSpPr txBox="1"/>
          <p:nvPr/>
        </p:nvSpPr>
        <p:spPr>
          <a:xfrm>
            <a:off x="381837" y="592413"/>
            <a:ext cx="8450664" cy="5632311"/>
          </a:xfrm>
          <a:prstGeom prst="rect">
            <a:avLst/>
          </a:prstGeom>
          <a:noFill/>
        </p:spPr>
        <p:txBody>
          <a:bodyPr wrap="square">
            <a:spAutoFit/>
          </a:bodyPr>
          <a:lstStyle/>
          <a:p>
            <a:pPr marL="342900" indent="-342900">
              <a:buFont typeface="Arial" panose="020B0604020202020204" pitchFamily="34" charset="0"/>
              <a:buChar char="•"/>
            </a:pPr>
            <a:r>
              <a:rPr lang="en-US" sz="2400" b="1" kern="1200" dirty="0">
                <a:effectLst/>
                <a:latin typeface="Times New Roman" panose="02020603050405020304" pitchFamily="18" charset="0"/>
                <a:ea typeface="SimSun" panose="02010600030101010101" pitchFamily="2" charset="-122"/>
              </a:rPr>
              <a:t>Initial</a:t>
            </a:r>
            <a:r>
              <a:rPr lang="en-US" sz="2400" kern="1200" dirty="0">
                <a:effectLst/>
                <a:latin typeface="Times New Roman" panose="02020603050405020304" pitchFamily="18" charset="0"/>
                <a:ea typeface="SimSun" panose="02010600030101010101" pitchFamily="2" charset="-122"/>
              </a:rPr>
              <a:t> reports from quick coverage media outlets such as CNN, NPR, and the BBC depict the explosion at the Port of Beirut as an </a:t>
            </a:r>
            <a:r>
              <a:rPr lang="en-US" sz="2400" b="1" kern="1200" dirty="0">
                <a:effectLst/>
                <a:latin typeface="Times New Roman" panose="02020603050405020304" pitchFamily="18" charset="0"/>
                <a:ea typeface="SimSun" panose="02010600030101010101" pitchFamily="2" charset="-122"/>
              </a:rPr>
              <a:t>accident</a:t>
            </a:r>
            <a:r>
              <a:rPr lang="en-US" sz="2400" kern="1200" dirty="0">
                <a:effectLst/>
                <a:latin typeface="Times New Roman" panose="02020603050405020304" pitchFamily="18" charset="0"/>
                <a:ea typeface="SimSun" panose="02010600030101010101" pitchFamily="2" charset="-122"/>
              </a:rPr>
              <a:t>, and then quickly evolve into speculation of regulatory neglect, and governmental corruption. </a:t>
            </a:r>
          </a:p>
          <a:p>
            <a:pPr marL="342900" indent="-342900">
              <a:buFont typeface="Arial" panose="020B0604020202020204" pitchFamily="34" charset="0"/>
              <a:buChar char="•"/>
            </a:pPr>
            <a:endParaRPr lang="en-US" sz="2400" dirty="0">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kern="1200" dirty="0">
                <a:effectLst/>
                <a:latin typeface="Times New Roman" panose="02020603050405020304" pitchFamily="18" charset="0"/>
                <a:ea typeface="SimSun" panose="02010600030101010101" pitchFamily="2" charset="-122"/>
              </a:rPr>
              <a:t>Initial reports detailed 135 deaths, which later increased to over 200 deaths and over 7,000 injuries after further investigation. </a:t>
            </a:r>
          </a:p>
          <a:p>
            <a:pPr marL="342900" indent="-342900">
              <a:buFont typeface="Arial" panose="020B0604020202020204" pitchFamily="34" charset="0"/>
              <a:buChar char="•"/>
            </a:pPr>
            <a:endParaRPr lang="en-US" sz="2400" dirty="0">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kern="1200" dirty="0">
                <a:effectLst/>
                <a:latin typeface="Times New Roman" panose="02020603050405020304" pitchFamily="18" charset="0"/>
                <a:ea typeface="SimSun" panose="02010600030101010101" pitchFamily="2" charset="-122"/>
              </a:rPr>
              <a:t>These reports also originally indicated that the explosion was due to a major </a:t>
            </a:r>
            <a:r>
              <a:rPr lang="en-US" sz="2400" b="1" kern="1200" dirty="0">
                <a:effectLst/>
                <a:latin typeface="Times New Roman" panose="02020603050405020304" pitchFamily="18" charset="0"/>
                <a:ea typeface="SimSun" panose="02010600030101010101" pitchFamily="2" charset="-122"/>
              </a:rPr>
              <a:t>fire at the warehouse</a:t>
            </a:r>
            <a:r>
              <a:rPr lang="en-US" sz="2400" kern="1200" dirty="0">
                <a:effectLst/>
                <a:latin typeface="Times New Roman" panose="02020603050405020304" pitchFamily="18" charset="0"/>
                <a:ea typeface="SimSun" panose="02010600030101010101" pitchFamily="2" charset="-122"/>
              </a:rPr>
              <a:t>, as well as the “</a:t>
            </a:r>
            <a:r>
              <a:rPr lang="en-US" sz="2400" b="1" kern="1200" dirty="0">
                <a:effectLst/>
                <a:latin typeface="Times New Roman" panose="02020603050405020304" pitchFamily="18" charset="0"/>
                <a:ea typeface="SimSun" panose="02010600030101010101" pitchFamily="2" charset="-122"/>
              </a:rPr>
              <a:t>firecrackers</a:t>
            </a:r>
            <a:r>
              <a:rPr lang="en-US" sz="2400" kern="1200" dirty="0">
                <a:effectLst/>
                <a:latin typeface="Times New Roman" panose="02020603050405020304" pitchFamily="18" charset="0"/>
                <a:ea typeface="SimSun" panose="02010600030101010101" pitchFamily="2" charset="-122"/>
              </a:rPr>
              <a:t>” stored in the warehouse. </a:t>
            </a:r>
          </a:p>
          <a:p>
            <a:pPr marL="342900" indent="-342900">
              <a:buFont typeface="Arial" panose="020B0604020202020204" pitchFamily="34" charset="0"/>
              <a:buChar char="•"/>
            </a:pPr>
            <a:endParaRPr lang="en-US" sz="2400" dirty="0">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kern="1200" dirty="0">
                <a:effectLst/>
                <a:latin typeface="Times New Roman" panose="02020603050405020304" pitchFamily="18" charset="0"/>
                <a:ea typeface="SimSun" panose="02010600030101010101" pitchFamily="2" charset="-122"/>
              </a:rPr>
              <a:t>Only </a:t>
            </a:r>
            <a:r>
              <a:rPr lang="en-US" sz="2400" b="1" kern="1200" dirty="0">
                <a:effectLst/>
                <a:latin typeface="Times New Roman" panose="02020603050405020304" pitchFamily="18" charset="0"/>
                <a:ea typeface="SimSun" panose="02010600030101010101" pitchFamily="2" charset="-122"/>
              </a:rPr>
              <a:t>two days after </a:t>
            </a:r>
            <a:r>
              <a:rPr lang="en-US" sz="2400" kern="1200" dirty="0">
                <a:effectLst/>
                <a:latin typeface="Times New Roman" panose="02020603050405020304" pitchFamily="18" charset="0"/>
                <a:ea typeface="SimSun" panose="02010600030101010101" pitchFamily="2" charset="-122"/>
              </a:rPr>
              <a:t>the blast, most reports included the Prime Minister’s disclosure of 2,700 tons of </a:t>
            </a:r>
            <a:r>
              <a:rPr lang="en-US" sz="2400" b="1" kern="1200" dirty="0">
                <a:effectLst/>
                <a:latin typeface="Times New Roman" panose="02020603050405020304" pitchFamily="18" charset="0"/>
                <a:ea typeface="SimSun" panose="02010600030101010101" pitchFamily="2" charset="-122"/>
              </a:rPr>
              <a:t>ammonium nitrate </a:t>
            </a:r>
            <a:r>
              <a:rPr lang="en-US" sz="2400" kern="1200" dirty="0">
                <a:effectLst/>
                <a:latin typeface="Times New Roman" panose="02020603050405020304" pitchFamily="18" charset="0"/>
                <a:ea typeface="SimSun" panose="02010600030101010101" pitchFamily="2" charset="-122"/>
              </a:rPr>
              <a:t>being stored in Hangar Twelve “without preventative measures”. </a:t>
            </a:r>
            <a:endParaRPr lang="en-US" sz="2400" dirty="0"/>
          </a:p>
        </p:txBody>
      </p:sp>
    </p:spTree>
    <p:extLst>
      <p:ext uri="{BB962C8B-B14F-4D97-AF65-F5344CB8AC3E}">
        <p14:creationId xmlns:p14="http://schemas.microsoft.com/office/powerpoint/2010/main" val="333354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3D7590-1C67-4147-9B0A-137742701EB3}"/>
              </a:ext>
            </a:extLst>
          </p:cNvPr>
          <p:cNvSpPr txBox="1">
            <a:spLocks/>
          </p:cNvSpPr>
          <p:nvPr/>
        </p:nvSpPr>
        <p:spPr>
          <a:xfrm>
            <a:off x="1" y="6133012"/>
            <a:ext cx="9144000" cy="91440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In the media</a:t>
            </a:r>
          </a:p>
        </p:txBody>
      </p:sp>
      <p:sp>
        <p:nvSpPr>
          <p:cNvPr id="5" name="TextBox 4">
            <a:extLst>
              <a:ext uri="{FF2B5EF4-FFF2-40B4-BE49-F238E27FC236}">
                <a16:creationId xmlns:a16="http://schemas.microsoft.com/office/drawing/2014/main" id="{D57CAF82-FF53-43B0-A91A-D26DBC0B9C7A}"/>
              </a:ext>
            </a:extLst>
          </p:cNvPr>
          <p:cNvSpPr txBox="1"/>
          <p:nvPr/>
        </p:nvSpPr>
        <p:spPr>
          <a:xfrm>
            <a:off x="381837" y="592413"/>
            <a:ext cx="8450664" cy="5262979"/>
          </a:xfrm>
          <a:prstGeom prst="rect">
            <a:avLst/>
          </a:prstGeom>
          <a:noFill/>
        </p:spPr>
        <p:txBody>
          <a:bodyPr wrap="square">
            <a:spAutoFit/>
          </a:bodyPr>
          <a:lstStyle/>
          <a:p>
            <a:pPr marL="285750" indent="-285750">
              <a:buFont typeface="Arial" panose="020B0604020202020204" pitchFamily="34" charset="0"/>
              <a:buChar char="•"/>
            </a:pPr>
            <a:r>
              <a:rPr lang="en-US" sz="2400" kern="1200" dirty="0">
                <a:effectLst/>
                <a:latin typeface="Times New Roman" panose="02020603050405020304" pitchFamily="18" charset="0"/>
                <a:ea typeface="SimSun" panose="02010600030101010101" pitchFamily="2" charset="-122"/>
              </a:rPr>
              <a:t>As more information became available, investigative news outlets began reporting on the incident, and its potential causes. </a:t>
            </a:r>
          </a:p>
          <a:p>
            <a:pPr marL="285750" indent="-285750">
              <a:buFont typeface="Arial" panose="020B0604020202020204" pitchFamily="34" charset="0"/>
              <a:buChar char="•"/>
            </a:pPr>
            <a:endParaRPr lang="en-US" sz="2400" dirty="0">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r>
              <a:rPr lang="en-US" sz="2400" kern="1200" dirty="0">
                <a:effectLst/>
                <a:latin typeface="Times New Roman" panose="02020603050405020304" pitchFamily="18" charset="0"/>
                <a:ea typeface="SimSun" panose="02010600030101010101" pitchFamily="2" charset="-122"/>
              </a:rPr>
              <a:t>On August 5th, AP News reported that a U.S. Defense Department Official told AP that at that time the explosion was believed to have been caused by </a:t>
            </a:r>
            <a:r>
              <a:rPr lang="en-US" sz="2400" b="1" kern="1200" dirty="0">
                <a:effectLst/>
                <a:latin typeface="Times New Roman" panose="02020603050405020304" pitchFamily="18" charset="0"/>
                <a:ea typeface="SimSun" panose="02010600030101010101" pitchFamily="2" charset="-122"/>
              </a:rPr>
              <a:t>“improper storage of explosives”. </a:t>
            </a:r>
            <a:r>
              <a:rPr lang="en-US" sz="2400" kern="1200" dirty="0">
                <a:effectLst/>
                <a:latin typeface="Times New Roman" panose="02020603050405020304" pitchFamily="18" charset="0"/>
                <a:ea typeface="SimSun" panose="02010600030101010101" pitchFamily="2" charset="-122"/>
              </a:rPr>
              <a:t>AP references a letter from the Lebanese customs department, which confirms </a:t>
            </a:r>
            <a:r>
              <a:rPr lang="en-US" sz="2400" b="1" kern="1200" dirty="0">
                <a:effectLst/>
                <a:latin typeface="Times New Roman" panose="02020603050405020304" pitchFamily="18" charset="0"/>
                <a:ea typeface="SimSun" panose="02010600030101010101" pitchFamily="2" charset="-122"/>
              </a:rPr>
              <a:t>ammonium nitrate </a:t>
            </a:r>
            <a:r>
              <a:rPr lang="en-US" sz="2400" kern="1200" dirty="0">
                <a:effectLst/>
                <a:latin typeface="Times New Roman" panose="02020603050405020304" pitchFamily="18" charset="0"/>
                <a:ea typeface="SimSun" panose="02010600030101010101" pitchFamily="2" charset="-122"/>
              </a:rPr>
              <a:t>has been stored in the port. </a:t>
            </a:r>
          </a:p>
          <a:p>
            <a:pPr marL="285750" indent="-285750">
              <a:buFont typeface="Arial" panose="020B0604020202020204" pitchFamily="34" charset="0"/>
              <a:buChar char="•"/>
            </a:pPr>
            <a:endParaRPr lang="en-US" sz="2400" dirty="0">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r>
              <a:rPr lang="en-US" sz="2400" kern="1200" dirty="0">
                <a:effectLst/>
                <a:latin typeface="Times New Roman" panose="02020603050405020304" pitchFamily="18" charset="0"/>
                <a:ea typeface="SimSun" panose="02010600030101010101" pitchFamily="2" charset="-122"/>
              </a:rPr>
              <a:t>AP describes ammonium nitrate as </a:t>
            </a:r>
            <a:r>
              <a:rPr lang="en-US" sz="2400" b="1" kern="1200" dirty="0">
                <a:effectLst/>
                <a:latin typeface="Times New Roman" panose="02020603050405020304" pitchFamily="18" charset="0"/>
                <a:ea typeface="SimSun" panose="02010600030101010101" pitchFamily="2" charset="-122"/>
              </a:rPr>
              <a:t>“a component of fertilizer that is potentially explosive” </a:t>
            </a:r>
            <a:r>
              <a:rPr lang="en-US" sz="2400" kern="1200" dirty="0">
                <a:effectLst/>
                <a:latin typeface="Times New Roman" panose="02020603050405020304" pitchFamily="18" charset="0"/>
                <a:ea typeface="SimSun" panose="02010600030101010101" pitchFamily="2" charset="-122"/>
              </a:rPr>
              <a:t>and establishes a timeline of events where 2,750 tons of ammonium nitrate caught fire, and then detonated. </a:t>
            </a:r>
            <a:endParaRPr lang="en-US" sz="2400" dirty="0"/>
          </a:p>
        </p:txBody>
      </p:sp>
    </p:spTree>
    <p:extLst>
      <p:ext uri="{BB962C8B-B14F-4D97-AF65-F5344CB8AC3E}">
        <p14:creationId xmlns:p14="http://schemas.microsoft.com/office/powerpoint/2010/main" val="120964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3D7590-1C67-4147-9B0A-137742701EB3}"/>
              </a:ext>
            </a:extLst>
          </p:cNvPr>
          <p:cNvSpPr txBox="1">
            <a:spLocks/>
          </p:cNvSpPr>
          <p:nvPr/>
        </p:nvSpPr>
        <p:spPr>
          <a:xfrm>
            <a:off x="1" y="6133012"/>
            <a:ext cx="9144000" cy="91440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In the media</a:t>
            </a:r>
          </a:p>
        </p:txBody>
      </p:sp>
      <p:sp>
        <p:nvSpPr>
          <p:cNvPr id="5" name="TextBox 4">
            <a:extLst>
              <a:ext uri="{FF2B5EF4-FFF2-40B4-BE49-F238E27FC236}">
                <a16:creationId xmlns:a16="http://schemas.microsoft.com/office/drawing/2014/main" id="{D57CAF82-FF53-43B0-A91A-D26DBC0B9C7A}"/>
              </a:ext>
            </a:extLst>
          </p:cNvPr>
          <p:cNvSpPr txBox="1"/>
          <p:nvPr/>
        </p:nvSpPr>
        <p:spPr>
          <a:xfrm>
            <a:off x="381837" y="592413"/>
            <a:ext cx="8450664" cy="5016758"/>
          </a:xfrm>
          <a:prstGeom prst="rect">
            <a:avLst/>
          </a:prstGeom>
          <a:noFill/>
        </p:spPr>
        <p:txBody>
          <a:bodyPr wrap="square">
            <a:spAutoFit/>
          </a:bodyPr>
          <a:lstStyle/>
          <a:p>
            <a:pPr marL="342900" indent="-342900">
              <a:buFont typeface="Arial" panose="020B0604020202020204" pitchFamily="34" charset="0"/>
              <a:buChar char="•"/>
            </a:pPr>
            <a:r>
              <a:rPr lang="en-US" sz="2000" kern="1200" dirty="0">
                <a:effectLst/>
                <a:latin typeface="Times New Roman" panose="02020603050405020304" pitchFamily="18" charset="0"/>
                <a:ea typeface="SimSun" panose="02010600030101010101" pitchFamily="2" charset="-122"/>
              </a:rPr>
              <a:t>Similarly, a </a:t>
            </a:r>
            <a:r>
              <a:rPr lang="en-US" sz="2000" b="1" kern="1200" dirty="0">
                <a:effectLst/>
                <a:latin typeface="Times New Roman" panose="02020603050405020304" pitchFamily="18" charset="0"/>
                <a:ea typeface="SimSun" panose="02010600030101010101" pitchFamily="2" charset="-122"/>
              </a:rPr>
              <a:t>corrected version of Reuter’s initial report</a:t>
            </a:r>
            <a:r>
              <a:rPr lang="en-US" sz="2000" kern="1200" dirty="0">
                <a:effectLst/>
                <a:latin typeface="Times New Roman" panose="02020603050405020304" pitchFamily="18" charset="0"/>
                <a:ea typeface="SimSun" panose="02010600030101010101" pitchFamily="2" charset="-122"/>
              </a:rPr>
              <a:t>: Beirut's accidental cargo: how an unscheduled port visit led to disaster, indicates that the explosion was due to the </a:t>
            </a:r>
            <a:r>
              <a:rPr lang="en-US" sz="2000" b="1" kern="1200" dirty="0">
                <a:effectLst/>
                <a:latin typeface="Times New Roman" panose="02020603050405020304" pitchFamily="18" charset="0"/>
                <a:ea typeface="SimSun" panose="02010600030101010101" pitchFamily="2" charset="-122"/>
              </a:rPr>
              <a:t>ammonium nitrate </a:t>
            </a:r>
            <a:r>
              <a:rPr lang="en-US" sz="2000" kern="1200" dirty="0">
                <a:effectLst/>
                <a:latin typeface="Times New Roman" panose="02020603050405020304" pitchFamily="18" charset="0"/>
                <a:ea typeface="SimSun" panose="02010600030101010101" pitchFamily="2" charset="-122"/>
              </a:rPr>
              <a:t>stored in Hangar 12 “</a:t>
            </a:r>
            <a:r>
              <a:rPr lang="en-US" sz="2000" b="1" kern="1200" dirty="0">
                <a:effectLst/>
                <a:latin typeface="Times New Roman" panose="02020603050405020304" pitchFamily="18" charset="0"/>
                <a:ea typeface="SimSun" panose="02010600030101010101" pitchFamily="2" charset="-122"/>
              </a:rPr>
              <a:t>for safety reasons</a:t>
            </a:r>
            <a:r>
              <a:rPr lang="en-US" sz="2000" kern="1200" dirty="0">
                <a:effectLst/>
                <a:latin typeface="Times New Roman" panose="02020603050405020304" pitchFamily="18" charset="0"/>
                <a:ea typeface="SimSun" panose="02010600030101010101" pitchFamily="2" charset="-122"/>
              </a:rPr>
              <a:t>”. Reuters describes the chain of events as beginning with the stored ammonium nitrate catching fire, and then exploding. </a:t>
            </a:r>
          </a:p>
          <a:p>
            <a:pPr marL="342900" indent="-342900">
              <a:buFont typeface="Arial" panose="020B0604020202020204" pitchFamily="34" charset="0"/>
              <a:buChar char="•"/>
            </a:pPr>
            <a:endParaRPr lang="en-US" sz="2000" dirty="0">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000" kern="1200" dirty="0">
                <a:effectLst/>
                <a:latin typeface="Times New Roman" panose="02020603050405020304" pitchFamily="18" charset="0"/>
                <a:ea typeface="SimSun" panose="02010600030101010101" pitchFamily="2" charset="-122"/>
              </a:rPr>
              <a:t>On August 14th, Reuters published a deeper analysis of the event, </a:t>
            </a:r>
            <a:r>
              <a:rPr lang="en-US" sz="2000" b="1" kern="1200" dirty="0">
                <a:effectLst/>
                <a:latin typeface="Times New Roman" panose="02020603050405020304" pitchFamily="18" charset="0"/>
                <a:ea typeface="SimSun" panose="02010600030101010101" pitchFamily="2" charset="-122"/>
              </a:rPr>
              <a:t>comparing the explosion to a scaled down nuclear bomb</a:t>
            </a:r>
            <a:r>
              <a:rPr lang="en-US" sz="2000" kern="1200" dirty="0">
                <a:effectLst/>
                <a:latin typeface="Times New Roman" panose="02020603050405020304" pitchFamily="18" charset="0"/>
                <a:ea typeface="SimSun" panose="02010600030101010101" pitchFamily="2" charset="-122"/>
              </a:rPr>
              <a:t>. At this time, Reuters published an estimate </a:t>
            </a:r>
            <a:r>
              <a:rPr lang="en-US" sz="2000" b="1" kern="1200" dirty="0">
                <a:effectLst/>
                <a:latin typeface="Times New Roman" panose="02020603050405020304" pitchFamily="18" charset="0"/>
                <a:ea typeface="SimSun" panose="02010600030101010101" pitchFamily="2" charset="-122"/>
              </a:rPr>
              <a:t>TNT equivalency of 200 to 300 tons of “high explosives</a:t>
            </a:r>
            <a:r>
              <a:rPr lang="en-US" sz="2000" kern="1200" dirty="0">
                <a:effectLst/>
                <a:latin typeface="Times New Roman" panose="02020603050405020304" pitchFamily="18" charset="0"/>
                <a:ea typeface="SimSun" panose="02010600030101010101" pitchFamily="2" charset="-122"/>
              </a:rPr>
              <a:t>.” The same article provided an infographic demonstrating this </a:t>
            </a:r>
            <a:r>
              <a:rPr lang="en-US" sz="2000" b="1" kern="1200" dirty="0">
                <a:effectLst/>
                <a:latin typeface="Times New Roman" panose="02020603050405020304" pitchFamily="18" charset="0"/>
                <a:ea typeface="SimSun" panose="02010600030101010101" pitchFamily="2" charset="-122"/>
              </a:rPr>
              <a:t>equivalency</a:t>
            </a:r>
            <a:r>
              <a:rPr lang="en-US" sz="2000" kern="1200" dirty="0">
                <a:effectLst/>
                <a:latin typeface="Times New Roman" panose="02020603050405020304" pitchFamily="18" charset="0"/>
                <a:ea typeface="SimSun" panose="02010600030101010101" pitchFamily="2" charset="-122"/>
              </a:rPr>
              <a:t> as parallel to percentages of military weaponry, such as the hellfire missile, and an analogy was made to the 1995 </a:t>
            </a:r>
            <a:r>
              <a:rPr lang="en-US" sz="2000" b="1" kern="1200" dirty="0">
                <a:effectLst/>
                <a:latin typeface="Times New Roman" panose="02020603050405020304" pitchFamily="18" charset="0"/>
                <a:ea typeface="SimSun" panose="02010600030101010101" pitchFamily="2" charset="-122"/>
              </a:rPr>
              <a:t>Oklahoma City bombing</a:t>
            </a:r>
            <a:r>
              <a:rPr lang="en-US" sz="2000" kern="1200" dirty="0">
                <a:effectLst/>
                <a:latin typeface="Times New Roman" panose="02020603050405020304" pitchFamily="18" charset="0"/>
                <a:ea typeface="SimSun" panose="02010600030101010101" pitchFamily="2" charset="-122"/>
              </a:rPr>
              <a:t>. </a:t>
            </a:r>
          </a:p>
          <a:p>
            <a:pPr marL="342900" indent="-342900">
              <a:buFont typeface="Arial" panose="020B0604020202020204" pitchFamily="34" charset="0"/>
              <a:buChar char="•"/>
            </a:pPr>
            <a:endParaRPr lang="en-US" sz="2000" dirty="0">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000" kern="1200" dirty="0">
                <a:effectLst/>
                <a:latin typeface="Times New Roman" panose="02020603050405020304" pitchFamily="18" charset="0"/>
                <a:ea typeface="SimSun" panose="02010600030101010101" pitchFamily="2" charset="-122"/>
              </a:rPr>
              <a:t>Reuters also provided an analysis of seismological data that indicated six blasts, at eleven second intervals, occurred during the incident. </a:t>
            </a:r>
            <a:endParaRPr lang="en-US" sz="2000" dirty="0"/>
          </a:p>
        </p:txBody>
      </p:sp>
    </p:spTree>
    <p:extLst>
      <p:ext uri="{BB962C8B-B14F-4D97-AF65-F5344CB8AC3E}">
        <p14:creationId xmlns:p14="http://schemas.microsoft.com/office/powerpoint/2010/main" val="12169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3D7590-1C67-4147-9B0A-137742701EB3}"/>
              </a:ext>
            </a:extLst>
          </p:cNvPr>
          <p:cNvSpPr txBox="1">
            <a:spLocks/>
          </p:cNvSpPr>
          <p:nvPr/>
        </p:nvSpPr>
        <p:spPr>
          <a:xfrm>
            <a:off x="1" y="6133012"/>
            <a:ext cx="9144000" cy="91440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In the media</a:t>
            </a:r>
          </a:p>
        </p:txBody>
      </p:sp>
      <p:sp>
        <p:nvSpPr>
          <p:cNvPr id="5" name="TextBox 4">
            <a:extLst>
              <a:ext uri="{FF2B5EF4-FFF2-40B4-BE49-F238E27FC236}">
                <a16:creationId xmlns:a16="http://schemas.microsoft.com/office/drawing/2014/main" id="{D57CAF82-FF53-43B0-A91A-D26DBC0B9C7A}"/>
              </a:ext>
            </a:extLst>
          </p:cNvPr>
          <p:cNvSpPr txBox="1"/>
          <p:nvPr/>
        </p:nvSpPr>
        <p:spPr>
          <a:xfrm>
            <a:off x="381837" y="592413"/>
            <a:ext cx="8450664" cy="5262979"/>
          </a:xfrm>
          <a:prstGeom prst="rect">
            <a:avLst/>
          </a:prstGeom>
          <a:noFill/>
        </p:spPr>
        <p:txBody>
          <a:bodyPr wrap="square">
            <a:spAutoFit/>
          </a:bodyPr>
          <a:lstStyle/>
          <a:p>
            <a:pPr marL="285750" indent="-285750">
              <a:buFont typeface="Arial" panose="020B0604020202020204" pitchFamily="34" charset="0"/>
              <a:buChar char="•"/>
            </a:pPr>
            <a:r>
              <a:rPr lang="en-US" sz="2400" kern="1200" dirty="0">
                <a:effectLst/>
                <a:latin typeface="Times New Roman" panose="02020603050405020304" pitchFamily="18" charset="0"/>
                <a:ea typeface="SimSun" panose="02010600030101010101" pitchFamily="2" charset="-122"/>
              </a:rPr>
              <a:t>In November of 2020, Legal Action Worldwide (LAW) published their Report on Behalf of the Victims of the Beirut Explosion which states that the August 4th blast killed over 200, injured 7,000, and displaced approximately 300,000 people. Furthermore, it is reported that the blast destroyed “thousands” of buildings and “incinerated” the Beirut’s grain storage facilities. </a:t>
            </a:r>
          </a:p>
          <a:p>
            <a:pPr marL="285750" indent="-285750">
              <a:buFont typeface="Arial" panose="020B0604020202020204" pitchFamily="34" charset="0"/>
              <a:buChar char="•"/>
            </a:pPr>
            <a:endParaRPr lang="en-US" sz="2400" dirty="0">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r>
              <a:rPr lang="en-US" sz="2400" kern="1200" dirty="0">
                <a:effectLst/>
                <a:latin typeface="Times New Roman" panose="02020603050405020304" pitchFamily="18" charset="0"/>
                <a:ea typeface="SimSun" panose="02010600030101010101" pitchFamily="2" charset="-122"/>
              </a:rPr>
              <a:t>It should be noted that at this time, nearly </a:t>
            </a:r>
            <a:r>
              <a:rPr lang="en-US" sz="2400" b="1" kern="1200" dirty="0">
                <a:effectLst/>
                <a:latin typeface="Times New Roman" panose="02020603050405020304" pitchFamily="18" charset="0"/>
                <a:ea typeface="SimSun" panose="02010600030101010101" pitchFamily="2" charset="-122"/>
              </a:rPr>
              <a:t>three months </a:t>
            </a:r>
            <a:r>
              <a:rPr lang="en-US" sz="2400" kern="1200" dirty="0">
                <a:effectLst/>
                <a:latin typeface="Times New Roman" panose="02020603050405020304" pitchFamily="18" charset="0"/>
                <a:ea typeface="SimSun" panose="02010600030101010101" pitchFamily="2" charset="-122"/>
              </a:rPr>
              <a:t>after the blast, LAW was </a:t>
            </a:r>
            <a:r>
              <a:rPr lang="en-US" sz="2400" b="1" kern="1200" dirty="0">
                <a:effectLst/>
                <a:latin typeface="Times New Roman" panose="02020603050405020304" pitchFamily="18" charset="0"/>
                <a:ea typeface="SimSun" panose="02010600030101010101" pitchFamily="2" charset="-122"/>
              </a:rPr>
              <a:t>advocating</a:t>
            </a:r>
            <a:r>
              <a:rPr lang="en-US" sz="2400" kern="1200" dirty="0">
                <a:effectLst/>
                <a:latin typeface="Times New Roman" panose="02020603050405020304" pitchFamily="18" charset="0"/>
                <a:ea typeface="SimSun" panose="02010600030101010101" pitchFamily="2" charset="-122"/>
              </a:rPr>
              <a:t> for an independent and impartial </a:t>
            </a:r>
            <a:r>
              <a:rPr lang="en-US" sz="2400" b="1" kern="1200" dirty="0">
                <a:effectLst/>
                <a:latin typeface="Times New Roman" panose="02020603050405020304" pitchFamily="18" charset="0"/>
                <a:ea typeface="SimSun" panose="02010600030101010101" pitchFamily="2" charset="-122"/>
              </a:rPr>
              <a:t>investigation</a:t>
            </a:r>
            <a:r>
              <a:rPr lang="en-US" sz="2400" kern="1200" dirty="0">
                <a:effectLst/>
                <a:latin typeface="Times New Roman" panose="02020603050405020304" pitchFamily="18" charset="0"/>
                <a:ea typeface="SimSun" panose="02010600030101010101" pitchFamily="2" charset="-122"/>
              </a:rPr>
              <a:t>, to be followed by prosecution, and requesting that any information related to the explosion </a:t>
            </a:r>
            <a:r>
              <a:rPr lang="en-US" sz="2400" b="1" kern="1200" dirty="0">
                <a:effectLst/>
                <a:latin typeface="Times New Roman" panose="02020603050405020304" pitchFamily="18" charset="0"/>
                <a:ea typeface="SimSun" panose="02010600030101010101" pitchFamily="2" charset="-122"/>
              </a:rPr>
              <a:t>be publicized</a:t>
            </a:r>
            <a:r>
              <a:rPr lang="en-US" sz="2400" kern="1200" dirty="0">
                <a:effectLst/>
                <a:latin typeface="Times New Roman" panose="02020603050405020304" pitchFamily="18" charset="0"/>
                <a:ea typeface="SimSun" panose="02010600030101010101" pitchFamily="2" charset="-122"/>
              </a:rPr>
              <a:t>. This indicates that even three months after the accident there were still uncertainties about the cause and full impact of the explosion.</a:t>
            </a:r>
            <a:endParaRPr lang="en-US" sz="2400" dirty="0"/>
          </a:p>
        </p:txBody>
      </p:sp>
    </p:spTree>
    <p:extLst>
      <p:ext uri="{BB962C8B-B14F-4D97-AF65-F5344CB8AC3E}">
        <p14:creationId xmlns:p14="http://schemas.microsoft.com/office/powerpoint/2010/main" val="324835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3D7590-1C67-4147-9B0A-137742701EB3}"/>
              </a:ext>
            </a:extLst>
          </p:cNvPr>
          <p:cNvSpPr txBox="1">
            <a:spLocks/>
          </p:cNvSpPr>
          <p:nvPr/>
        </p:nvSpPr>
        <p:spPr>
          <a:xfrm>
            <a:off x="1" y="6133012"/>
            <a:ext cx="9144000" cy="91440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In the media</a:t>
            </a:r>
          </a:p>
        </p:txBody>
      </p:sp>
      <p:sp>
        <p:nvSpPr>
          <p:cNvPr id="5" name="TextBox 4">
            <a:extLst>
              <a:ext uri="{FF2B5EF4-FFF2-40B4-BE49-F238E27FC236}">
                <a16:creationId xmlns:a16="http://schemas.microsoft.com/office/drawing/2014/main" id="{D57CAF82-FF53-43B0-A91A-D26DBC0B9C7A}"/>
              </a:ext>
            </a:extLst>
          </p:cNvPr>
          <p:cNvSpPr txBox="1"/>
          <p:nvPr/>
        </p:nvSpPr>
        <p:spPr>
          <a:xfrm>
            <a:off x="381837" y="592413"/>
            <a:ext cx="8450664" cy="4893647"/>
          </a:xfrm>
          <a:prstGeom prst="rect">
            <a:avLst/>
          </a:prstGeom>
          <a:noFill/>
        </p:spPr>
        <p:txBody>
          <a:bodyPr wrap="square">
            <a:spAutoFit/>
          </a:bodyPr>
          <a:lstStyle/>
          <a:p>
            <a:pPr marL="342900" indent="-342900">
              <a:buFont typeface="Arial" panose="020B0604020202020204" pitchFamily="34" charset="0"/>
              <a:buChar char="•"/>
            </a:pPr>
            <a:r>
              <a:rPr lang="en-US" sz="2400" kern="1200" dirty="0">
                <a:effectLst/>
                <a:latin typeface="Times New Roman" panose="02020603050405020304" pitchFamily="18" charset="0"/>
                <a:ea typeface="SimSun" panose="02010600030101010101" pitchFamily="2" charset="-122"/>
              </a:rPr>
              <a:t>In August of 2021, Human Rights Watch published their report They Killed Us from the Inside, </a:t>
            </a:r>
            <a:r>
              <a:rPr lang="en-US" sz="2400" b="1" kern="1200" dirty="0">
                <a:effectLst/>
                <a:latin typeface="Times New Roman" panose="02020603050405020304" pitchFamily="18" charset="0"/>
                <a:ea typeface="SimSun" panose="02010600030101010101" pitchFamily="2" charset="-122"/>
              </a:rPr>
              <a:t>after nearly a year </a:t>
            </a:r>
            <a:r>
              <a:rPr lang="en-US" sz="2400" kern="1200" dirty="0">
                <a:effectLst/>
                <a:latin typeface="Times New Roman" panose="02020603050405020304" pitchFamily="18" charset="0"/>
                <a:ea typeface="SimSun" panose="02010600030101010101" pitchFamily="2" charset="-122"/>
              </a:rPr>
              <a:t>of investigations into the explosion had elapsed. </a:t>
            </a:r>
          </a:p>
          <a:p>
            <a:pPr marL="342900" indent="-342900">
              <a:buFont typeface="Arial" panose="020B0604020202020204" pitchFamily="34" charset="0"/>
              <a:buChar char="•"/>
            </a:pPr>
            <a:endParaRPr lang="en-US" sz="2400" dirty="0">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kern="1200" dirty="0">
                <a:effectLst/>
                <a:latin typeface="Times New Roman" panose="02020603050405020304" pitchFamily="18" charset="0"/>
                <a:ea typeface="SimSun" panose="02010600030101010101" pitchFamily="2" charset="-122"/>
              </a:rPr>
              <a:t>Their report details the timeline of the cargo ship </a:t>
            </a:r>
            <a:r>
              <a:rPr lang="en-US" sz="2400" kern="1200" dirty="0" err="1">
                <a:effectLst/>
                <a:latin typeface="Times New Roman" panose="02020603050405020304" pitchFamily="18" charset="0"/>
                <a:ea typeface="SimSun" panose="02010600030101010101" pitchFamily="2" charset="-122"/>
              </a:rPr>
              <a:t>Rhosus</a:t>
            </a:r>
            <a:r>
              <a:rPr lang="en-US" sz="2400" kern="1200" dirty="0">
                <a:effectLst/>
                <a:latin typeface="Times New Roman" panose="02020603050405020304" pitchFamily="18" charset="0"/>
                <a:ea typeface="SimSun" panose="02010600030101010101" pitchFamily="2" charset="-122"/>
              </a:rPr>
              <a:t>, using </a:t>
            </a:r>
            <a:r>
              <a:rPr lang="en-US" sz="2400" b="1" kern="1200" dirty="0">
                <a:effectLst/>
                <a:latin typeface="Times New Roman" panose="02020603050405020304" pitchFamily="18" charset="0"/>
                <a:ea typeface="SimSun" panose="02010600030101010101" pitchFamily="2" charset="-122"/>
              </a:rPr>
              <a:t>publicly available records </a:t>
            </a:r>
            <a:r>
              <a:rPr lang="en-US" sz="2400" kern="1200" dirty="0">
                <a:effectLst/>
                <a:latin typeface="Times New Roman" panose="02020603050405020304" pitchFamily="18" charset="0"/>
                <a:ea typeface="SimSun" panose="02010600030101010101" pitchFamily="2" charset="-122"/>
              </a:rPr>
              <a:t>and correspondence from Lebanese government officials. </a:t>
            </a:r>
          </a:p>
          <a:p>
            <a:pPr marL="342900" indent="-342900">
              <a:buFont typeface="Arial" panose="020B0604020202020204" pitchFamily="34" charset="0"/>
              <a:buChar char="•"/>
            </a:pPr>
            <a:endParaRPr lang="en-US" sz="2400" dirty="0">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kern="1200" dirty="0">
                <a:effectLst/>
                <a:latin typeface="Times New Roman" panose="02020603050405020304" pitchFamily="18" charset="0"/>
                <a:ea typeface="SimSun" panose="02010600030101010101" pitchFamily="2" charset="-122"/>
              </a:rPr>
              <a:t>This report includes several recommendations to Lebanese governing bodies and international associations, including that Lebanese guidelines and investigative </a:t>
            </a:r>
            <a:r>
              <a:rPr lang="en-US" sz="2400" b="1" kern="1200" dirty="0">
                <a:effectLst/>
                <a:latin typeface="Times New Roman" panose="02020603050405020304" pitchFamily="18" charset="0"/>
                <a:ea typeface="SimSun" panose="02010600030101010101" pitchFamily="2" charset="-122"/>
              </a:rPr>
              <a:t>practices related to hazardous material be updated to reflect international guidelines. </a:t>
            </a:r>
            <a:endParaRPr lang="en-US" sz="2400" b="1" dirty="0"/>
          </a:p>
        </p:txBody>
      </p:sp>
    </p:spTree>
    <p:extLst>
      <p:ext uri="{BB962C8B-B14F-4D97-AF65-F5344CB8AC3E}">
        <p14:creationId xmlns:p14="http://schemas.microsoft.com/office/powerpoint/2010/main" val="85808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3D7590-1C67-4147-9B0A-137742701EB3}"/>
              </a:ext>
            </a:extLst>
          </p:cNvPr>
          <p:cNvSpPr txBox="1">
            <a:spLocks/>
          </p:cNvSpPr>
          <p:nvPr/>
        </p:nvSpPr>
        <p:spPr>
          <a:xfrm>
            <a:off x="1" y="6133012"/>
            <a:ext cx="9144000" cy="91440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In the media</a:t>
            </a:r>
          </a:p>
        </p:txBody>
      </p:sp>
      <p:sp>
        <p:nvSpPr>
          <p:cNvPr id="5" name="TextBox 4">
            <a:extLst>
              <a:ext uri="{FF2B5EF4-FFF2-40B4-BE49-F238E27FC236}">
                <a16:creationId xmlns:a16="http://schemas.microsoft.com/office/drawing/2014/main" id="{D57CAF82-FF53-43B0-A91A-D26DBC0B9C7A}"/>
              </a:ext>
            </a:extLst>
          </p:cNvPr>
          <p:cNvSpPr txBox="1"/>
          <p:nvPr/>
        </p:nvSpPr>
        <p:spPr>
          <a:xfrm>
            <a:off x="381837" y="592413"/>
            <a:ext cx="8450664" cy="5601533"/>
          </a:xfrm>
          <a:prstGeom prst="rect">
            <a:avLst/>
          </a:prstGeom>
          <a:noFill/>
        </p:spPr>
        <p:txBody>
          <a:bodyPr wrap="square">
            <a:spAutoFit/>
          </a:bodyPr>
          <a:lstStyle/>
          <a:p>
            <a:pPr marL="285750" indent="-285750">
              <a:buFont typeface="Arial" panose="020B0604020202020204" pitchFamily="34" charset="0"/>
              <a:buChar char="•"/>
            </a:pPr>
            <a:r>
              <a:rPr lang="en-US" sz="2000" kern="1200" dirty="0">
                <a:effectLst/>
                <a:latin typeface="Times New Roman" panose="02020603050405020304" pitchFamily="18" charset="0"/>
                <a:ea typeface="SimSun" panose="02010600030101010101" pitchFamily="2" charset="-122"/>
              </a:rPr>
              <a:t>The New York Times (NYT) compiled coverage from social media and first responders, and unearthed years of government documents to create a timeline of the incident, as well as its potential causes. </a:t>
            </a:r>
          </a:p>
          <a:p>
            <a:pPr marL="285750" indent="-285750">
              <a:buFont typeface="Arial" panose="020B0604020202020204" pitchFamily="34" charset="0"/>
              <a:buChar char="•"/>
            </a:pPr>
            <a:endParaRPr lang="en-US" sz="2000" dirty="0">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r>
              <a:rPr lang="en-US" sz="2000" kern="1200" dirty="0">
                <a:effectLst/>
                <a:latin typeface="Times New Roman" panose="02020603050405020304" pitchFamily="18" charset="0"/>
                <a:ea typeface="SimSun" panose="02010600030101010101" pitchFamily="2" charset="-122"/>
              </a:rPr>
              <a:t>At the time of publication, it is clear from this editorial that the NYT believed the </a:t>
            </a:r>
            <a:r>
              <a:rPr lang="en-US" sz="2000" b="1" kern="1200" dirty="0">
                <a:effectLst/>
                <a:latin typeface="Times New Roman" panose="02020603050405020304" pitchFamily="18" charset="0"/>
                <a:ea typeface="SimSun" panose="02010600030101010101" pitchFamily="2" charset="-122"/>
              </a:rPr>
              <a:t>explosion to be the result of a preventable accident</a:t>
            </a:r>
            <a:r>
              <a:rPr lang="en-US" sz="2000" b="1" dirty="0">
                <a:latin typeface="Times New Roman" panose="02020603050405020304" pitchFamily="18" charset="0"/>
                <a:ea typeface="SimSun" panose="02010600030101010101" pitchFamily="2" charset="-122"/>
              </a:rPr>
              <a:t>.</a:t>
            </a:r>
            <a:r>
              <a:rPr lang="en-US" sz="2000" b="1" kern="1200" dirty="0">
                <a:effectLst/>
                <a:latin typeface="Times New Roman" panose="02020603050405020304" pitchFamily="18" charset="0"/>
                <a:ea typeface="SimSun" panose="02010600030101010101" pitchFamily="2" charset="-122"/>
              </a:rPr>
              <a:t> </a:t>
            </a:r>
            <a:r>
              <a:rPr lang="en-US" sz="2000" kern="1200" dirty="0">
                <a:effectLst/>
                <a:latin typeface="Times New Roman" panose="02020603050405020304" pitchFamily="18" charset="0"/>
                <a:ea typeface="SimSun" panose="02010600030101010101" pitchFamily="2" charset="-122"/>
              </a:rPr>
              <a:t>The report crucially outlines the </a:t>
            </a:r>
            <a:r>
              <a:rPr lang="en-US" sz="2000" b="1" kern="1200" dirty="0">
                <a:effectLst/>
                <a:latin typeface="Times New Roman" panose="02020603050405020304" pitchFamily="18" charset="0"/>
                <a:ea typeface="SimSun" panose="02010600030101010101" pitchFamily="2" charset="-122"/>
              </a:rPr>
              <a:t>hazardous environment the ammonium nitrate was stored in</a:t>
            </a:r>
            <a:r>
              <a:rPr lang="en-US" sz="2000" kern="1200" dirty="0">
                <a:effectLst/>
                <a:latin typeface="Times New Roman" panose="02020603050405020304" pitchFamily="18" charset="0"/>
                <a:ea typeface="SimSun" panose="02010600030101010101" pitchFamily="2" charset="-122"/>
              </a:rPr>
              <a:t>. The report notes that Hangar 12 was not outfitted with smoke alarms or sprinklers, as would be required by current best practices. Visuals of Hangar 12 before the explosion </a:t>
            </a:r>
            <a:r>
              <a:rPr lang="en-US" sz="2000" b="1" kern="1200" dirty="0">
                <a:effectLst/>
                <a:latin typeface="Times New Roman" panose="02020603050405020304" pitchFamily="18" charset="0"/>
                <a:ea typeface="SimSun" panose="02010600030101010101" pitchFamily="2" charset="-122"/>
              </a:rPr>
              <a:t>show the ammonium nitrate being stored alongside fireworks, “fuses” and “fuel”.</a:t>
            </a:r>
            <a:r>
              <a:rPr lang="en-US" sz="2000" kern="1200" dirty="0">
                <a:effectLst/>
                <a:latin typeface="Times New Roman" panose="02020603050405020304" pitchFamily="18" charset="0"/>
                <a:ea typeface="SimSun" panose="02010600030101010101" pitchFamily="2" charset="-122"/>
              </a:rPr>
              <a:t> </a:t>
            </a:r>
          </a:p>
          <a:p>
            <a:pPr marL="285750" indent="-285750">
              <a:buFont typeface="Arial" panose="020B0604020202020204" pitchFamily="34" charset="0"/>
              <a:buChar char="•"/>
            </a:pPr>
            <a:endParaRPr lang="en-US" sz="2000" dirty="0">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r>
              <a:rPr lang="en-US" sz="2000" kern="1200" dirty="0">
                <a:effectLst/>
                <a:latin typeface="Times New Roman" panose="02020603050405020304" pitchFamily="18" charset="0"/>
                <a:ea typeface="SimSun" panose="02010600030101010101" pitchFamily="2" charset="-122"/>
              </a:rPr>
              <a:t>Additionally, while no theories of the cause of the explosion have been confirmed, the NYT offers a “</a:t>
            </a:r>
            <a:r>
              <a:rPr lang="en-US" sz="2000" b="1" kern="1200" dirty="0">
                <a:effectLst/>
                <a:latin typeface="Times New Roman" panose="02020603050405020304" pitchFamily="18" charset="0"/>
                <a:ea typeface="SimSun" panose="02010600030101010101" pitchFamily="2" charset="-122"/>
              </a:rPr>
              <a:t>most likely scenario</a:t>
            </a:r>
            <a:r>
              <a:rPr lang="en-US" sz="2000" kern="1200" dirty="0">
                <a:effectLst/>
                <a:latin typeface="Times New Roman" panose="02020603050405020304" pitchFamily="18" charset="0"/>
                <a:ea typeface="SimSun" panose="02010600030101010101" pitchFamily="2" charset="-122"/>
              </a:rPr>
              <a:t>”. Their report states that on August 4th a team of welders was sent to fix Hangar 12, and that perhaps the welders accidentally ignited a fire during their work, which subsequently led to the explosion.</a:t>
            </a:r>
          </a:p>
          <a:p>
            <a:endParaRPr lang="en-US" sz="1800" kern="1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80113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3AB4C42-F893-434E-86A3-DE0E6937EAF1}"/>
              </a:ext>
            </a:extLst>
          </p:cNvPr>
          <p:cNvGraphicFramePr/>
          <p:nvPr>
            <p:extLst>
              <p:ext uri="{D42A27DB-BD31-4B8C-83A1-F6EECF244321}">
                <p14:modId xmlns:p14="http://schemas.microsoft.com/office/powerpoint/2010/main" val="3631204506"/>
              </p:ext>
            </p:extLst>
          </p:nvPr>
        </p:nvGraphicFramePr>
        <p:xfrm>
          <a:off x="2558472" y="931529"/>
          <a:ext cx="7573818" cy="4277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BA7E8E6-038B-4ACD-806F-6794EDFC691A}"/>
              </a:ext>
            </a:extLst>
          </p:cNvPr>
          <p:cNvSpPr txBox="1"/>
          <p:nvPr/>
        </p:nvSpPr>
        <p:spPr>
          <a:xfrm>
            <a:off x="-32332" y="783286"/>
            <a:ext cx="4234873" cy="5124544"/>
          </a:xfrm>
          <a:prstGeom prst="rect">
            <a:avLst/>
          </a:prstGeom>
          <a:noFill/>
        </p:spPr>
        <p:txBody>
          <a:bodyPr wrap="square">
            <a:spAutoFit/>
          </a:bodyPr>
          <a:lstStyle/>
          <a:p>
            <a:pPr marL="457200" marR="0">
              <a:lnSpc>
                <a:spcPct val="115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Theoretically, the TNT equivalency of TGAN is no more than 42%.  </a:t>
            </a:r>
          </a:p>
          <a:p>
            <a:pPr marL="457200" marR="0">
              <a:lnSpc>
                <a:spcPct val="115000"/>
              </a:lnSpc>
              <a:spcBef>
                <a:spcPts val="0"/>
              </a:spcBef>
              <a:spcAft>
                <a:spcPts val="0"/>
              </a:spcAf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This maximum theoretical value of TGAN is not considered realistic. </a:t>
            </a:r>
          </a:p>
          <a:p>
            <a:pPr marL="457200" marR="0">
              <a:lnSpc>
                <a:spcPct val="115000"/>
              </a:lnSpc>
              <a:spcBef>
                <a:spcPts val="0"/>
              </a:spcBef>
              <a:spcAft>
                <a:spcPts val="0"/>
              </a:spcAft>
            </a:pP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TNT equivalency of TGAN is conditionally dependent.</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90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032898-1F27-4C18-B038-9DC909312B98}"/>
              </a:ext>
            </a:extLst>
          </p:cNvPr>
          <p:cNvGraphicFramePr>
            <a:graphicFrameLocks noGrp="1"/>
          </p:cNvGraphicFramePr>
          <p:nvPr>
            <p:extLst>
              <p:ext uri="{D42A27DB-BD31-4B8C-83A1-F6EECF244321}">
                <p14:modId xmlns:p14="http://schemas.microsoft.com/office/powerpoint/2010/main" val="3766045102"/>
              </p:ext>
            </p:extLst>
          </p:nvPr>
        </p:nvGraphicFramePr>
        <p:xfrm>
          <a:off x="757083" y="508969"/>
          <a:ext cx="7561007" cy="1502169"/>
        </p:xfrm>
        <a:graphic>
          <a:graphicData uri="http://schemas.openxmlformats.org/drawingml/2006/table">
            <a:tbl>
              <a:tblPr firstRow="1" firstCol="1" bandRow="1">
                <a:tableStyleId>{5C22544A-7EE6-4342-B048-85BDC9FD1C3A}</a:tableStyleId>
              </a:tblPr>
              <a:tblGrid>
                <a:gridCol w="1465007">
                  <a:extLst>
                    <a:ext uri="{9D8B030D-6E8A-4147-A177-3AD203B41FA5}">
                      <a16:colId xmlns:a16="http://schemas.microsoft.com/office/drawing/2014/main" val="3545109107"/>
                    </a:ext>
                  </a:extLst>
                </a:gridCol>
                <a:gridCol w="1347020">
                  <a:extLst>
                    <a:ext uri="{9D8B030D-6E8A-4147-A177-3AD203B41FA5}">
                      <a16:colId xmlns:a16="http://schemas.microsoft.com/office/drawing/2014/main" val="1161843271"/>
                    </a:ext>
                  </a:extLst>
                </a:gridCol>
                <a:gridCol w="1120877">
                  <a:extLst>
                    <a:ext uri="{9D8B030D-6E8A-4147-A177-3AD203B41FA5}">
                      <a16:colId xmlns:a16="http://schemas.microsoft.com/office/drawing/2014/main" val="538087840"/>
                    </a:ext>
                  </a:extLst>
                </a:gridCol>
                <a:gridCol w="1327355">
                  <a:extLst>
                    <a:ext uri="{9D8B030D-6E8A-4147-A177-3AD203B41FA5}">
                      <a16:colId xmlns:a16="http://schemas.microsoft.com/office/drawing/2014/main" val="1646796900"/>
                    </a:ext>
                  </a:extLst>
                </a:gridCol>
                <a:gridCol w="2300748">
                  <a:extLst>
                    <a:ext uri="{9D8B030D-6E8A-4147-A177-3AD203B41FA5}">
                      <a16:colId xmlns:a16="http://schemas.microsoft.com/office/drawing/2014/main" val="2909884718"/>
                    </a:ext>
                  </a:extLst>
                </a:gridCol>
              </a:tblGrid>
              <a:tr h="651237">
                <a:tc>
                  <a:txBody>
                    <a:bodyPr/>
                    <a:lstStyle/>
                    <a:p>
                      <a:pPr marL="0" marR="0" algn="ctr">
                        <a:lnSpc>
                          <a:spcPct val="115000"/>
                        </a:lnSpc>
                        <a:spcBef>
                          <a:spcPts val="0"/>
                        </a:spcBef>
                        <a:spcAft>
                          <a:spcPts val="1000"/>
                        </a:spcAft>
                      </a:pPr>
                      <a:r>
                        <a:rPr lang="en-US" sz="1600" dirty="0">
                          <a:effectLst/>
                        </a:rPr>
                        <a:t>Hazard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Chemical Equivalency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Explosives Yield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Overall TNT Equivalency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SAFEX Recommended TNT Equivalency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5414563"/>
                  </a:ext>
                </a:extLst>
              </a:tr>
              <a:tr h="280661">
                <a:tc>
                  <a:txBody>
                    <a:bodyPr/>
                    <a:lstStyle/>
                    <a:p>
                      <a:pPr marL="0" marR="0" algn="ctr">
                        <a:lnSpc>
                          <a:spcPct val="115000"/>
                        </a:lnSpc>
                        <a:spcBef>
                          <a:spcPts val="0"/>
                        </a:spcBef>
                        <a:spcAft>
                          <a:spcPts val="1000"/>
                        </a:spcAft>
                      </a:pPr>
                      <a:r>
                        <a:rPr lang="en-US" sz="1600" dirty="0">
                          <a:effectLst/>
                        </a:rPr>
                        <a:t>Shock</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0.32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100%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25-32%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3051490"/>
                  </a:ext>
                </a:extLst>
              </a:tr>
              <a:tr h="289610">
                <a:tc>
                  <a:txBody>
                    <a:bodyPr/>
                    <a:lstStyle/>
                    <a:p>
                      <a:pPr marL="0" marR="0" algn="ctr">
                        <a:lnSpc>
                          <a:spcPct val="115000"/>
                        </a:lnSpc>
                        <a:spcBef>
                          <a:spcPts val="0"/>
                        </a:spcBef>
                        <a:spcAft>
                          <a:spcPts val="1000"/>
                        </a:spcAft>
                      </a:pPr>
                      <a:r>
                        <a:rPr lang="en-US" sz="1600" dirty="0">
                          <a:effectLst/>
                        </a:rPr>
                        <a:t>Contamination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0.32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10-50%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3-16%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16%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1779841"/>
                  </a:ext>
                </a:extLst>
              </a:tr>
              <a:tr h="280661">
                <a:tc>
                  <a:txBody>
                    <a:bodyPr/>
                    <a:lstStyle/>
                    <a:p>
                      <a:pPr marL="0" marR="0" algn="ctr">
                        <a:lnSpc>
                          <a:spcPct val="115000"/>
                        </a:lnSpc>
                        <a:spcBef>
                          <a:spcPts val="0"/>
                        </a:spcBef>
                        <a:spcAft>
                          <a:spcPts val="1000"/>
                        </a:spcAft>
                      </a:pPr>
                      <a:r>
                        <a:rPr lang="en-US" sz="1600" dirty="0">
                          <a:effectLst/>
                        </a:rPr>
                        <a:t>Fire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0.32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3-5%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dirty="0">
                          <a:effectLst/>
                        </a:rPr>
                        <a:t>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8039194"/>
                  </a:ext>
                </a:extLst>
              </a:tr>
            </a:tbl>
          </a:graphicData>
        </a:graphic>
      </p:graphicFrame>
      <p:sp>
        <p:nvSpPr>
          <p:cNvPr id="4" name="TextBox 3">
            <a:extLst>
              <a:ext uri="{FF2B5EF4-FFF2-40B4-BE49-F238E27FC236}">
                <a16:creationId xmlns:a16="http://schemas.microsoft.com/office/drawing/2014/main" id="{1EFEAD80-C4AB-4435-9E41-BF3BF2796D46}"/>
              </a:ext>
            </a:extLst>
          </p:cNvPr>
          <p:cNvSpPr txBox="1"/>
          <p:nvPr/>
        </p:nvSpPr>
        <p:spPr>
          <a:xfrm>
            <a:off x="-34414" y="2011138"/>
            <a:ext cx="8818196" cy="4103559"/>
          </a:xfrm>
          <a:prstGeom prst="rect">
            <a:avLst/>
          </a:prstGeom>
          <a:noFill/>
        </p:spPr>
        <p:txBody>
          <a:bodyPr wrap="square">
            <a:spAutoFit/>
          </a:bodyPr>
          <a:lstStyle/>
          <a:p>
            <a:pPr algn="ctr">
              <a:lnSpc>
                <a:spcPct val="115000"/>
              </a:lnSpc>
              <a:spcAft>
                <a:spcPts val="1000"/>
              </a:spcAft>
            </a:pPr>
            <a:r>
              <a:rPr lang="en-US" b="1" dirty="0">
                <a:latin typeface="Times New Roman" panose="02020603050405020304" pitchFamily="18" charset="0"/>
                <a:cs typeface="Times New Roman" panose="02020603050405020304" pitchFamily="18" charset="0"/>
              </a:rPr>
              <a:t>Shock </a:t>
            </a:r>
          </a:p>
          <a:p>
            <a:pPr marL="45720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SAFEX table indicates TGAN detonated by a shock has a TNT equivalency of 32%. </a:t>
            </a:r>
          </a:p>
          <a:p>
            <a:pPr marL="457200" marR="0">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28650" marR="0" indent="-171450">
              <a:lnSpc>
                <a:spcPct val="115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shock hazard for TGAN detonation typically requires supersonic velocities such as from an explosive.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indent="-171450">
              <a:lnSpc>
                <a:spcPct val="115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If explosive materials are accidentally detonated, the resulting shock wave has the potential to detonate adjacent AN.  </a:t>
            </a:r>
          </a:p>
          <a:p>
            <a:pPr marL="628650" marR="0" indent="-171450">
              <a:lnSpc>
                <a:spcPct val="115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Reducing the weight of the donor, separating the donor from the acceptor and blocking the donor shock wave by incorporating a substantial barricade are the primary means to eliminate the shock hazard.  </a:t>
            </a:r>
          </a:p>
          <a:p>
            <a:pPr marL="628650" indent="-171450">
              <a:lnSpc>
                <a:spcPct val="115000"/>
              </a:lnSpc>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Regulations promulgated by ATF at 27 C.F.R. 555 prescribe mandatory separation distances for AN and explosives.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When stores of AN are located side by side with explosive materials, AN is considered an “acceptor” and explosive materials are considered a “donor”.  </a:t>
            </a:r>
          </a:p>
          <a:p>
            <a:pPr marL="628650" marR="0" indent="-171450">
              <a:lnSpc>
                <a:spcPct val="115000"/>
              </a:lnSpc>
              <a:spcBef>
                <a:spcPts val="0"/>
              </a:spcBef>
              <a:spcAft>
                <a:spcPts val="0"/>
              </a:spcAft>
              <a:buFont typeface="Arial" panose="020B0604020202020204" pitchFamily="34" charset="0"/>
              <a:buChar char="•"/>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79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FEAD80-C4AB-4435-9E41-BF3BF2796D46}"/>
              </a:ext>
            </a:extLst>
          </p:cNvPr>
          <p:cNvSpPr txBox="1"/>
          <p:nvPr/>
        </p:nvSpPr>
        <p:spPr>
          <a:xfrm>
            <a:off x="1" y="1799691"/>
            <a:ext cx="8857672" cy="4412683"/>
          </a:xfrm>
          <a:prstGeom prst="rect">
            <a:avLst/>
          </a:prstGeom>
          <a:noFill/>
        </p:spPr>
        <p:txBody>
          <a:bodyPr wrap="square">
            <a:spAutoFit/>
          </a:bodyPr>
          <a:lstStyle/>
          <a:p>
            <a:pPr marL="457200" marR="0">
              <a:lnSpc>
                <a:spcPct val="115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10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Contamination</a:t>
            </a:r>
            <a:endParaRPr lang="en-US" b="1"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Contamination is a hazard of concern associated with TGAN that may cause an energy release equivalent to 16% of TNT (See SAFEX Table).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28650" indent="-171450">
              <a:lnSpc>
                <a:spcPct val="115000"/>
              </a:lnSpc>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Organic chemicals and acids or other corrosives are TGAN contaminants that can cause explosive reactions. </a:t>
            </a:r>
          </a:p>
          <a:p>
            <a:pPr marL="1085850" lvl="1" indent="-171450">
              <a:lnSpc>
                <a:spcPct val="115000"/>
              </a:lnSpc>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Compressed flammable gases, flammable and combustible materials and solids or liquids, including wood chips, saw dust, lubricants, greases and oils are known organic contaminants.  </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628650" indent="-171450">
              <a:lnSpc>
                <a:spcPct val="115000"/>
              </a:lnSpc>
              <a:buFont typeface="Arial" panose="020B0604020202020204" pitchFamily="34" charset="0"/>
              <a:buChar char="•"/>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Inorganic substances are known TGAN contaminants that contribute to its sensitivity to explosion.  </a:t>
            </a:r>
          </a:p>
          <a:p>
            <a:pPr marL="1085850" lvl="1" indent="-171450">
              <a:lnSpc>
                <a:spcPct val="115000"/>
              </a:lnSpc>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Such as: chlorides, phosphorus, sulfur, some metals, such as chromium, copper, copper alloys (brass and bronze), cobalt, and nickel, and finely divided or powdered metals such as aluminum and magnesium.  </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1085850" lvl="1" indent="-171450">
              <a:lnSpc>
                <a:spcPct val="115000"/>
              </a:lnSpc>
              <a:buFont typeface="Arial" panose="020B0604020202020204" pitchFamily="34" charset="0"/>
              <a:buChar char="•"/>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Copper and alloys of copper must not to be used in the construction of bins, tanks, equipment or tools used for handling, storing or transporting TGAN.  If these metals are located anywhere in the facility then they should be painted or coated to prevent TACN generation.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Keep these materials away from TGAN to eliminate the potential explosive hazard.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EE25080-1850-4D25-AC84-7A3CAF38EB4D}"/>
              </a:ext>
            </a:extLst>
          </p:cNvPr>
          <p:cNvGraphicFramePr>
            <a:graphicFrameLocks noGrp="1"/>
          </p:cNvGraphicFramePr>
          <p:nvPr>
            <p:extLst>
              <p:ext uri="{D42A27DB-BD31-4B8C-83A1-F6EECF244321}">
                <p14:modId xmlns:p14="http://schemas.microsoft.com/office/powerpoint/2010/main" val="1619672678"/>
              </p:ext>
            </p:extLst>
          </p:nvPr>
        </p:nvGraphicFramePr>
        <p:xfrm>
          <a:off x="757083" y="508969"/>
          <a:ext cx="7561007" cy="1502169"/>
        </p:xfrm>
        <a:graphic>
          <a:graphicData uri="http://schemas.openxmlformats.org/drawingml/2006/table">
            <a:tbl>
              <a:tblPr firstRow="1" firstCol="1" bandRow="1">
                <a:tableStyleId>{5C22544A-7EE6-4342-B048-85BDC9FD1C3A}</a:tableStyleId>
              </a:tblPr>
              <a:tblGrid>
                <a:gridCol w="1465007">
                  <a:extLst>
                    <a:ext uri="{9D8B030D-6E8A-4147-A177-3AD203B41FA5}">
                      <a16:colId xmlns:a16="http://schemas.microsoft.com/office/drawing/2014/main" val="3545109107"/>
                    </a:ext>
                  </a:extLst>
                </a:gridCol>
                <a:gridCol w="1347020">
                  <a:extLst>
                    <a:ext uri="{9D8B030D-6E8A-4147-A177-3AD203B41FA5}">
                      <a16:colId xmlns:a16="http://schemas.microsoft.com/office/drawing/2014/main" val="1161843271"/>
                    </a:ext>
                  </a:extLst>
                </a:gridCol>
                <a:gridCol w="1120877">
                  <a:extLst>
                    <a:ext uri="{9D8B030D-6E8A-4147-A177-3AD203B41FA5}">
                      <a16:colId xmlns:a16="http://schemas.microsoft.com/office/drawing/2014/main" val="538087840"/>
                    </a:ext>
                  </a:extLst>
                </a:gridCol>
                <a:gridCol w="1327355">
                  <a:extLst>
                    <a:ext uri="{9D8B030D-6E8A-4147-A177-3AD203B41FA5}">
                      <a16:colId xmlns:a16="http://schemas.microsoft.com/office/drawing/2014/main" val="1646796900"/>
                    </a:ext>
                  </a:extLst>
                </a:gridCol>
                <a:gridCol w="2300748">
                  <a:extLst>
                    <a:ext uri="{9D8B030D-6E8A-4147-A177-3AD203B41FA5}">
                      <a16:colId xmlns:a16="http://schemas.microsoft.com/office/drawing/2014/main" val="2909884718"/>
                    </a:ext>
                  </a:extLst>
                </a:gridCol>
              </a:tblGrid>
              <a:tr h="651237">
                <a:tc>
                  <a:txBody>
                    <a:bodyPr/>
                    <a:lstStyle/>
                    <a:p>
                      <a:pPr marL="0" marR="0" algn="ctr">
                        <a:lnSpc>
                          <a:spcPct val="115000"/>
                        </a:lnSpc>
                        <a:spcBef>
                          <a:spcPts val="0"/>
                        </a:spcBef>
                        <a:spcAft>
                          <a:spcPts val="1000"/>
                        </a:spcAft>
                      </a:pPr>
                      <a:r>
                        <a:rPr lang="en-US" sz="1600" dirty="0">
                          <a:effectLst/>
                        </a:rPr>
                        <a:t>Hazard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Chemical Equivalency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Explosives Yield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Overall TNT Equivalency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SAFEX Recommended TNT Equivalency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5414563"/>
                  </a:ext>
                </a:extLst>
              </a:tr>
              <a:tr h="280661">
                <a:tc>
                  <a:txBody>
                    <a:bodyPr/>
                    <a:lstStyle/>
                    <a:p>
                      <a:pPr marL="0" marR="0" algn="ctr">
                        <a:lnSpc>
                          <a:spcPct val="115000"/>
                        </a:lnSpc>
                        <a:spcBef>
                          <a:spcPts val="0"/>
                        </a:spcBef>
                        <a:spcAft>
                          <a:spcPts val="1000"/>
                        </a:spcAft>
                      </a:pPr>
                      <a:r>
                        <a:rPr lang="en-US" sz="1600" dirty="0">
                          <a:effectLst/>
                        </a:rPr>
                        <a:t>Shock</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0.32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100%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25-32%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3051490"/>
                  </a:ext>
                </a:extLst>
              </a:tr>
              <a:tr h="289610">
                <a:tc>
                  <a:txBody>
                    <a:bodyPr/>
                    <a:lstStyle/>
                    <a:p>
                      <a:pPr marL="0" marR="0" algn="ctr">
                        <a:lnSpc>
                          <a:spcPct val="115000"/>
                        </a:lnSpc>
                        <a:spcBef>
                          <a:spcPts val="0"/>
                        </a:spcBef>
                        <a:spcAft>
                          <a:spcPts val="1000"/>
                        </a:spcAft>
                      </a:pPr>
                      <a:r>
                        <a:rPr lang="en-US" sz="1600" dirty="0">
                          <a:effectLst/>
                        </a:rPr>
                        <a:t>Contamination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0.32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10-50%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3-16%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16%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1779841"/>
                  </a:ext>
                </a:extLst>
              </a:tr>
              <a:tr h="280661">
                <a:tc>
                  <a:txBody>
                    <a:bodyPr/>
                    <a:lstStyle/>
                    <a:p>
                      <a:pPr marL="0" marR="0" algn="ctr">
                        <a:lnSpc>
                          <a:spcPct val="115000"/>
                        </a:lnSpc>
                        <a:spcBef>
                          <a:spcPts val="0"/>
                        </a:spcBef>
                        <a:spcAft>
                          <a:spcPts val="1000"/>
                        </a:spcAft>
                      </a:pPr>
                      <a:r>
                        <a:rPr lang="en-US" sz="1600" dirty="0">
                          <a:effectLst/>
                        </a:rPr>
                        <a:t>Fire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dirty="0">
                          <a:effectLst/>
                        </a:rPr>
                        <a:t>0.32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3-5%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dirty="0">
                          <a:effectLst/>
                        </a:rPr>
                        <a:t>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8039194"/>
                  </a:ext>
                </a:extLst>
              </a:tr>
            </a:tbl>
          </a:graphicData>
        </a:graphic>
      </p:graphicFrame>
    </p:spTree>
    <p:extLst>
      <p:ext uri="{BB962C8B-B14F-4D97-AF65-F5344CB8AC3E}">
        <p14:creationId xmlns:p14="http://schemas.microsoft.com/office/powerpoint/2010/main" val="2102714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FEAD80-C4AB-4435-9E41-BF3BF2796D46}"/>
              </a:ext>
            </a:extLst>
          </p:cNvPr>
          <p:cNvSpPr txBox="1"/>
          <p:nvPr/>
        </p:nvSpPr>
        <p:spPr>
          <a:xfrm>
            <a:off x="0" y="1904621"/>
            <a:ext cx="9023927" cy="4239815"/>
          </a:xfrm>
          <a:prstGeom prst="rect">
            <a:avLst/>
          </a:prstGeom>
          <a:noFill/>
        </p:spPr>
        <p:txBody>
          <a:bodyPr wrap="square">
            <a:spAutoFit/>
          </a:bodyPr>
          <a:lstStyle/>
          <a:p>
            <a:pPr marL="457200" marR="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10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Fire</a:t>
            </a:r>
            <a:endParaRPr lang="en-US" b="1"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Fire is a hazard concern associated with TGAN that may lead to an energy release equivalent to 5% of TNT.</a:t>
            </a:r>
          </a:p>
          <a:p>
            <a:pPr marL="457200" marR="0">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28650" marR="0" indent="-171450">
              <a:lnSpc>
                <a:spcPct val="115000"/>
              </a:lnSpc>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TGAN will not burn, because it is not combustible.  </a:t>
            </a:r>
          </a:p>
          <a:p>
            <a:pPr marL="628650" marR="0" indent="-171450">
              <a:lnSpc>
                <a:spcPct val="115000"/>
              </a:lnSpc>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When TGAN is involved in a fire, it becomes an excellent source of oxygen to sustain combustion.  </a:t>
            </a:r>
          </a:p>
          <a:p>
            <a:pPr marL="628650" marR="0" indent="-171450">
              <a:lnSpc>
                <a:spcPct val="115000"/>
              </a:lnSpc>
              <a:spcBef>
                <a:spcPts val="0"/>
              </a:spcBef>
              <a:spcAft>
                <a:spcPts val="0"/>
              </a:spcAft>
              <a:buFont typeface="Arial" panose="020B0604020202020204" pitchFamily="34" charset="0"/>
              <a:buChar char="•"/>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When heated, TGAN will decompose into several different chemical products. </a:t>
            </a:r>
          </a:p>
          <a:p>
            <a:pPr marL="1085850" lvl="1" indent="-171450">
              <a:lnSpc>
                <a:spcPct val="115000"/>
              </a:lnSpc>
              <a:buFont typeface="Arial" panose="020B0604020202020204" pitchFamily="34" charset="0"/>
              <a:buChar char="•"/>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TGAN will begin to decompose once the temperature reaches 210</a:t>
            </a:r>
            <a:r>
              <a:rPr lang="en-US" sz="14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C (410</a:t>
            </a:r>
            <a:r>
              <a:rPr lang="en-US" sz="1400" baseline="30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F). </a:t>
            </a:r>
          </a:p>
          <a:p>
            <a:pPr marL="1085850" lvl="1" indent="-171450">
              <a:lnSpc>
                <a:spcPct val="115000"/>
              </a:lnSpc>
              <a:buFont typeface="Arial" panose="020B0604020202020204" pitchFamily="34" charset="0"/>
              <a:buChar char="•"/>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lower temperatures, it decomposes into nitrous oxide and water.  Nitrous oxide supports combustion since it is an excellent oxidizing agent. </a:t>
            </a:r>
          </a:p>
          <a:p>
            <a:pPr marL="1085850" lvl="1" indent="-171450">
              <a:lnSpc>
                <a:spcPct val="115000"/>
              </a:lnSpc>
              <a:buFont typeface="Arial" panose="020B0604020202020204" pitchFamily="34" charset="0"/>
              <a:buChar char="•"/>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higher temperatures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TGAN decomposes into highly toxic fumes (oxides of nitrogen), normally identified by visible red, orange and brownish smoke.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Combined Hazards of Heat, Contamination and Shock</a:t>
            </a:r>
          </a:p>
          <a:p>
            <a:pPr marL="457200">
              <a:lnSpc>
                <a:spcPct val="115000"/>
              </a:lnSpc>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TGANs melting point is at 170</a:t>
            </a:r>
            <a:r>
              <a:rPr lang="en-US" sz="1400" baseline="30000" dirty="0">
                <a:latin typeface="Times New Roman" panose="02020603050405020304" pitchFamily="18" charset="0"/>
                <a:ea typeface="Times New Roman" panose="02020603050405020304" pitchFamily="18" charset="0"/>
                <a:cs typeface="Times New Roman" panose="02020603050405020304" pitchFamily="18" charset="0"/>
              </a:rPr>
              <a:t>0</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C (337</a:t>
            </a:r>
            <a:r>
              <a:rPr lang="en-US" sz="1400" baseline="30000" dirty="0">
                <a:latin typeface="Times New Roman" panose="02020603050405020304" pitchFamily="18" charset="0"/>
                <a:ea typeface="Times New Roman" panose="02020603050405020304" pitchFamily="18" charset="0"/>
                <a:cs typeface="Times New Roman" panose="02020603050405020304" pitchFamily="18" charset="0"/>
              </a:rPr>
              <a:t>0</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F). When TGAN melts it becomes more sensitive to detonation by shock, especially if any part of its mass is confined and/or contaminants are present. This significantly increases the probability of an event.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470D02D-EC03-4FE8-8BF2-6F677AC3D9A1}"/>
              </a:ext>
            </a:extLst>
          </p:cNvPr>
          <p:cNvGraphicFramePr>
            <a:graphicFrameLocks noGrp="1"/>
          </p:cNvGraphicFramePr>
          <p:nvPr>
            <p:extLst>
              <p:ext uri="{D42A27DB-BD31-4B8C-83A1-F6EECF244321}">
                <p14:modId xmlns:p14="http://schemas.microsoft.com/office/powerpoint/2010/main" val="1619672678"/>
              </p:ext>
            </p:extLst>
          </p:nvPr>
        </p:nvGraphicFramePr>
        <p:xfrm>
          <a:off x="757083" y="508969"/>
          <a:ext cx="7561007" cy="1502169"/>
        </p:xfrm>
        <a:graphic>
          <a:graphicData uri="http://schemas.openxmlformats.org/drawingml/2006/table">
            <a:tbl>
              <a:tblPr firstRow="1" firstCol="1" bandRow="1">
                <a:tableStyleId>{5C22544A-7EE6-4342-B048-85BDC9FD1C3A}</a:tableStyleId>
              </a:tblPr>
              <a:tblGrid>
                <a:gridCol w="1465007">
                  <a:extLst>
                    <a:ext uri="{9D8B030D-6E8A-4147-A177-3AD203B41FA5}">
                      <a16:colId xmlns:a16="http://schemas.microsoft.com/office/drawing/2014/main" val="3545109107"/>
                    </a:ext>
                  </a:extLst>
                </a:gridCol>
                <a:gridCol w="1347020">
                  <a:extLst>
                    <a:ext uri="{9D8B030D-6E8A-4147-A177-3AD203B41FA5}">
                      <a16:colId xmlns:a16="http://schemas.microsoft.com/office/drawing/2014/main" val="1161843271"/>
                    </a:ext>
                  </a:extLst>
                </a:gridCol>
                <a:gridCol w="1120877">
                  <a:extLst>
                    <a:ext uri="{9D8B030D-6E8A-4147-A177-3AD203B41FA5}">
                      <a16:colId xmlns:a16="http://schemas.microsoft.com/office/drawing/2014/main" val="538087840"/>
                    </a:ext>
                  </a:extLst>
                </a:gridCol>
                <a:gridCol w="1327355">
                  <a:extLst>
                    <a:ext uri="{9D8B030D-6E8A-4147-A177-3AD203B41FA5}">
                      <a16:colId xmlns:a16="http://schemas.microsoft.com/office/drawing/2014/main" val="1646796900"/>
                    </a:ext>
                  </a:extLst>
                </a:gridCol>
                <a:gridCol w="2300748">
                  <a:extLst>
                    <a:ext uri="{9D8B030D-6E8A-4147-A177-3AD203B41FA5}">
                      <a16:colId xmlns:a16="http://schemas.microsoft.com/office/drawing/2014/main" val="2909884718"/>
                    </a:ext>
                  </a:extLst>
                </a:gridCol>
              </a:tblGrid>
              <a:tr h="651237">
                <a:tc>
                  <a:txBody>
                    <a:bodyPr/>
                    <a:lstStyle/>
                    <a:p>
                      <a:pPr marL="0" marR="0" algn="ctr">
                        <a:lnSpc>
                          <a:spcPct val="115000"/>
                        </a:lnSpc>
                        <a:spcBef>
                          <a:spcPts val="0"/>
                        </a:spcBef>
                        <a:spcAft>
                          <a:spcPts val="1000"/>
                        </a:spcAft>
                      </a:pPr>
                      <a:r>
                        <a:rPr lang="en-US" sz="1600" dirty="0">
                          <a:effectLst/>
                        </a:rPr>
                        <a:t>Hazard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Chemical Equivalency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Explosives Yield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Overall TNT Equivalency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SAFEX Recommended TNT Equivalency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5414563"/>
                  </a:ext>
                </a:extLst>
              </a:tr>
              <a:tr h="280661">
                <a:tc>
                  <a:txBody>
                    <a:bodyPr/>
                    <a:lstStyle/>
                    <a:p>
                      <a:pPr marL="0" marR="0" algn="ctr">
                        <a:lnSpc>
                          <a:spcPct val="115000"/>
                        </a:lnSpc>
                        <a:spcBef>
                          <a:spcPts val="0"/>
                        </a:spcBef>
                        <a:spcAft>
                          <a:spcPts val="1000"/>
                        </a:spcAft>
                      </a:pPr>
                      <a:r>
                        <a:rPr lang="en-US" sz="1600" dirty="0">
                          <a:effectLst/>
                        </a:rPr>
                        <a:t>Shock</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0.32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100%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25-32%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3051490"/>
                  </a:ext>
                </a:extLst>
              </a:tr>
              <a:tr h="289610">
                <a:tc>
                  <a:txBody>
                    <a:bodyPr/>
                    <a:lstStyle/>
                    <a:p>
                      <a:pPr marL="0" marR="0" algn="ctr">
                        <a:lnSpc>
                          <a:spcPct val="115000"/>
                        </a:lnSpc>
                        <a:spcBef>
                          <a:spcPts val="0"/>
                        </a:spcBef>
                        <a:spcAft>
                          <a:spcPts val="1000"/>
                        </a:spcAft>
                      </a:pPr>
                      <a:r>
                        <a:rPr lang="en-US" sz="1600" dirty="0">
                          <a:effectLst/>
                        </a:rPr>
                        <a:t>Contamination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0.32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10-50%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3-16%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16%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1779841"/>
                  </a:ext>
                </a:extLst>
              </a:tr>
              <a:tr h="280661">
                <a:tc>
                  <a:txBody>
                    <a:bodyPr/>
                    <a:lstStyle/>
                    <a:p>
                      <a:pPr marL="0" marR="0" algn="ctr">
                        <a:lnSpc>
                          <a:spcPct val="115000"/>
                        </a:lnSpc>
                        <a:spcBef>
                          <a:spcPts val="0"/>
                        </a:spcBef>
                        <a:spcAft>
                          <a:spcPts val="1000"/>
                        </a:spcAft>
                      </a:pPr>
                      <a:r>
                        <a:rPr lang="en-US" sz="1600" dirty="0">
                          <a:effectLst/>
                        </a:rPr>
                        <a:t>Fire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0.32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a:effectLst/>
                        </a:rPr>
                        <a:t>3-5%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600" dirty="0">
                          <a:effectLst/>
                        </a:rPr>
                        <a:t>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8039194"/>
                  </a:ext>
                </a:extLst>
              </a:tr>
            </a:tbl>
          </a:graphicData>
        </a:graphic>
      </p:graphicFrame>
    </p:spTree>
    <p:extLst>
      <p:ext uri="{BB962C8B-B14F-4D97-AF65-F5344CB8AC3E}">
        <p14:creationId xmlns:p14="http://schemas.microsoft.com/office/powerpoint/2010/main" val="152185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4C91AC-A531-4E33-9DF4-CEF737A08F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a:noFill/>
        </p:spPr>
      </p:pic>
      <p:pic>
        <p:nvPicPr>
          <p:cNvPr id="5" name="Picture 4" descr="A picture containing text, clipart&#10;&#10;Description automatically generated">
            <a:extLst>
              <a:ext uri="{FF2B5EF4-FFF2-40B4-BE49-F238E27FC236}">
                <a16:creationId xmlns:a16="http://schemas.microsoft.com/office/drawing/2014/main" id="{4BFC6683-B434-756F-5B0B-176350E6A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845" y="1013843"/>
            <a:ext cx="956828" cy="956828"/>
          </a:xfrm>
          <a:prstGeom prst="rect">
            <a:avLst/>
          </a:prstGeom>
        </p:spPr>
      </p:pic>
      <p:pic>
        <p:nvPicPr>
          <p:cNvPr id="7" name="Picture 6" descr="Icon&#10;&#10;Description automatically generated">
            <a:extLst>
              <a:ext uri="{FF2B5EF4-FFF2-40B4-BE49-F238E27FC236}">
                <a16:creationId xmlns:a16="http://schemas.microsoft.com/office/drawing/2014/main" id="{D6F21907-2310-BD97-6718-405FFBB8D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619" y="4541613"/>
            <a:ext cx="1124708" cy="850619"/>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66F5850A-F09E-4AFE-6558-184DB257F7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0642" y="5261407"/>
            <a:ext cx="1410674" cy="523140"/>
          </a:xfrm>
          <a:prstGeom prst="rect">
            <a:avLst/>
          </a:prstGeom>
        </p:spPr>
      </p:pic>
      <p:sp>
        <p:nvSpPr>
          <p:cNvPr id="10" name="Rectangle 9">
            <a:extLst>
              <a:ext uri="{FF2B5EF4-FFF2-40B4-BE49-F238E27FC236}">
                <a16:creationId xmlns:a16="http://schemas.microsoft.com/office/drawing/2014/main" id="{D1620F52-5BC7-1A29-F0CF-617315E1A8A2}"/>
              </a:ext>
            </a:extLst>
          </p:cNvPr>
          <p:cNvSpPr/>
          <p:nvPr/>
        </p:nvSpPr>
        <p:spPr>
          <a:xfrm>
            <a:off x="1239982" y="2249632"/>
            <a:ext cx="1453862" cy="429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2D47D476-02F0-151F-71B4-0E0C5FF91949}"/>
              </a:ext>
            </a:extLst>
          </p:cNvPr>
          <p:cNvSpPr/>
          <p:nvPr/>
        </p:nvSpPr>
        <p:spPr>
          <a:xfrm>
            <a:off x="5217732" y="1091501"/>
            <a:ext cx="1216210" cy="601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9732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B5E7-06D5-4BDB-AF79-42F0E4B7C1CE}"/>
              </a:ext>
            </a:extLst>
          </p:cNvPr>
          <p:cNvSpPr txBox="1">
            <a:spLocks/>
          </p:cNvSpPr>
          <p:nvPr/>
        </p:nvSpPr>
        <p:spPr>
          <a:xfrm>
            <a:off x="1181100" y="5452657"/>
            <a:ext cx="6781800" cy="1253068"/>
          </a:xfrm>
          <a:prstGeom prst="rect">
            <a:avLst/>
          </a:prstGeom>
        </p:spPr>
        <p:txBody>
          <a:bodyPr>
            <a:no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r>
              <a:rPr lang="en-US" sz="2800" dirty="0"/>
              <a:t>Examined differences in peak pressure and impulse characteristics.</a:t>
            </a:r>
          </a:p>
          <a:p>
            <a:pPr algn="ctr"/>
            <a:r>
              <a:rPr lang="en-US" sz="2800" dirty="0"/>
              <a:t>(APT RESEARCH - IMESAFR AN MODULE BASED)</a:t>
            </a:r>
            <a:br>
              <a:rPr lang="en-US" sz="2800" dirty="0"/>
            </a:br>
            <a:endParaRPr lang="en-US" sz="2800" dirty="0"/>
          </a:p>
        </p:txBody>
      </p:sp>
      <p:pic>
        <p:nvPicPr>
          <p:cNvPr id="3" name="Content Placeholder 5">
            <a:extLst>
              <a:ext uri="{FF2B5EF4-FFF2-40B4-BE49-F238E27FC236}">
                <a16:creationId xmlns:a16="http://schemas.microsoft.com/office/drawing/2014/main" id="{EB88DBD9-1D2B-4CC6-AB81-50769CE571AD}"/>
              </a:ext>
            </a:extLst>
          </p:cNvPr>
          <p:cNvPicPr>
            <a:picLocks/>
          </p:cNvPicPr>
          <p:nvPr/>
        </p:nvPicPr>
        <p:blipFill>
          <a:blip r:embed="rId2" cstate="print"/>
          <a:stretch>
            <a:fillRect/>
          </a:stretch>
        </p:blipFill>
        <p:spPr bwMode="auto">
          <a:xfrm>
            <a:off x="765719" y="702348"/>
            <a:ext cx="7552266" cy="4419600"/>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9EBD4275-E7B9-49F6-B382-CE634F0BC271}"/>
              </a:ext>
            </a:extLst>
          </p:cNvPr>
          <p:cNvSpPr/>
          <p:nvPr/>
        </p:nvSpPr>
        <p:spPr>
          <a:xfrm>
            <a:off x="1348509" y="1182255"/>
            <a:ext cx="240146" cy="3546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5292AB-C3F6-45D6-B70B-44B802D1C55A}"/>
              </a:ext>
            </a:extLst>
          </p:cNvPr>
          <p:cNvSpPr/>
          <p:nvPr/>
        </p:nvSpPr>
        <p:spPr>
          <a:xfrm rot="5400000">
            <a:off x="4606636" y="1789546"/>
            <a:ext cx="92364" cy="5971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840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 y="907870"/>
            <a:ext cx="2719306" cy="923330"/>
          </a:xfrm>
          <a:prstGeom prst="rect">
            <a:avLst/>
          </a:prstGeom>
          <a:noFill/>
        </p:spPr>
        <p:txBody>
          <a:bodyPr wrap="square" rtlCol="0">
            <a:spAutoFit/>
          </a:bodyPr>
          <a:lstStyle/>
          <a:p>
            <a:pPr algn="ctr"/>
            <a:r>
              <a:rPr lang="en-US" sz="2700" b="1" dirty="0"/>
              <a:t>FIELD </a:t>
            </a:r>
          </a:p>
          <a:p>
            <a:pPr algn="ctr"/>
            <a:r>
              <a:rPr lang="en-US" sz="2700" b="1" dirty="0"/>
              <a:t>TESTING</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19306" y="568809"/>
            <a:ext cx="3705388" cy="3480196"/>
          </a:xfrm>
          <a:prstGeom prst="rect">
            <a:avLst/>
          </a:prstGeom>
        </p:spPr>
      </p:pic>
      <p:pic>
        <p:nvPicPr>
          <p:cNvPr id="7" name="Picture 6"/>
          <p:cNvPicPr>
            <a:picLocks noChangeAspect="1"/>
          </p:cNvPicPr>
          <p:nvPr/>
        </p:nvPicPr>
        <p:blipFill>
          <a:blip r:embed="rId4"/>
          <a:stretch>
            <a:fillRect/>
          </a:stretch>
        </p:blipFill>
        <p:spPr>
          <a:xfrm>
            <a:off x="1424755" y="4049005"/>
            <a:ext cx="6294490" cy="2094390"/>
          </a:xfrm>
          <a:prstGeom prst="rect">
            <a:avLst/>
          </a:prstGeom>
        </p:spPr>
      </p:pic>
    </p:spTree>
    <p:custDataLst>
      <p:tags r:id="rId1"/>
    </p:custDataLst>
    <p:extLst>
      <p:ext uri="{BB962C8B-B14F-4D97-AF65-F5344CB8AC3E}">
        <p14:creationId xmlns:p14="http://schemas.microsoft.com/office/powerpoint/2010/main" val="1514430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 Word&#10;&#10;Description automatically generated">
            <a:extLst>
              <a:ext uri="{FF2B5EF4-FFF2-40B4-BE49-F238E27FC236}">
                <a16:creationId xmlns:a16="http://schemas.microsoft.com/office/drawing/2014/main" id="{C10482F1-2B9E-4D10-9D6D-719F1BDBF68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bwMode="auto">
          <a:xfrm>
            <a:off x="631855" y="365410"/>
            <a:ext cx="6691592" cy="2922581"/>
          </a:xfrm>
          <a:prstGeom prst="rect">
            <a:avLst/>
          </a:prstGeom>
          <a:ln>
            <a:noFill/>
          </a:ln>
          <a:extLst>
            <a:ext uri="{53640926-AAD7-44D8-BBD7-CCE9431645EC}">
              <a14:shadowObscured xmlns:a14="http://schemas.microsoft.com/office/drawing/2010/main"/>
            </a:ext>
          </a:extLst>
        </p:spPr>
      </p:pic>
      <p:pic>
        <p:nvPicPr>
          <p:cNvPr id="3" name="Picture 2" descr="Graphical user interface, application&#10;&#10;Description automatically generated">
            <a:extLst>
              <a:ext uri="{FF2B5EF4-FFF2-40B4-BE49-F238E27FC236}">
                <a16:creationId xmlns:a16="http://schemas.microsoft.com/office/drawing/2014/main" id="{5966131C-EDB5-49D8-A237-A2D5B6F011BA}"/>
              </a:ext>
            </a:extLst>
          </p:cNvPr>
          <p:cNvPicPr>
            <a:picLocks noChangeAspect="1"/>
          </p:cNvPicPr>
          <p:nvPr/>
        </p:nvPicPr>
        <p:blipFill rotWithShape="1">
          <a:blip r:embed="rId4">
            <a:extLst>
              <a:ext uri="{28A0092B-C50C-407E-A947-70E740481C1C}">
                <a14:useLocalDpi xmlns:a14="http://schemas.microsoft.com/office/drawing/2010/main"/>
              </a:ext>
            </a:extLst>
          </a:blip>
          <a:srcRect l="3241" t="4578" r="12101"/>
          <a:stretch/>
        </p:blipFill>
        <p:spPr bwMode="auto">
          <a:xfrm>
            <a:off x="3389639" y="2672520"/>
            <a:ext cx="5122506" cy="409217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2A24097F-1F90-45D1-9ED1-CB85764BB596}"/>
              </a:ext>
            </a:extLst>
          </p:cNvPr>
          <p:cNvSpPr txBox="1"/>
          <p:nvPr/>
        </p:nvSpPr>
        <p:spPr>
          <a:xfrm>
            <a:off x="631855" y="3810154"/>
            <a:ext cx="2239818" cy="2031325"/>
          </a:xfrm>
          <a:prstGeom prst="rect">
            <a:avLst/>
          </a:prstGeom>
          <a:noFill/>
        </p:spPr>
        <p:txBody>
          <a:bodyPr wrap="square">
            <a:spAutoFit/>
          </a:bodyPr>
          <a:lstStyle/>
          <a:p>
            <a:r>
              <a:rPr lang="en-US" dirty="0"/>
              <a:t>The FBI report said "an approximate amount reaching around 552 metric </a:t>
            </a:r>
            <a:r>
              <a:rPr lang="en-US" dirty="0" err="1"/>
              <a:t>tonnes</a:t>
            </a:r>
            <a:r>
              <a:rPr lang="en-US" dirty="0"/>
              <a:t> of ammonium nitrate exploded in warehouse 12". </a:t>
            </a:r>
          </a:p>
        </p:txBody>
      </p:sp>
    </p:spTree>
    <p:extLst>
      <p:ext uri="{BB962C8B-B14F-4D97-AF65-F5344CB8AC3E}">
        <p14:creationId xmlns:p14="http://schemas.microsoft.com/office/powerpoint/2010/main" val="1584475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3D7590-1C67-4147-9B0A-137742701EB3}"/>
              </a:ext>
            </a:extLst>
          </p:cNvPr>
          <p:cNvSpPr txBox="1">
            <a:spLocks/>
          </p:cNvSpPr>
          <p:nvPr/>
        </p:nvSpPr>
        <p:spPr>
          <a:xfrm>
            <a:off x="1" y="6133012"/>
            <a:ext cx="9144000" cy="91440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International Discussions </a:t>
            </a:r>
          </a:p>
        </p:txBody>
      </p:sp>
      <p:sp>
        <p:nvSpPr>
          <p:cNvPr id="6" name="TextBox 5">
            <a:extLst>
              <a:ext uri="{FF2B5EF4-FFF2-40B4-BE49-F238E27FC236}">
                <a16:creationId xmlns:a16="http://schemas.microsoft.com/office/drawing/2014/main" id="{88E31EA4-9632-4175-8123-52FB16ABD252}"/>
              </a:ext>
            </a:extLst>
          </p:cNvPr>
          <p:cNvSpPr txBox="1"/>
          <p:nvPr/>
        </p:nvSpPr>
        <p:spPr>
          <a:xfrm>
            <a:off x="929472" y="836070"/>
            <a:ext cx="7581482" cy="3600986"/>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endParaRPr lang="en-US" sz="2800" dirty="0">
              <a:latin typeface="Times New Roman" panose="02020603050405020304" pitchFamily="18" charset="0"/>
              <a:ea typeface="SimSun" panose="02010600030101010101" pitchFamily="2" charset="-122"/>
            </a:endParaRP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SimSun" panose="02010600030101010101" pitchFamily="2" charset="-122"/>
              </a:rPr>
              <a:t>Two international organizations of note that have or addressed the port of Beirut incident include:</a:t>
            </a:r>
          </a:p>
          <a:p>
            <a:pPr marL="742950" lvl="1" indent="-285750">
              <a:buFont typeface="Arial" panose="020B0604020202020204" pitchFamily="34" charset="0"/>
              <a:buChar char="•"/>
            </a:pPr>
            <a:r>
              <a:rPr lang="en-US" sz="2800" dirty="0">
                <a:latin typeface="Times New Roman" panose="02020603050405020304" pitchFamily="18" charset="0"/>
                <a:ea typeface="SimSun" panose="02010600030101010101" pitchFamily="2" charset="-122"/>
              </a:rPr>
              <a:t>The Global Congress on Chemical Security and Emerging Threats</a:t>
            </a:r>
          </a:p>
          <a:p>
            <a:pPr marL="742950" lvl="1" indent="-285750">
              <a:buFont typeface="Arial" panose="020B0604020202020204" pitchFamily="34" charset="0"/>
              <a:buChar char="•"/>
            </a:pPr>
            <a:r>
              <a:rPr lang="en-US" sz="2800" kern="1200" dirty="0">
                <a:effectLst/>
                <a:latin typeface="Times New Roman" panose="02020603050405020304" pitchFamily="18" charset="0"/>
                <a:ea typeface="SimSun" panose="02010600030101010101" pitchFamily="2" charset="-122"/>
              </a:rPr>
              <a:t>United Nations and the Organization for Economic Co-operation and Development</a:t>
            </a:r>
          </a:p>
          <a:p>
            <a:pPr marL="742950" lvl="1" indent="-285750">
              <a:buFont typeface="Arial" panose="020B0604020202020204" pitchFamily="34" charset="0"/>
              <a:buChar char="•"/>
            </a:pPr>
            <a:endParaRPr lang="en-US" sz="3200" dirty="0">
              <a:latin typeface="Times New Roman" panose="02020603050405020304" pitchFamily="18" charset="0"/>
              <a:ea typeface="SimSun" panose="02010600030101010101" pitchFamily="2" charset="-122"/>
            </a:endParaRPr>
          </a:p>
        </p:txBody>
      </p:sp>
      <p:sp>
        <p:nvSpPr>
          <p:cNvPr id="7" name="TextBox 6">
            <a:extLst>
              <a:ext uri="{FF2B5EF4-FFF2-40B4-BE49-F238E27FC236}">
                <a16:creationId xmlns:a16="http://schemas.microsoft.com/office/drawing/2014/main" id="{9900505D-F635-4EBF-9D64-BAFCB7EF1394}"/>
              </a:ext>
            </a:extLst>
          </p:cNvPr>
          <p:cNvSpPr txBox="1"/>
          <p:nvPr/>
        </p:nvSpPr>
        <p:spPr>
          <a:xfrm>
            <a:off x="633046" y="4418879"/>
            <a:ext cx="7978392" cy="1200329"/>
          </a:xfrm>
          <a:prstGeom prst="rect">
            <a:avLst/>
          </a:prstGeom>
          <a:noFill/>
        </p:spPr>
        <p:txBody>
          <a:bodyPr wrap="square">
            <a:spAutoFit/>
          </a:bodyPr>
          <a:lstStyle/>
          <a:p>
            <a:r>
              <a:rPr lang="en-US" b="1" dirty="0">
                <a:hlinkClick r:id="rId2"/>
              </a:rPr>
              <a:t>UN/OECD seminar in follow-up to the 2020 Beirut port explosion: Lessons learned, experiences and good practices in managing risks of ammonium nitrate storage, handling and transport in port areas, preventing accidents and mitigating their consequences</a:t>
            </a:r>
            <a:endParaRPr lang="en-US" b="1" dirty="0"/>
          </a:p>
        </p:txBody>
      </p:sp>
    </p:spTree>
    <p:extLst>
      <p:ext uri="{BB962C8B-B14F-4D97-AF65-F5344CB8AC3E}">
        <p14:creationId xmlns:p14="http://schemas.microsoft.com/office/powerpoint/2010/main" val="3598437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5D4F5-A9BD-45AB-9BD0-5A8F30773DEA}"/>
              </a:ext>
            </a:extLst>
          </p:cNvPr>
          <p:cNvSpPr>
            <a:spLocks noGrp="1"/>
          </p:cNvSpPr>
          <p:nvPr>
            <p:ph type="title"/>
          </p:nvPr>
        </p:nvSpPr>
        <p:spPr>
          <a:xfrm>
            <a:off x="822960" y="286607"/>
            <a:ext cx="7543800" cy="903002"/>
          </a:xfrm>
        </p:spPr>
        <p:txBody>
          <a:bodyPr>
            <a:normAutofit fontScale="90000"/>
          </a:bodyPr>
          <a:lstStyle/>
          <a:p>
            <a:pPr algn="ctr"/>
            <a:r>
              <a:rPr lang="en-US" b="1" dirty="0">
                <a:solidFill>
                  <a:schemeClr val="tx1"/>
                </a:solidFill>
              </a:rPr>
              <a:t>IME’s Recommendations</a:t>
            </a:r>
            <a:endParaRPr lang="en-US" dirty="0"/>
          </a:p>
        </p:txBody>
      </p:sp>
      <p:sp>
        <p:nvSpPr>
          <p:cNvPr id="3" name="Content Placeholder 2">
            <a:extLst>
              <a:ext uri="{FF2B5EF4-FFF2-40B4-BE49-F238E27FC236}">
                <a16:creationId xmlns:a16="http://schemas.microsoft.com/office/drawing/2014/main" id="{86268A3D-048B-4CD8-B9EE-817797CE5189}"/>
              </a:ext>
            </a:extLst>
          </p:cNvPr>
          <p:cNvSpPr>
            <a:spLocks noGrp="1"/>
          </p:cNvSpPr>
          <p:nvPr>
            <p:ph idx="1"/>
          </p:nvPr>
        </p:nvSpPr>
        <p:spPr>
          <a:xfrm>
            <a:off x="214604" y="1334278"/>
            <a:ext cx="8817428" cy="4534816"/>
          </a:xfrm>
        </p:spPr>
        <p:txBody>
          <a:bodyPr>
            <a:noAutofit/>
          </a:bodyPr>
          <a:lstStyle/>
          <a:p>
            <a:pPr marL="0" indent="0" algn="ctr">
              <a:buNone/>
            </a:pPr>
            <a:r>
              <a:rPr lang="en-US" sz="1800" b="1" dirty="0"/>
              <a:t>Briefs</a:t>
            </a:r>
          </a:p>
          <a:p>
            <a:r>
              <a:rPr lang="en-US" sz="1800" dirty="0">
                <a:solidFill>
                  <a:srgbClr val="0000FF"/>
                </a:solidFill>
                <a:effectLst/>
                <a:hlinkClick r:id="rId2"/>
              </a:rPr>
              <a:t>Ammonium Nitrate Detonability Question</a:t>
            </a:r>
            <a:r>
              <a:rPr lang="en-US" sz="1800" dirty="0"/>
              <a:t> - (April 2019)</a:t>
            </a:r>
          </a:p>
          <a:p>
            <a:r>
              <a:rPr lang="en-US" sz="1800" dirty="0">
                <a:solidFill>
                  <a:srgbClr val="0000FF"/>
                </a:solidFill>
                <a:effectLst/>
                <a:hlinkClick r:id="rId3"/>
              </a:rPr>
              <a:t>Strengthen Ammonia Nitrate Regulations</a:t>
            </a:r>
            <a:r>
              <a:rPr lang="en-US" sz="1800" dirty="0"/>
              <a:t> - (April 2019)</a:t>
            </a:r>
          </a:p>
          <a:p>
            <a:r>
              <a:rPr lang="en-US" sz="1800" dirty="0">
                <a:solidFill>
                  <a:srgbClr val="0000FF"/>
                </a:solidFill>
                <a:effectLst/>
                <a:hlinkClick r:id="rId4"/>
              </a:rPr>
              <a:t>Eliminate Duplicative Regulations: Exempt ATF Facilities from CFATS</a:t>
            </a:r>
            <a:r>
              <a:rPr lang="en-US" sz="1800" dirty="0"/>
              <a:t> - (March 2019)​</a:t>
            </a:r>
          </a:p>
          <a:p>
            <a:r>
              <a:rPr lang="en-US" sz="1800" dirty="0">
                <a:solidFill>
                  <a:srgbClr val="0000FF"/>
                </a:solidFill>
                <a:effectLst/>
                <a:hlinkClick r:id="rId5"/>
              </a:rPr>
              <a:t>Explosives Precursor Chemical Regulation</a:t>
            </a:r>
            <a:r>
              <a:rPr lang="en-US" sz="1800" dirty="0"/>
              <a:t> - (April 2019)</a:t>
            </a:r>
          </a:p>
          <a:p>
            <a:pPr marL="0" indent="0" algn="ctr">
              <a:buNone/>
            </a:pPr>
            <a:r>
              <a:rPr lang="en-US" sz="1800" b="1" dirty="0"/>
              <a:t>Guidance</a:t>
            </a:r>
          </a:p>
          <a:p>
            <a:r>
              <a:rPr lang="en-US" altLang="en-US" sz="1800" dirty="0">
                <a:solidFill>
                  <a:schemeClr val="tx1"/>
                </a:solidFill>
                <a:hlinkClick r:id="rId6"/>
              </a:rPr>
              <a:t>IME Guideline for the Responsible Transportation of Solid Ammonium Nitrate by Motor Vehicle</a:t>
            </a:r>
            <a:r>
              <a:rPr lang="en-US" altLang="en-US" sz="1800" dirty="0">
                <a:solidFill>
                  <a:schemeClr val="tx1"/>
                </a:solidFill>
              </a:rPr>
              <a:t> - September 2020 </a:t>
            </a:r>
          </a:p>
          <a:p>
            <a:r>
              <a:rPr lang="en-US" altLang="en-US" sz="1800" dirty="0">
                <a:solidFill>
                  <a:schemeClr val="tx1"/>
                </a:solidFill>
                <a:hlinkClick r:id="rId7"/>
              </a:rPr>
              <a:t>Guidance Document Regarding Acceptors Under ATF Regulations at 27 CFR 555.220</a:t>
            </a:r>
            <a:r>
              <a:rPr lang="en-US" altLang="en-US" sz="1800" dirty="0">
                <a:solidFill>
                  <a:schemeClr val="tx1"/>
                </a:solidFill>
              </a:rPr>
              <a:t> - October 2017 </a:t>
            </a:r>
          </a:p>
          <a:p>
            <a:pPr marL="0" indent="0" algn="ctr">
              <a:buNone/>
            </a:pPr>
            <a:r>
              <a:rPr lang="en-US" sz="1800" b="1" dirty="0"/>
              <a:t>Safety Library Publication</a:t>
            </a:r>
          </a:p>
          <a:p>
            <a:r>
              <a:rPr lang="en-US" sz="1800" u="sng" dirty="0">
                <a:solidFill>
                  <a:srgbClr val="FF0000"/>
                </a:solidFill>
              </a:rPr>
              <a:t>SLP 28: Recommendations for Accountability and Security of Bulk Explosives and Bulk Security Sensitive Materials </a:t>
            </a:r>
            <a:r>
              <a:rPr lang="en-US" sz="1800" dirty="0"/>
              <a:t>– Sept 2019</a:t>
            </a:r>
          </a:p>
          <a:p>
            <a:r>
              <a:rPr lang="en-US" sz="1800" u="sng" dirty="0">
                <a:solidFill>
                  <a:srgbClr val="FF0000"/>
                </a:solidFill>
              </a:rPr>
              <a:t>SLP 30: Safe Handling of Solid Ammonium Nitrate </a:t>
            </a:r>
            <a:r>
              <a:rPr lang="en-US" sz="1800" dirty="0"/>
              <a:t>– April 2017</a:t>
            </a:r>
          </a:p>
        </p:txBody>
      </p:sp>
    </p:spTree>
    <p:extLst>
      <p:ext uri="{BB962C8B-B14F-4D97-AF65-F5344CB8AC3E}">
        <p14:creationId xmlns:p14="http://schemas.microsoft.com/office/powerpoint/2010/main" val="1846919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3D7590-1C67-4147-9B0A-137742701EB3}"/>
              </a:ext>
            </a:extLst>
          </p:cNvPr>
          <p:cNvSpPr txBox="1">
            <a:spLocks/>
          </p:cNvSpPr>
          <p:nvPr/>
        </p:nvSpPr>
        <p:spPr>
          <a:xfrm>
            <a:off x="1" y="6133012"/>
            <a:ext cx="9144000" cy="91440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International Discussions </a:t>
            </a:r>
          </a:p>
        </p:txBody>
      </p:sp>
      <p:sp>
        <p:nvSpPr>
          <p:cNvPr id="6" name="TextBox 5">
            <a:extLst>
              <a:ext uri="{FF2B5EF4-FFF2-40B4-BE49-F238E27FC236}">
                <a16:creationId xmlns:a16="http://schemas.microsoft.com/office/drawing/2014/main" id="{88E31EA4-9632-4175-8123-52FB16ABD252}"/>
              </a:ext>
            </a:extLst>
          </p:cNvPr>
          <p:cNvSpPr txBox="1"/>
          <p:nvPr/>
        </p:nvSpPr>
        <p:spPr>
          <a:xfrm>
            <a:off x="190920" y="122637"/>
            <a:ext cx="8772210" cy="5632311"/>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endParaRPr lang="en-US" sz="2400" dirty="0">
              <a:latin typeface="Times New Roman" panose="02020603050405020304" pitchFamily="18" charset="0"/>
              <a:ea typeface="SimSun" panose="02010600030101010101" pitchFamily="2" charset="-122"/>
            </a:endParaRPr>
          </a:p>
          <a:p>
            <a:pPr marL="285750" marR="0" indent="-285750">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Any accident must be explored and explained. This may never be fully possible for the incident at the Port of Beirut, but from what is known, improper storage practices were the primary underlying factors leading to the explosion. </a:t>
            </a:r>
          </a:p>
          <a:p>
            <a:pPr marL="285750" marR="0" indent="-285750">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IME has the following policy recommendations regarding the presence of AN at ports:</a:t>
            </a:r>
          </a:p>
          <a:p>
            <a:pPr marL="914400" lvl="1" indent="-4572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Focus should be made on raising awareness among government and industry on the risks and potential impacts of poorly managed AN;</a:t>
            </a:r>
          </a:p>
          <a:p>
            <a:pPr marL="914400" lvl="1" indent="-4572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Efforts should be made to clarify roles and responsibilities for implementing known best practices; </a:t>
            </a:r>
          </a:p>
          <a:p>
            <a:pPr marL="914400" lvl="1" indent="-4572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Safety and security risk vulnerabilities should be assessed for AN; provided quantitative risk assessments are best made using accepted tools that incorporate AN explosion physics.</a:t>
            </a:r>
          </a:p>
        </p:txBody>
      </p:sp>
    </p:spTree>
    <p:extLst>
      <p:ext uri="{BB962C8B-B14F-4D97-AF65-F5344CB8AC3E}">
        <p14:creationId xmlns:p14="http://schemas.microsoft.com/office/powerpoint/2010/main" val="2158384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EFA0-1D1C-480A-ADAC-17DB66BAB0C1}"/>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2F0C4958-3A11-40EB-9E8F-7F579C40834D}"/>
              </a:ext>
            </a:extLst>
          </p:cNvPr>
          <p:cNvSpPr>
            <a:spLocks noGrp="1"/>
          </p:cNvSpPr>
          <p:nvPr>
            <p:ph idx="1"/>
          </p:nvPr>
        </p:nvSpPr>
        <p:spPr/>
        <p:txBody>
          <a:bodyPr>
            <a:normAutofit/>
          </a:bodyPr>
          <a:lstStyle/>
          <a:p>
            <a:r>
              <a:rPr lang="en-US" sz="2400" b="1" dirty="0"/>
              <a:t>The Beirut Port Explosions (English) by Forensic Architecture on Vimeo and </a:t>
            </a:r>
            <a:r>
              <a:rPr lang="en-US" sz="2400" b="1" dirty="0" err="1"/>
              <a:t>Youtube</a:t>
            </a:r>
            <a:endParaRPr lang="en-US" sz="2400" b="1" dirty="0"/>
          </a:p>
          <a:p>
            <a:r>
              <a:rPr lang="en-US" sz="2400" dirty="0">
                <a:hlinkClick r:id="rId2"/>
              </a:rPr>
              <a:t>https://vimeo.com/479844049</a:t>
            </a:r>
            <a:endParaRPr lang="en-US" sz="2400" dirty="0"/>
          </a:p>
          <a:p>
            <a:r>
              <a:rPr lang="en-US" sz="2400" b="1" dirty="0"/>
              <a:t>How a Massive Bomb Came Together in Beirut’s Port New York Times </a:t>
            </a:r>
          </a:p>
          <a:p>
            <a:r>
              <a:rPr lang="en-US" sz="2400" dirty="0">
                <a:hlinkClick r:id="rId3"/>
              </a:rPr>
              <a:t>https://www.nytimes.com/interactive/2020/09/09/world/middleeast/beirut-explosion.html</a:t>
            </a:r>
            <a:endParaRPr lang="en-US" sz="2400" dirty="0"/>
          </a:p>
          <a:p>
            <a:endParaRPr lang="en-US" sz="2400" dirty="0"/>
          </a:p>
        </p:txBody>
      </p:sp>
    </p:spTree>
    <p:extLst>
      <p:ext uri="{BB962C8B-B14F-4D97-AF65-F5344CB8AC3E}">
        <p14:creationId xmlns:p14="http://schemas.microsoft.com/office/powerpoint/2010/main" val="2253842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228850"/>
            <a:ext cx="9143999" cy="4629150"/>
          </a:xfrm>
        </p:spPr>
        <p:txBody>
          <a:bodyPr>
            <a:normAutofit/>
          </a:bodyPr>
          <a:lstStyle/>
          <a:p>
            <a:pPr marL="0" indent="0" algn="ctr" defTabSz="685800">
              <a:lnSpc>
                <a:spcPct val="90000"/>
              </a:lnSpc>
              <a:spcBef>
                <a:spcPts val="900"/>
              </a:spcBef>
              <a:spcAft>
                <a:spcPts val="150"/>
              </a:spcAft>
              <a:buSzPct val="100000"/>
              <a:buNone/>
            </a:pPr>
            <a:r>
              <a:rPr lang="en-US" sz="3600" b="1" dirty="0">
                <a:solidFill>
                  <a:schemeClr val="tx1">
                    <a:lumMod val="75000"/>
                    <a:lumOff val="25000"/>
                  </a:schemeClr>
                </a:solidFill>
              </a:rPr>
              <a:t>SAFETY IN KNOWLEDGE</a:t>
            </a:r>
          </a:p>
          <a:p>
            <a:pPr marL="0" indent="0" algn="ctr" defTabSz="685800">
              <a:lnSpc>
                <a:spcPct val="90000"/>
              </a:lnSpc>
              <a:spcBef>
                <a:spcPts val="900"/>
              </a:spcBef>
              <a:spcAft>
                <a:spcPts val="150"/>
              </a:spcAft>
              <a:buSzPct val="100000"/>
              <a:buNone/>
            </a:pPr>
            <a:endParaRPr lang="en-US" sz="3600" b="1" dirty="0">
              <a:solidFill>
                <a:schemeClr val="tx1">
                  <a:lumMod val="75000"/>
                  <a:lumOff val="25000"/>
                </a:schemeClr>
              </a:solidFill>
            </a:endParaRPr>
          </a:p>
          <a:p>
            <a:pPr marL="0" indent="0">
              <a:buNone/>
            </a:pPr>
            <a:endParaRPr lang="en-US" dirty="0"/>
          </a:p>
        </p:txBody>
      </p:sp>
      <p:sp>
        <p:nvSpPr>
          <p:cNvPr id="2" name="AutoShape 2"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CF3EA6D-75E5-44EE-B0A0-20A118D4F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20" y="1470059"/>
            <a:ext cx="8488158" cy="1845251"/>
          </a:xfrm>
          <a:prstGeom prst="rect">
            <a:avLst/>
          </a:prstGeom>
        </p:spPr>
      </p:pic>
    </p:spTree>
    <p:extLst>
      <p:ext uri="{BB962C8B-B14F-4D97-AF65-F5344CB8AC3E}">
        <p14:creationId xmlns:p14="http://schemas.microsoft.com/office/powerpoint/2010/main" val="371509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dirty="0"/>
              <a:t> </a:t>
            </a:r>
          </a:p>
        </p:txBody>
      </p:sp>
      <p:sp>
        <p:nvSpPr>
          <p:cNvPr id="3" name="Content Placeholder 2"/>
          <p:cNvSpPr>
            <a:spLocks noGrp="1"/>
          </p:cNvSpPr>
          <p:nvPr>
            <p:ph idx="1"/>
          </p:nvPr>
        </p:nvSpPr>
        <p:spPr>
          <a:xfrm>
            <a:off x="762000" y="685799"/>
            <a:ext cx="7543800" cy="4572001"/>
          </a:xfrm>
        </p:spPr>
        <p:txBody>
          <a:bodyPr>
            <a:normAutofit/>
          </a:bodyPr>
          <a:lstStyle/>
          <a:p>
            <a:pPr marL="0" indent="0" algn="ctr">
              <a:buNone/>
            </a:pPr>
            <a:r>
              <a:rPr lang="en-US" sz="3600" b="1" i="1" dirty="0"/>
              <a:t>Founded in 1913</a:t>
            </a:r>
          </a:p>
          <a:p>
            <a:pPr marL="0" indent="0" algn="ctr">
              <a:buNone/>
            </a:pPr>
            <a:endParaRPr lang="en-US" dirty="0"/>
          </a:p>
          <a:p>
            <a:pPr marL="0" indent="0" algn="ctr">
              <a:buNone/>
            </a:pPr>
            <a:r>
              <a:rPr lang="en-US" sz="2800" dirty="0"/>
              <a:t>Mission:</a:t>
            </a:r>
          </a:p>
          <a:p>
            <a:pPr marL="0" indent="0" algn="ctr">
              <a:buNone/>
            </a:pPr>
            <a:r>
              <a:rPr lang="en-US" sz="4000" b="1" i="1" dirty="0"/>
              <a:t>To Promote the Safety and Security of the Commercial Explosives Industry</a:t>
            </a:r>
          </a:p>
        </p:txBody>
      </p:sp>
    </p:spTree>
    <p:extLst>
      <p:ext uri="{BB962C8B-B14F-4D97-AF65-F5344CB8AC3E}">
        <p14:creationId xmlns:p14="http://schemas.microsoft.com/office/powerpoint/2010/main" val="249627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48B669F1-1A8B-4966-8B6A-0A866293D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441" y="2638424"/>
            <a:ext cx="4950265" cy="3407938"/>
          </a:xfrm>
          <a:prstGeom prst="rect">
            <a:avLst/>
          </a:prstGeom>
        </p:spPr>
      </p:pic>
      <p:pic>
        <p:nvPicPr>
          <p:cNvPr id="5" name="Picture 4" descr="A picture containing water, photo, table, sitting&#10;&#10;Description automatically generated">
            <a:extLst>
              <a:ext uri="{FF2B5EF4-FFF2-40B4-BE49-F238E27FC236}">
                <a16:creationId xmlns:a16="http://schemas.microsoft.com/office/drawing/2014/main" id="{DC933281-8862-4E03-82D9-A45A735D0525}"/>
              </a:ext>
            </a:extLst>
          </p:cNvPr>
          <p:cNvPicPr>
            <a:picLocks noChangeAspect="1"/>
          </p:cNvPicPr>
          <p:nvPr/>
        </p:nvPicPr>
        <p:blipFill rotWithShape="1">
          <a:blip r:embed="rId3">
            <a:extLst>
              <a:ext uri="{28A0092B-C50C-407E-A947-70E740481C1C}">
                <a14:useLocalDpi xmlns:a14="http://schemas.microsoft.com/office/drawing/2010/main" val="0"/>
              </a:ext>
            </a:extLst>
          </a:blip>
          <a:srcRect l="4912" t="5031" r="3509" b="6105"/>
          <a:stretch/>
        </p:blipFill>
        <p:spPr>
          <a:xfrm>
            <a:off x="96720" y="745958"/>
            <a:ext cx="3984721" cy="3160295"/>
          </a:xfrm>
          <a:prstGeom prst="rect">
            <a:avLst/>
          </a:prstGeom>
        </p:spPr>
      </p:pic>
      <p:sp>
        <p:nvSpPr>
          <p:cNvPr id="7" name="TextBox 6">
            <a:extLst>
              <a:ext uri="{FF2B5EF4-FFF2-40B4-BE49-F238E27FC236}">
                <a16:creationId xmlns:a16="http://schemas.microsoft.com/office/drawing/2014/main" id="{624CB511-8EF0-41E2-8D46-527F0841AE91}"/>
              </a:ext>
            </a:extLst>
          </p:cNvPr>
          <p:cNvSpPr txBox="1"/>
          <p:nvPr/>
        </p:nvSpPr>
        <p:spPr>
          <a:xfrm>
            <a:off x="5351819" y="1369026"/>
            <a:ext cx="2409508" cy="830997"/>
          </a:xfrm>
          <a:prstGeom prst="rect">
            <a:avLst/>
          </a:prstGeom>
          <a:noFill/>
        </p:spPr>
        <p:txBody>
          <a:bodyPr wrap="square">
            <a:spAutoFit/>
          </a:bodyPr>
          <a:lstStyle/>
          <a:p>
            <a:pPr algn="ctr"/>
            <a:r>
              <a:rPr lang="en-US" sz="2400" dirty="0"/>
              <a:t>Texas City, TX</a:t>
            </a:r>
          </a:p>
          <a:p>
            <a:pPr algn="ctr"/>
            <a:r>
              <a:rPr lang="en-US" sz="2400" dirty="0"/>
              <a:t>April 16, 1947</a:t>
            </a:r>
          </a:p>
        </p:txBody>
      </p:sp>
      <p:sp>
        <p:nvSpPr>
          <p:cNvPr id="6" name="TextBox 5">
            <a:extLst>
              <a:ext uri="{FF2B5EF4-FFF2-40B4-BE49-F238E27FC236}">
                <a16:creationId xmlns:a16="http://schemas.microsoft.com/office/drawing/2014/main" id="{9ED0B264-C7BA-472E-8A28-990CEAA26207}"/>
              </a:ext>
            </a:extLst>
          </p:cNvPr>
          <p:cNvSpPr txBox="1"/>
          <p:nvPr/>
        </p:nvSpPr>
        <p:spPr>
          <a:xfrm>
            <a:off x="519343" y="4571464"/>
            <a:ext cx="2792027" cy="707886"/>
          </a:xfrm>
          <a:prstGeom prst="rect">
            <a:avLst/>
          </a:prstGeom>
          <a:noFill/>
        </p:spPr>
        <p:txBody>
          <a:bodyPr wrap="square">
            <a:spAutoFit/>
          </a:bodyPr>
          <a:lstStyle/>
          <a:p>
            <a:pPr algn="ctr"/>
            <a:r>
              <a:rPr lang="en-US" sz="2000" dirty="0"/>
              <a:t>2,100 metric tons of ammonium nitrate</a:t>
            </a:r>
          </a:p>
        </p:txBody>
      </p:sp>
    </p:spTree>
    <p:extLst>
      <p:ext uri="{BB962C8B-B14F-4D97-AF65-F5344CB8AC3E}">
        <p14:creationId xmlns:p14="http://schemas.microsoft.com/office/powerpoint/2010/main" val="317137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ter, large, person&#10;&#10;Description automatically generated">
            <a:extLst>
              <a:ext uri="{FF2B5EF4-FFF2-40B4-BE49-F238E27FC236}">
                <a16:creationId xmlns:a16="http://schemas.microsoft.com/office/drawing/2014/main" id="{4777868F-4082-49EF-B39B-4B29F33F3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927" y="673767"/>
            <a:ext cx="4018146" cy="5173579"/>
          </a:xfrm>
          <a:prstGeom prst="rect">
            <a:avLst/>
          </a:prstGeom>
        </p:spPr>
      </p:pic>
    </p:spTree>
    <p:extLst>
      <p:ext uri="{BB962C8B-B14F-4D97-AF65-F5344CB8AC3E}">
        <p14:creationId xmlns:p14="http://schemas.microsoft.com/office/powerpoint/2010/main" val="194178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ship in the desert&#10;&#10;Description automatically generated">
            <a:extLst>
              <a:ext uri="{FF2B5EF4-FFF2-40B4-BE49-F238E27FC236}">
                <a16:creationId xmlns:a16="http://schemas.microsoft.com/office/drawing/2014/main" id="{C3DCE5B3-3436-4228-B1C2-6AAD81209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72" y="3429000"/>
            <a:ext cx="4501982" cy="2768719"/>
          </a:xfrm>
          <a:prstGeom prst="rect">
            <a:avLst/>
          </a:prstGeom>
        </p:spPr>
      </p:pic>
      <p:pic>
        <p:nvPicPr>
          <p:cNvPr id="5" name="Picture 4" descr="Smoke coming from it&#10;&#10;Description automatically generated">
            <a:extLst>
              <a:ext uri="{FF2B5EF4-FFF2-40B4-BE49-F238E27FC236}">
                <a16:creationId xmlns:a16="http://schemas.microsoft.com/office/drawing/2014/main" id="{0D28D792-7F28-40B6-9F01-2B2E69CC75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394" y="404861"/>
            <a:ext cx="5182909" cy="2915387"/>
          </a:xfrm>
          <a:prstGeom prst="rect">
            <a:avLst/>
          </a:prstGeom>
        </p:spPr>
      </p:pic>
      <p:pic>
        <p:nvPicPr>
          <p:cNvPr id="10" name="Picture 9">
            <a:extLst>
              <a:ext uri="{FF2B5EF4-FFF2-40B4-BE49-F238E27FC236}">
                <a16:creationId xmlns:a16="http://schemas.microsoft.com/office/drawing/2014/main" id="{EAE3DC8F-FE9E-4705-B4D6-CED43B2329CD}"/>
              </a:ext>
            </a:extLst>
          </p:cNvPr>
          <p:cNvPicPr>
            <a:picLocks noChangeAspect="1"/>
          </p:cNvPicPr>
          <p:nvPr/>
        </p:nvPicPr>
        <p:blipFill>
          <a:blip r:embed="rId4"/>
          <a:stretch>
            <a:fillRect/>
          </a:stretch>
        </p:blipFill>
        <p:spPr>
          <a:xfrm>
            <a:off x="4819883" y="3424975"/>
            <a:ext cx="4156445" cy="2772744"/>
          </a:xfrm>
          <a:prstGeom prst="rect">
            <a:avLst/>
          </a:prstGeom>
        </p:spPr>
      </p:pic>
      <p:sp>
        <p:nvSpPr>
          <p:cNvPr id="11" name="TextBox 10">
            <a:extLst>
              <a:ext uri="{FF2B5EF4-FFF2-40B4-BE49-F238E27FC236}">
                <a16:creationId xmlns:a16="http://schemas.microsoft.com/office/drawing/2014/main" id="{F0BB4098-4E7F-4E6E-96EE-5C04E383540B}"/>
              </a:ext>
            </a:extLst>
          </p:cNvPr>
          <p:cNvSpPr txBox="1"/>
          <p:nvPr/>
        </p:nvSpPr>
        <p:spPr>
          <a:xfrm>
            <a:off x="370872" y="1280770"/>
            <a:ext cx="2437863" cy="954107"/>
          </a:xfrm>
          <a:prstGeom prst="rect">
            <a:avLst/>
          </a:prstGeom>
          <a:noFill/>
        </p:spPr>
        <p:txBody>
          <a:bodyPr wrap="square" rtlCol="0">
            <a:spAutoFit/>
          </a:bodyPr>
          <a:lstStyle/>
          <a:p>
            <a:pPr algn="ctr"/>
            <a:r>
              <a:rPr lang="en-US" sz="2800" dirty="0"/>
              <a:t>Beirut Lebanon</a:t>
            </a:r>
          </a:p>
          <a:p>
            <a:pPr algn="ctr"/>
            <a:r>
              <a:rPr lang="en-US" sz="2800" dirty="0"/>
              <a:t>August 4, 2020</a:t>
            </a:r>
          </a:p>
        </p:txBody>
      </p:sp>
    </p:spTree>
    <p:extLst>
      <p:ext uri="{BB962C8B-B14F-4D97-AF65-F5344CB8AC3E}">
        <p14:creationId xmlns:p14="http://schemas.microsoft.com/office/powerpoint/2010/main" val="16235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0BB4098-4E7F-4E6E-96EE-5C04E383540B}"/>
              </a:ext>
            </a:extLst>
          </p:cNvPr>
          <p:cNvSpPr txBox="1"/>
          <p:nvPr/>
        </p:nvSpPr>
        <p:spPr>
          <a:xfrm>
            <a:off x="809044" y="3901664"/>
            <a:ext cx="7832538" cy="2523768"/>
          </a:xfrm>
          <a:prstGeom prst="rect">
            <a:avLst/>
          </a:prstGeom>
          <a:noFill/>
        </p:spPr>
        <p:txBody>
          <a:bodyPr wrap="square" rtlCol="0">
            <a:spAutoFit/>
          </a:bodyPr>
          <a:lstStyle/>
          <a:p>
            <a:pPr algn="ctr"/>
            <a:r>
              <a:rPr lang="en-US" sz="2000" dirty="0" err="1"/>
              <a:t>Rhosus</a:t>
            </a:r>
            <a:r>
              <a:rPr lang="en-US" sz="2000" dirty="0"/>
              <a:t> (Moldovan Flagged) In Port 2013</a:t>
            </a:r>
          </a:p>
          <a:p>
            <a:pPr algn="ctr"/>
            <a:endParaRPr lang="en-US" sz="2000" dirty="0"/>
          </a:p>
          <a:p>
            <a:pPr algn="ctr"/>
            <a:r>
              <a:rPr lang="en-US" sz="2000" dirty="0"/>
              <a:t>2,740 Metric Tons AN (1 Metric Ton Supersacks) – High Density AN</a:t>
            </a:r>
          </a:p>
          <a:p>
            <a:pPr algn="ctr"/>
            <a:endParaRPr lang="en-US" sz="2000" dirty="0"/>
          </a:p>
          <a:p>
            <a:pPr algn="ctr"/>
            <a:r>
              <a:rPr lang="en-US" sz="2000" dirty="0"/>
              <a:t>2,531,760 </a:t>
            </a:r>
            <a:r>
              <a:rPr lang="en-US" sz="2000" dirty="0" err="1"/>
              <a:t>lbs</a:t>
            </a:r>
            <a:r>
              <a:rPr lang="en-US" sz="2000" dirty="0"/>
              <a:t> TNT Equiv. </a:t>
            </a:r>
            <a:r>
              <a:rPr lang="en-US" sz="2000"/>
              <a:t>(42</a:t>
            </a:r>
            <a:r>
              <a:rPr lang="en-US" sz="2000" dirty="0"/>
              <a:t>%) – USBM RI 6773</a:t>
            </a:r>
          </a:p>
          <a:p>
            <a:pPr algn="ctr"/>
            <a:endParaRPr lang="en-US" sz="2000" dirty="0"/>
          </a:p>
          <a:p>
            <a:pPr algn="ctr"/>
            <a:r>
              <a:rPr lang="en-US" sz="2000" dirty="0"/>
              <a:t>  August 4, 2020 Event</a:t>
            </a:r>
          </a:p>
          <a:p>
            <a:pPr algn="ctr"/>
            <a:endParaRPr lang="en-US" dirty="0"/>
          </a:p>
        </p:txBody>
      </p:sp>
      <p:pic>
        <p:nvPicPr>
          <p:cNvPr id="3" name="Picture 2" descr="A large ship in the water&#10;&#10;Description automatically generated with medium confidence">
            <a:extLst>
              <a:ext uri="{FF2B5EF4-FFF2-40B4-BE49-F238E27FC236}">
                <a16:creationId xmlns:a16="http://schemas.microsoft.com/office/drawing/2014/main" id="{9E4DD85B-2EA2-48FD-B0CF-5D3DA1DDE2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390" y="587520"/>
            <a:ext cx="4811220" cy="3139321"/>
          </a:xfrm>
          <a:prstGeom prst="rect">
            <a:avLst/>
          </a:prstGeom>
        </p:spPr>
      </p:pic>
    </p:spTree>
    <p:extLst>
      <p:ext uri="{BB962C8B-B14F-4D97-AF65-F5344CB8AC3E}">
        <p14:creationId xmlns:p14="http://schemas.microsoft.com/office/powerpoint/2010/main" val="175276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8D5A5787-FB88-4E6E-A36A-464048F29A22}"/>
              </a:ext>
            </a:extLst>
          </p:cNvPr>
          <p:cNvSpPr/>
          <p:nvPr/>
        </p:nvSpPr>
        <p:spPr>
          <a:xfrm>
            <a:off x="311499" y="2404070"/>
            <a:ext cx="8470760" cy="552659"/>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 name="Group 3">
            <a:extLst>
              <a:ext uri="{FF2B5EF4-FFF2-40B4-BE49-F238E27FC236}">
                <a16:creationId xmlns:a16="http://schemas.microsoft.com/office/drawing/2014/main" id="{713A529E-77CB-4543-A629-46D7E3FB19C3}"/>
              </a:ext>
            </a:extLst>
          </p:cNvPr>
          <p:cNvGrpSpPr/>
          <p:nvPr/>
        </p:nvGrpSpPr>
        <p:grpSpPr>
          <a:xfrm>
            <a:off x="88431" y="778470"/>
            <a:ext cx="1645127" cy="1740737"/>
            <a:chOff x="1702468" y="0"/>
            <a:chExt cx="296633" cy="1740737"/>
          </a:xfrm>
        </p:grpSpPr>
        <p:sp>
          <p:nvSpPr>
            <p:cNvPr id="5" name="Rectangle 4">
              <a:extLst>
                <a:ext uri="{FF2B5EF4-FFF2-40B4-BE49-F238E27FC236}">
                  <a16:creationId xmlns:a16="http://schemas.microsoft.com/office/drawing/2014/main" id="{2539B0CE-FAAF-4B4B-8373-C84722940170}"/>
                </a:ext>
              </a:extLst>
            </p:cNvPr>
            <p:cNvSpPr/>
            <p:nvPr/>
          </p:nvSpPr>
          <p:spPr>
            <a:xfrm>
              <a:off x="1827845" y="0"/>
              <a:ext cx="171256"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61A3AB87-22DE-4058-B614-A7EF08A92A25}"/>
                </a:ext>
              </a:extLst>
            </p:cNvPr>
            <p:cNvSpPr txBox="1"/>
            <p:nvPr/>
          </p:nvSpPr>
          <p:spPr>
            <a:xfrm>
              <a:off x="1702468" y="115137"/>
              <a:ext cx="171256"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1100" kern="1200" dirty="0"/>
                <a:t>Sept. 2013 – Bill of Lading 2,750 MTS HDAN</a:t>
              </a:r>
            </a:p>
            <a:p>
              <a:pPr marL="0" lvl="0" indent="0" algn="ctr" defTabSz="355600">
                <a:lnSpc>
                  <a:spcPct val="90000"/>
                </a:lnSpc>
                <a:spcBef>
                  <a:spcPct val="0"/>
                </a:spcBef>
                <a:spcAft>
                  <a:spcPct val="35000"/>
                </a:spcAft>
                <a:buNone/>
              </a:pPr>
              <a:r>
                <a:rPr lang="en-US" sz="1100" kern="1200" dirty="0"/>
                <a:t>(Georgia to Mozambique)</a:t>
              </a:r>
            </a:p>
          </p:txBody>
        </p:sp>
      </p:grpSp>
      <p:grpSp>
        <p:nvGrpSpPr>
          <p:cNvPr id="7" name="Group 6">
            <a:extLst>
              <a:ext uri="{FF2B5EF4-FFF2-40B4-BE49-F238E27FC236}">
                <a16:creationId xmlns:a16="http://schemas.microsoft.com/office/drawing/2014/main" id="{B177F7F3-BB9C-4688-9133-BC5C5FD6A4D1}"/>
              </a:ext>
            </a:extLst>
          </p:cNvPr>
          <p:cNvGrpSpPr/>
          <p:nvPr/>
        </p:nvGrpSpPr>
        <p:grpSpPr>
          <a:xfrm>
            <a:off x="563324" y="2876341"/>
            <a:ext cx="864460" cy="1625600"/>
            <a:chOff x="2036700" y="2438399"/>
            <a:chExt cx="141280" cy="1625600"/>
          </a:xfrm>
        </p:grpSpPr>
        <p:sp>
          <p:nvSpPr>
            <p:cNvPr id="8" name="Rectangle 7">
              <a:extLst>
                <a:ext uri="{FF2B5EF4-FFF2-40B4-BE49-F238E27FC236}">
                  <a16:creationId xmlns:a16="http://schemas.microsoft.com/office/drawing/2014/main" id="{AB76C437-7F24-40D9-8A72-FF5EFDCD47ED}"/>
                </a:ext>
              </a:extLst>
            </p:cNvPr>
            <p:cNvSpPr/>
            <p:nvPr/>
          </p:nvSpPr>
          <p:spPr>
            <a:xfrm>
              <a:off x="2036700" y="2438399"/>
              <a:ext cx="141280"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850E01F1-F6C2-48B2-98A2-7658B5226270}"/>
                </a:ext>
              </a:extLst>
            </p:cNvPr>
            <p:cNvSpPr txBox="1"/>
            <p:nvPr/>
          </p:nvSpPr>
          <p:spPr>
            <a:xfrm>
              <a:off x="2036700" y="2438399"/>
              <a:ext cx="141280"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100" kern="1200" dirty="0"/>
                <a:t>Nov. 21, 2013 – Put in at Port of Beirut to take on cargo or repair. </a:t>
              </a:r>
            </a:p>
            <a:p>
              <a:pPr marL="0" lvl="0" indent="0" algn="ctr" defTabSz="355600">
                <a:lnSpc>
                  <a:spcPct val="90000"/>
                </a:lnSpc>
                <a:spcBef>
                  <a:spcPct val="0"/>
                </a:spcBef>
                <a:spcAft>
                  <a:spcPct val="35000"/>
                </a:spcAft>
                <a:buNone/>
              </a:pPr>
              <a:r>
                <a:rPr lang="en-US" sz="1100" kern="1200" dirty="0"/>
                <a:t>Unified Cargo List states “2750 Big Bags” not AN</a:t>
              </a:r>
            </a:p>
          </p:txBody>
        </p:sp>
      </p:grpSp>
      <p:grpSp>
        <p:nvGrpSpPr>
          <p:cNvPr id="10" name="Group 9">
            <a:extLst>
              <a:ext uri="{FF2B5EF4-FFF2-40B4-BE49-F238E27FC236}">
                <a16:creationId xmlns:a16="http://schemas.microsoft.com/office/drawing/2014/main" id="{412F17FA-0995-42F9-B6C0-964536F9CCE1}"/>
              </a:ext>
            </a:extLst>
          </p:cNvPr>
          <p:cNvGrpSpPr/>
          <p:nvPr/>
        </p:nvGrpSpPr>
        <p:grpSpPr>
          <a:xfrm>
            <a:off x="1252895" y="928219"/>
            <a:ext cx="786913" cy="1625600"/>
            <a:chOff x="2214290" y="0"/>
            <a:chExt cx="149129" cy="1625600"/>
          </a:xfrm>
        </p:grpSpPr>
        <p:sp>
          <p:nvSpPr>
            <p:cNvPr id="27" name="Rectangle 26">
              <a:extLst>
                <a:ext uri="{FF2B5EF4-FFF2-40B4-BE49-F238E27FC236}">
                  <a16:creationId xmlns:a16="http://schemas.microsoft.com/office/drawing/2014/main" id="{21A8A1AC-9B6A-428B-8CDF-B7D3AFDC5DBD}"/>
                </a:ext>
              </a:extLst>
            </p:cNvPr>
            <p:cNvSpPr/>
            <p:nvPr/>
          </p:nvSpPr>
          <p:spPr>
            <a:xfrm>
              <a:off x="2214290" y="0"/>
              <a:ext cx="143859"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extLst>
                <a:ext uri="{FF2B5EF4-FFF2-40B4-BE49-F238E27FC236}">
                  <a16:creationId xmlns:a16="http://schemas.microsoft.com/office/drawing/2014/main" id="{0CC692A8-0DC2-47ED-94E6-9E913B30E231}"/>
                </a:ext>
              </a:extLst>
            </p:cNvPr>
            <p:cNvSpPr txBox="1"/>
            <p:nvPr/>
          </p:nvSpPr>
          <p:spPr>
            <a:xfrm>
              <a:off x="2214290" y="0"/>
              <a:ext cx="149129"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1100" kern="1200" dirty="0"/>
                <a:t>Nov. 25, 2013 – Ship inspection found violation of maritime safety regs and vessel was detained.</a:t>
              </a:r>
            </a:p>
          </p:txBody>
        </p:sp>
      </p:grpSp>
      <p:grpSp>
        <p:nvGrpSpPr>
          <p:cNvPr id="12" name="Group 11">
            <a:extLst>
              <a:ext uri="{FF2B5EF4-FFF2-40B4-BE49-F238E27FC236}">
                <a16:creationId xmlns:a16="http://schemas.microsoft.com/office/drawing/2014/main" id="{D08AAAC6-F6CD-4A06-85D9-DC06F41A68BF}"/>
              </a:ext>
            </a:extLst>
          </p:cNvPr>
          <p:cNvGrpSpPr/>
          <p:nvPr/>
        </p:nvGrpSpPr>
        <p:grpSpPr>
          <a:xfrm>
            <a:off x="2340227" y="778470"/>
            <a:ext cx="759105" cy="1716595"/>
            <a:chOff x="2567802" y="0"/>
            <a:chExt cx="204486" cy="1716595"/>
          </a:xfrm>
        </p:grpSpPr>
        <p:sp>
          <p:nvSpPr>
            <p:cNvPr id="25" name="Rectangle 24">
              <a:extLst>
                <a:ext uri="{FF2B5EF4-FFF2-40B4-BE49-F238E27FC236}">
                  <a16:creationId xmlns:a16="http://schemas.microsoft.com/office/drawing/2014/main" id="{820EA185-9C5C-402E-B7F7-D0FA83DA17B0}"/>
                </a:ext>
              </a:extLst>
            </p:cNvPr>
            <p:cNvSpPr/>
            <p:nvPr/>
          </p:nvSpPr>
          <p:spPr>
            <a:xfrm>
              <a:off x="2567802" y="0"/>
              <a:ext cx="204486"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id="{6761D725-DE8F-4A9A-B6CC-692F72596423}"/>
                </a:ext>
              </a:extLst>
            </p:cNvPr>
            <p:cNvSpPr txBox="1"/>
            <p:nvPr/>
          </p:nvSpPr>
          <p:spPr>
            <a:xfrm>
              <a:off x="2567802" y="90995"/>
              <a:ext cx="204486"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1100" kern="1200" dirty="0"/>
                <a:t>June 2014 – Lebanese Judge rules </a:t>
              </a:r>
              <a:r>
                <a:rPr lang="en-US" sz="1100" kern="1200" dirty="0" err="1"/>
                <a:t>Rhosus</a:t>
              </a:r>
              <a:r>
                <a:rPr lang="en-US" sz="1100" kern="1200" dirty="0"/>
                <a:t> refloated and cargo appropriately moved stored </a:t>
              </a:r>
            </a:p>
          </p:txBody>
        </p:sp>
      </p:grpSp>
      <p:grpSp>
        <p:nvGrpSpPr>
          <p:cNvPr id="13" name="Group 12">
            <a:extLst>
              <a:ext uri="{FF2B5EF4-FFF2-40B4-BE49-F238E27FC236}">
                <a16:creationId xmlns:a16="http://schemas.microsoft.com/office/drawing/2014/main" id="{FA3179B9-0CFE-4ED9-AD37-0227CCE7F854}"/>
              </a:ext>
            </a:extLst>
          </p:cNvPr>
          <p:cNvGrpSpPr/>
          <p:nvPr/>
        </p:nvGrpSpPr>
        <p:grpSpPr>
          <a:xfrm>
            <a:off x="3433025" y="836039"/>
            <a:ext cx="877722" cy="1625600"/>
            <a:chOff x="2945020" y="0"/>
            <a:chExt cx="194660" cy="1625600"/>
          </a:xfrm>
        </p:grpSpPr>
        <p:sp>
          <p:nvSpPr>
            <p:cNvPr id="23" name="Rectangle 22">
              <a:extLst>
                <a:ext uri="{FF2B5EF4-FFF2-40B4-BE49-F238E27FC236}">
                  <a16:creationId xmlns:a16="http://schemas.microsoft.com/office/drawing/2014/main" id="{062CB768-A5B8-4BC5-969E-5BD7520B9F9B}"/>
                </a:ext>
              </a:extLst>
            </p:cNvPr>
            <p:cNvSpPr/>
            <p:nvPr/>
          </p:nvSpPr>
          <p:spPr>
            <a:xfrm>
              <a:off x="2945020" y="0"/>
              <a:ext cx="182792"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a:extLst>
                <a:ext uri="{FF2B5EF4-FFF2-40B4-BE49-F238E27FC236}">
                  <a16:creationId xmlns:a16="http://schemas.microsoft.com/office/drawing/2014/main" id="{1B29086D-A9D7-489D-A2BD-ECA5CD7B0516}"/>
                </a:ext>
              </a:extLst>
            </p:cNvPr>
            <p:cNvSpPr txBox="1"/>
            <p:nvPr/>
          </p:nvSpPr>
          <p:spPr>
            <a:xfrm>
              <a:off x="2945020" y="0"/>
              <a:ext cx="194660"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1100" kern="1200" dirty="0"/>
                <a:t>2015 – Correspondence between Lebanese authorities urging sale, noting poor condition, and requesting nitrogen test.</a:t>
              </a:r>
            </a:p>
          </p:txBody>
        </p:sp>
      </p:grpSp>
      <p:grpSp>
        <p:nvGrpSpPr>
          <p:cNvPr id="14" name="Group 13">
            <a:extLst>
              <a:ext uri="{FF2B5EF4-FFF2-40B4-BE49-F238E27FC236}">
                <a16:creationId xmlns:a16="http://schemas.microsoft.com/office/drawing/2014/main" id="{F1A2628F-5B10-440C-9694-B24CFE08DD2F}"/>
              </a:ext>
            </a:extLst>
          </p:cNvPr>
          <p:cNvGrpSpPr/>
          <p:nvPr/>
        </p:nvGrpSpPr>
        <p:grpSpPr>
          <a:xfrm>
            <a:off x="4553340" y="778470"/>
            <a:ext cx="964155" cy="1625600"/>
            <a:chOff x="3299520" y="0"/>
            <a:chExt cx="195280" cy="1625600"/>
          </a:xfrm>
        </p:grpSpPr>
        <p:sp>
          <p:nvSpPr>
            <p:cNvPr id="21" name="Rectangle 20">
              <a:extLst>
                <a:ext uri="{FF2B5EF4-FFF2-40B4-BE49-F238E27FC236}">
                  <a16:creationId xmlns:a16="http://schemas.microsoft.com/office/drawing/2014/main" id="{6DDA5F77-7488-4F41-A558-C17F3782112B}"/>
                </a:ext>
              </a:extLst>
            </p:cNvPr>
            <p:cNvSpPr/>
            <p:nvPr/>
          </p:nvSpPr>
          <p:spPr>
            <a:xfrm>
              <a:off x="3299520" y="0"/>
              <a:ext cx="184841"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21">
              <a:extLst>
                <a:ext uri="{FF2B5EF4-FFF2-40B4-BE49-F238E27FC236}">
                  <a16:creationId xmlns:a16="http://schemas.microsoft.com/office/drawing/2014/main" id="{52D56A85-9BB8-4512-8A78-5074D31FD638}"/>
                </a:ext>
              </a:extLst>
            </p:cNvPr>
            <p:cNvSpPr txBox="1"/>
            <p:nvPr/>
          </p:nvSpPr>
          <p:spPr>
            <a:xfrm>
              <a:off x="3299520" y="0"/>
              <a:ext cx="195280"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1100" kern="1200" dirty="0"/>
                <a:t>2016 – 2018 – Correspondence who had authority to issues order to re-export AN.</a:t>
              </a:r>
            </a:p>
          </p:txBody>
        </p:sp>
      </p:grpSp>
      <p:grpSp>
        <p:nvGrpSpPr>
          <p:cNvPr id="15" name="Group 14">
            <a:extLst>
              <a:ext uri="{FF2B5EF4-FFF2-40B4-BE49-F238E27FC236}">
                <a16:creationId xmlns:a16="http://schemas.microsoft.com/office/drawing/2014/main" id="{EF6BCC8F-69EA-4249-807C-296ACE3A75E9}"/>
              </a:ext>
            </a:extLst>
          </p:cNvPr>
          <p:cNvGrpSpPr/>
          <p:nvPr/>
        </p:nvGrpSpPr>
        <p:grpSpPr>
          <a:xfrm>
            <a:off x="5601124" y="697841"/>
            <a:ext cx="743404" cy="1625600"/>
            <a:chOff x="3635028" y="0"/>
            <a:chExt cx="161110" cy="1625600"/>
          </a:xfrm>
        </p:grpSpPr>
        <p:sp>
          <p:nvSpPr>
            <p:cNvPr id="19" name="Rectangle 18">
              <a:extLst>
                <a:ext uri="{FF2B5EF4-FFF2-40B4-BE49-F238E27FC236}">
                  <a16:creationId xmlns:a16="http://schemas.microsoft.com/office/drawing/2014/main" id="{507CA299-2CAB-4E2F-A065-0AC45F9FAAB4}"/>
                </a:ext>
              </a:extLst>
            </p:cNvPr>
            <p:cNvSpPr/>
            <p:nvPr/>
          </p:nvSpPr>
          <p:spPr>
            <a:xfrm>
              <a:off x="3700839" y="0"/>
              <a:ext cx="95299"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136B749E-CCED-46CB-9087-3F62373D324C}"/>
                </a:ext>
              </a:extLst>
            </p:cNvPr>
            <p:cNvSpPr txBox="1"/>
            <p:nvPr/>
          </p:nvSpPr>
          <p:spPr>
            <a:xfrm>
              <a:off x="3635028" y="0"/>
              <a:ext cx="161110"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1100" kern="1200" dirty="0"/>
                <a:t>Oct. 2018 – Request to sell ship approved but AN not mentioned.</a:t>
              </a:r>
            </a:p>
          </p:txBody>
        </p:sp>
      </p:grpSp>
      <p:grpSp>
        <p:nvGrpSpPr>
          <p:cNvPr id="16" name="Group 15">
            <a:extLst>
              <a:ext uri="{FF2B5EF4-FFF2-40B4-BE49-F238E27FC236}">
                <a16:creationId xmlns:a16="http://schemas.microsoft.com/office/drawing/2014/main" id="{3EB09B37-AC93-4B5B-8731-7D22BB22465C}"/>
              </a:ext>
            </a:extLst>
          </p:cNvPr>
          <p:cNvGrpSpPr/>
          <p:nvPr/>
        </p:nvGrpSpPr>
        <p:grpSpPr>
          <a:xfrm>
            <a:off x="6479689" y="739150"/>
            <a:ext cx="1026429" cy="1625600"/>
            <a:chOff x="3961866" y="0"/>
            <a:chExt cx="255851" cy="1625600"/>
          </a:xfrm>
        </p:grpSpPr>
        <p:sp>
          <p:nvSpPr>
            <p:cNvPr id="17" name="Rectangle 16">
              <a:extLst>
                <a:ext uri="{FF2B5EF4-FFF2-40B4-BE49-F238E27FC236}">
                  <a16:creationId xmlns:a16="http://schemas.microsoft.com/office/drawing/2014/main" id="{5A03B72C-0A6A-4ECA-8850-15CC05EFABB6}"/>
                </a:ext>
              </a:extLst>
            </p:cNvPr>
            <p:cNvSpPr/>
            <p:nvPr/>
          </p:nvSpPr>
          <p:spPr>
            <a:xfrm>
              <a:off x="3961866" y="0"/>
              <a:ext cx="255851"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a16="http://schemas.microsoft.com/office/drawing/2014/main" id="{EFCEE6C9-C809-486C-9B1D-AAC2E39226C3}"/>
                </a:ext>
              </a:extLst>
            </p:cNvPr>
            <p:cNvSpPr txBox="1"/>
            <p:nvPr/>
          </p:nvSpPr>
          <p:spPr>
            <a:xfrm>
              <a:off x="3961866" y="0"/>
              <a:ext cx="255851"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1100" kern="1200" dirty="0"/>
                <a:t>Feb. 2020 – Inspector recommended a special committee apprise to auction. </a:t>
              </a:r>
            </a:p>
          </p:txBody>
        </p:sp>
      </p:grpSp>
      <p:grpSp>
        <p:nvGrpSpPr>
          <p:cNvPr id="29" name="Group 28">
            <a:extLst>
              <a:ext uri="{FF2B5EF4-FFF2-40B4-BE49-F238E27FC236}">
                <a16:creationId xmlns:a16="http://schemas.microsoft.com/office/drawing/2014/main" id="{FA7C3B32-2641-4AEA-A7BC-B84BBE97C067}"/>
              </a:ext>
            </a:extLst>
          </p:cNvPr>
          <p:cNvGrpSpPr/>
          <p:nvPr/>
        </p:nvGrpSpPr>
        <p:grpSpPr>
          <a:xfrm>
            <a:off x="1753745" y="2869605"/>
            <a:ext cx="910037" cy="1712724"/>
            <a:chOff x="2371391" y="2351275"/>
            <a:chExt cx="186571" cy="1712724"/>
          </a:xfrm>
        </p:grpSpPr>
        <p:sp>
          <p:nvSpPr>
            <p:cNvPr id="45" name="Rectangle 44">
              <a:extLst>
                <a:ext uri="{FF2B5EF4-FFF2-40B4-BE49-F238E27FC236}">
                  <a16:creationId xmlns:a16="http://schemas.microsoft.com/office/drawing/2014/main" id="{F62FCF42-291A-4761-A0C8-5B2BA3B1D903}"/>
                </a:ext>
              </a:extLst>
            </p:cNvPr>
            <p:cNvSpPr/>
            <p:nvPr/>
          </p:nvSpPr>
          <p:spPr>
            <a:xfrm>
              <a:off x="2374815" y="2438399"/>
              <a:ext cx="183147"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TextBox 45">
              <a:extLst>
                <a:ext uri="{FF2B5EF4-FFF2-40B4-BE49-F238E27FC236}">
                  <a16:creationId xmlns:a16="http://schemas.microsoft.com/office/drawing/2014/main" id="{C4B929AF-FF51-4427-885F-85CAD279213D}"/>
                </a:ext>
              </a:extLst>
            </p:cNvPr>
            <p:cNvSpPr txBox="1"/>
            <p:nvPr/>
          </p:nvSpPr>
          <p:spPr>
            <a:xfrm>
              <a:off x="2371391" y="2351275"/>
              <a:ext cx="183147"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100" kern="1200" dirty="0"/>
                <a:t>April 2014 – Inspection Services Captain reported the </a:t>
              </a:r>
              <a:r>
                <a:rPr lang="en-US" sz="1100" kern="1200" dirty="0" err="1"/>
                <a:t>Rhosus</a:t>
              </a:r>
              <a:r>
                <a:rPr lang="en-US" sz="1100" kern="1200" dirty="0"/>
                <a:t> contained hazardous cargo and recommended its removal.</a:t>
              </a:r>
              <a:br>
                <a:rPr lang="en-US" sz="1100" kern="1200" dirty="0"/>
              </a:br>
              <a:r>
                <a:rPr lang="en-US" sz="1100" kern="1200" dirty="0"/>
                <a:t>Beirut authorities receive letters from harbormaster and law firm of ship’s captain advising of hazards.</a:t>
              </a:r>
            </a:p>
          </p:txBody>
        </p:sp>
      </p:grpSp>
      <p:grpSp>
        <p:nvGrpSpPr>
          <p:cNvPr id="30" name="Group 29">
            <a:extLst>
              <a:ext uri="{FF2B5EF4-FFF2-40B4-BE49-F238E27FC236}">
                <a16:creationId xmlns:a16="http://schemas.microsoft.com/office/drawing/2014/main" id="{E721BC52-4D95-4294-B2CC-476EDA3B9234}"/>
              </a:ext>
            </a:extLst>
          </p:cNvPr>
          <p:cNvGrpSpPr/>
          <p:nvPr/>
        </p:nvGrpSpPr>
        <p:grpSpPr>
          <a:xfrm>
            <a:off x="2956727" y="2878852"/>
            <a:ext cx="793097" cy="1807589"/>
            <a:chOff x="2827556" y="2256410"/>
            <a:chExt cx="100622" cy="1807589"/>
          </a:xfrm>
        </p:grpSpPr>
        <p:sp>
          <p:nvSpPr>
            <p:cNvPr id="43" name="Rectangle 42">
              <a:extLst>
                <a:ext uri="{FF2B5EF4-FFF2-40B4-BE49-F238E27FC236}">
                  <a16:creationId xmlns:a16="http://schemas.microsoft.com/office/drawing/2014/main" id="{01CEB968-5A10-4502-8ED4-0486AAC13088}"/>
                </a:ext>
              </a:extLst>
            </p:cNvPr>
            <p:cNvSpPr/>
            <p:nvPr/>
          </p:nvSpPr>
          <p:spPr>
            <a:xfrm>
              <a:off x="2832879" y="2438399"/>
              <a:ext cx="95299"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TextBox 43">
              <a:extLst>
                <a:ext uri="{FF2B5EF4-FFF2-40B4-BE49-F238E27FC236}">
                  <a16:creationId xmlns:a16="http://schemas.microsoft.com/office/drawing/2014/main" id="{44255E2D-EE49-4D42-BE14-5E6AA948BA57}"/>
                </a:ext>
              </a:extLst>
            </p:cNvPr>
            <p:cNvSpPr txBox="1"/>
            <p:nvPr/>
          </p:nvSpPr>
          <p:spPr>
            <a:xfrm>
              <a:off x="2827556" y="2256410"/>
              <a:ext cx="95299"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100" kern="1200" dirty="0"/>
                <a:t>Oct. 2014 – Cargo move to Hangar 12. Manifest Dept. advised Director of Port to immediately approve transferring of AN to Lebanese Army. </a:t>
              </a:r>
            </a:p>
          </p:txBody>
        </p:sp>
      </p:grpSp>
      <p:grpSp>
        <p:nvGrpSpPr>
          <p:cNvPr id="31" name="Group 30">
            <a:extLst>
              <a:ext uri="{FF2B5EF4-FFF2-40B4-BE49-F238E27FC236}">
                <a16:creationId xmlns:a16="http://schemas.microsoft.com/office/drawing/2014/main" id="{2F328420-4395-43AB-A62E-419FB4F5329D}"/>
              </a:ext>
            </a:extLst>
          </p:cNvPr>
          <p:cNvGrpSpPr/>
          <p:nvPr/>
        </p:nvGrpSpPr>
        <p:grpSpPr>
          <a:xfrm>
            <a:off x="3898803" y="2882966"/>
            <a:ext cx="959741" cy="1738683"/>
            <a:chOff x="3188402" y="2325316"/>
            <a:chExt cx="97409" cy="1738683"/>
          </a:xfrm>
        </p:grpSpPr>
        <p:sp>
          <p:nvSpPr>
            <p:cNvPr id="41" name="Rectangle 40">
              <a:extLst>
                <a:ext uri="{FF2B5EF4-FFF2-40B4-BE49-F238E27FC236}">
                  <a16:creationId xmlns:a16="http://schemas.microsoft.com/office/drawing/2014/main" id="{086FDFAE-C146-4506-833C-9335E21CF02A}"/>
                </a:ext>
              </a:extLst>
            </p:cNvPr>
            <p:cNvSpPr/>
            <p:nvPr/>
          </p:nvSpPr>
          <p:spPr>
            <a:xfrm>
              <a:off x="3188402" y="2438399"/>
              <a:ext cx="95299"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TextBox 41">
              <a:extLst>
                <a:ext uri="{FF2B5EF4-FFF2-40B4-BE49-F238E27FC236}">
                  <a16:creationId xmlns:a16="http://schemas.microsoft.com/office/drawing/2014/main" id="{2C4303EB-E52A-4D27-BFB5-2B4643820206}"/>
                </a:ext>
              </a:extLst>
            </p:cNvPr>
            <p:cNvSpPr txBox="1"/>
            <p:nvPr/>
          </p:nvSpPr>
          <p:spPr>
            <a:xfrm>
              <a:off x="3190512" y="2325316"/>
              <a:ext cx="95299"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100" kern="1200" dirty="0"/>
                <a:t>April 2016 – Nitrogen grade was reported confirming it was restricted explosives material. Lebanese army stated they have no need for it and suggest reselling.</a:t>
              </a:r>
            </a:p>
          </p:txBody>
        </p:sp>
      </p:grpSp>
      <p:grpSp>
        <p:nvGrpSpPr>
          <p:cNvPr id="32" name="Group 31">
            <a:extLst>
              <a:ext uri="{FF2B5EF4-FFF2-40B4-BE49-F238E27FC236}">
                <a16:creationId xmlns:a16="http://schemas.microsoft.com/office/drawing/2014/main" id="{096873EA-FB38-4458-9142-33BC3818B64F}"/>
              </a:ext>
            </a:extLst>
          </p:cNvPr>
          <p:cNvGrpSpPr/>
          <p:nvPr/>
        </p:nvGrpSpPr>
        <p:grpSpPr>
          <a:xfrm>
            <a:off x="4694104" y="2956729"/>
            <a:ext cx="1154035" cy="1946306"/>
            <a:chOff x="3544950" y="2117693"/>
            <a:chExt cx="236594" cy="1946306"/>
          </a:xfrm>
        </p:grpSpPr>
        <p:sp>
          <p:nvSpPr>
            <p:cNvPr id="39" name="Rectangle 38">
              <a:extLst>
                <a:ext uri="{FF2B5EF4-FFF2-40B4-BE49-F238E27FC236}">
                  <a16:creationId xmlns:a16="http://schemas.microsoft.com/office/drawing/2014/main" id="{F59C8912-8D52-42DA-B2C7-A3915B9BDA8C}"/>
                </a:ext>
              </a:extLst>
            </p:cNvPr>
            <p:cNvSpPr/>
            <p:nvPr/>
          </p:nvSpPr>
          <p:spPr>
            <a:xfrm>
              <a:off x="3544950" y="2438399"/>
              <a:ext cx="95299"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TextBox 39">
              <a:extLst>
                <a:ext uri="{FF2B5EF4-FFF2-40B4-BE49-F238E27FC236}">
                  <a16:creationId xmlns:a16="http://schemas.microsoft.com/office/drawing/2014/main" id="{0ABA7313-46C3-4D79-8403-95F2A826262C}"/>
                </a:ext>
              </a:extLst>
            </p:cNvPr>
            <p:cNvSpPr txBox="1"/>
            <p:nvPr/>
          </p:nvSpPr>
          <p:spPr>
            <a:xfrm>
              <a:off x="3614913" y="2117693"/>
              <a:ext cx="166631"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100" kern="1200" dirty="0"/>
                <a:t>Feb. 2018 – </a:t>
              </a:r>
              <a:r>
                <a:rPr lang="en-US" sz="1100" kern="1200" dirty="0" err="1"/>
                <a:t>Rhosus</a:t>
              </a:r>
              <a:r>
                <a:rPr lang="en-US" sz="1100" kern="1200" dirty="0"/>
                <a:t> sinks.</a:t>
              </a:r>
              <a:br>
                <a:rPr lang="en-US" sz="1100" kern="1200" dirty="0"/>
              </a:br>
              <a:r>
                <a:rPr lang="en-US" sz="1100" kern="1200" dirty="0"/>
                <a:t>March 2018 – Case Authority requests ship sold.</a:t>
              </a:r>
            </a:p>
          </p:txBody>
        </p:sp>
      </p:grpSp>
      <p:grpSp>
        <p:nvGrpSpPr>
          <p:cNvPr id="33" name="Group 32">
            <a:extLst>
              <a:ext uri="{FF2B5EF4-FFF2-40B4-BE49-F238E27FC236}">
                <a16:creationId xmlns:a16="http://schemas.microsoft.com/office/drawing/2014/main" id="{BF8F876F-327A-4A72-ACC4-C856A45E7CBE}"/>
              </a:ext>
            </a:extLst>
          </p:cNvPr>
          <p:cNvGrpSpPr/>
          <p:nvPr/>
        </p:nvGrpSpPr>
        <p:grpSpPr>
          <a:xfrm>
            <a:off x="6110534" y="2941380"/>
            <a:ext cx="817262" cy="1712088"/>
            <a:chOff x="3856727" y="2351911"/>
            <a:chExt cx="95825" cy="1712088"/>
          </a:xfrm>
        </p:grpSpPr>
        <p:sp>
          <p:nvSpPr>
            <p:cNvPr id="37" name="Rectangle 36">
              <a:extLst>
                <a:ext uri="{FF2B5EF4-FFF2-40B4-BE49-F238E27FC236}">
                  <a16:creationId xmlns:a16="http://schemas.microsoft.com/office/drawing/2014/main" id="{35949795-04F0-4363-A3FF-7509095591BB}"/>
                </a:ext>
              </a:extLst>
            </p:cNvPr>
            <p:cNvSpPr/>
            <p:nvPr/>
          </p:nvSpPr>
          <p:spPr>
            <a:xfrm>
              <a:off x="3856727" y="2438399"/>
              <a:ext cx="95299"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TextBox 37">
              <a:extLst>
                <a:ext uri="{FF2B5EF4-FFF2-40B4-BE49-F238E27FC236}">
                  <a16:creationId xmlns:a16="http://schemas.microsoft.com/office/drawing/2014/main" id="{9EA7D902-20CE-4849-BAEC-63A2ED1345F1}"/>
                </a:ext>
              </a:extLst>
            </p:cNvPr>
            <p:cNvSpPr txBox="1"/>
            <p:nvPr/>
          </p:nvSpPr>
          <p:spPr>
            <a:xfrm>
              <a:off x="3857253" y="2351911"/>
              <a:ext cx="95299"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100" kern="1200" dirty="0"/>
                <a:t>Dec. 2019 – Report alerting authorities to condition and security of Hangar 12.</a:t>
              </a:r>
            </a:p>
          </p:txBody>
        </p:sp>
      </p:grpSp>
      <p:grpSp>
        <p:nvGrpSpPr>
          <p:cNvPr id="34" name="Group 33">
            <a:extLst>
              <a:ext uri="{FF2B5EF4-FFF2-40B4-BE49-F238E27FC236}">
                <a16:creationId xmlns:a16="http://schemas.microsoft.com/office/drawing/2014/main" id="{D226A166-1E6B-4B41-AD30-EB66E4883894}"/>
              </a:ext>
            </a:extLst>
          </p:cNvPr>
          <p:cNvGrpSpPr/>
          <p:nvPr/>
        </p:nvGrpSpPr>
        <p:grpSpPr>
          <a:xfrm>
            <a:off x="7072310" y="2996049"/>
            <a:ext cx="1008338" cy="1697928"/>
            <a:chOff x="5142513" y="2275639"/>
            <a:chExt cx="1008338" cy="1697928"/>
          </a:xfrm>
        </p:grpSpPr>
        <p:sp>
          <p:nvSpPr>
            <p:cNvPr id="35" name="Rectangle 34">
              <a:extLst>
                <a:ext uri="{FF2B5EF4-FFF2-40B4-BE49-F238E27FC236}">
                  <a16:creationId xmlns:a16="http://schemas.microsoft.com/office/drawing/2014/main" id="{80FF0724-DF64-41C8-96FA-C144352823C2}"/>
                </a:ext>
              </a:extLst>
            </p:cNvPr>
            <p:cNvSpPr/>
            <p:nvPr/>
          </p:nvSpPr>
          <p:spPr>
            <a:xfrm>
              <a:off x="5142513" y="2347967"/>
              <a:ext cx="1008338"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TextBox 35">
              <a:extLst>
                <a:ext uri="{FF2B5EF4-FFF2-40B4-BE49-F238E27FC236}">
                  <a16:creationId xmlns:a16="http://schemas.microsoft.com/office/drawing/2014/main" id="{D324471E-0260-4408-A46C-2C75C3C2D854}"/>
                </a:ext>
              </a:extLst>
            </p:cNvPr>
            <p:cNvSpPr txBox="1"/>
            <p:nvPr/>
          </p:nvSpPr>
          <p:spPr>
            <a:xfrm>
              <a:off x="5142513" y="2275639"/>
              <a:ext cx="1008338"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100" kern="1200" dirty="0"/>
                <a:t>May 2020 – Report on hazards present to Army and Causations Prosecutor.</a:t>
              </a:r>
            </a:p>
          </p:txBody>
        </p:sp>
      </p:grpSp>
      <p:grpSp>
        <p:nvGrpSpPr>
          <p:cNvPr id="47" name="Group 46">
            <a:extLst>
              <a:ext uri="{FF2B5EF4-FFF2-40B4-BE49-F238E27FC236}">
                <a16:creationId xmlns:a16="http://schemas.microsoft.com/office/drawing/2014/main" id="{E73C0F25-3EFC-453D-9265-494667E8829E}"/>
              </a:ext>
            </a:extLst>
          </p:cNvPr>
          <p:cNvGrpSpPr/>
          <p:nvPr/>
        </p:nvGrpSpPr>
        <p:grpSpPr>
          <a:xfrm>
            <a:off x="8319586" y="2999677"/>
            <a:ext cx="703834" cy="1694300"/>
            <a:chOff x="6621943" y="2319468"/>
            <a:chExt cx="296587" cy="1694300"/>
          </a:xfrm>
        </p:grpSpPr>
        <p:sp>
          <p:nvSpPr>
            <p:cNvPr id="48" name="Rectangle 47">
              <a:extLst>
                <a:ext uri="{FF2B5EF4-FFF2-40B4-BE49-F238E27FC236}">
                  <a16:creationId xmlns:a16="http://schemas.microsoft.com/office/drawing/2014/main" id="{3582CCCD-61FA-473F-B9C1-1183ACFB47D6}"/>
                </a:ext>
              </a:extLst>
            </p:cNvPr>
            <p:cNvSpPr/>
            <p:nvPr/>
          </p:nvSpPr>
          <p:spPr>
            <a:xfrm>
              <a:off x="6621943" y="2388168"/>
              <a:ext cx="296587"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TextBox 48">
              <a:extLst>
                <a:ext uri="{FF2B5EF4-FFF2-40B4-BE49-F238E27FC236}">
                  <a16:creationId xmlns:a16="http://schemas.microsoft.com/office/drawing/2014/main" id="{2015B00D-B22F-430F-BB1D-F41334751931}"/>
                </a:ext>
              </a:extLst>
            </p:cNvPr>
            <p:cNvSpPr txBox="1"/>
            <p:nvPr/>
          </p:nvSpPr>
          <p:spPr>
            <a:xfrm>
              <a:off x="6621943" y="2319468"/>
              <a:ext cx="296587"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100" b="1" kern="1200" dirty="0"/>
                <a:t>Aug. 4, 2020 – Explosion Occurred after a fire.</a:t>
              </a:r>
            </a:p>
          </p:txBody>
        </p:sp>
      </p:grpSp>
      <p:grpSp>
        <p:nvGrpSpPr>
          <p:cNvPr id="50" name="Group 49">
            <a:extLst>
              <a:ext uri="{FF2B5EF4-FFF2-40B4-BE49-F238E27FC236}">
                <a16:creationId xmlns:a16="http://schemas.microsoft.com/office/drawing/2014/main" id="{FE97A64F-8DB0-40E8-B794-B6EB4FF33B47}"/>
              </a:ext>
            </a:extLst>
          </p:cNvPr>
          <p:cNvGrpSpPr/>
          <p:nvPr/>
        </p:nvGrpSpPr>
        <p:grpSpPr>
          <a:xfrm>
            <a:off x="7782196" y="778470"/>
            <a:ext cx="737647" cy="1625600"/>
            <a:chOff x="6131526" y="140679"/>
            <a:chExt cx="477875" cy="1625600"/>
          </a:xfrm>
        </p:grpSpPr>
        <p:sp>
          <p:nvSpPr>
            <p:cNvPr id="51" name="Rectangle 50">
              <a:extLst>
                <a:ext uri="{FF2B5EF4-FFF2-40B4-BE49-F238E27FC236}">
                  <a16:creationId xmlns:a16="http://schemas.microsoft.com/office/drawing/2014/main" id="{13E6E954-3A3D-4C65-94C3-337E0227A962}"/>
                </a:ext>
              </a:extLst>
            </p:cNvPr>
            <p:cNvSpPr/>
            <p:nvPr/>
          </p:nvSpPr>
          <p:spPr>
            <a:xfrm>
              <a:off x="6131526" y="140679"/>
              <a:ext cx="477875" cy="1625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2" name="TextBox 51">
              <a:extLst>
                <a:ext uri="{FF2B5EF4-FFF2-40B4-BE49-F238E27FC236}">
                  <a16:creationId xmlns:a16="http://schemas.microsoft.com/office/drawing/2014/main" id="{ACE79881-CBDA-4F89-A71E-EB25650A6426}"/>
                </a:ext>
              </a:extLst>
            </p:cNvPr>
            <p:cNvSpPr txBox="1"/>
            <p:nvPr/>
          </p:nvSpPr>
          <p:spPr>
            <a:xfrm>
              <a:off x="6131526" y="140679"/>
              <a:ext cx="477875"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1100" kern="1200" dirty="0"/>
                <a:t>June 2020 – Prime Minister notified. Ordered posting of guards. </a:t>
              </a:r>
            </a:p>
          </p:txBody>
        </p:sp>
      </p:grpSp>
      <p:sp>
        <p:nvSpPr>
          <p:cNvPr id="56" name="Oval 55">
            <a:extLst>
              <a:ext uri="{FF2B5EF4-FFF2-40B4-BE49-F238E27FC236}">
                <a16:creationId xmlns:a16="http://schemas.microsoft.com/office/drawing/2014/main" id="{DD340378-71DC-4603-ACD8-745EB6B39F1C}"/>
              </a:ext>
            </a:extLst>
          </p:cNvPr>
          <p:cNvSpPr/>
          <p:nvPr/>
        </p:nvSpPr>
        <p:spPr>
          <a:xfrm>
            <a:off x="487573" y="2609884"/>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Oval 56">
            <a:extLst>
              <a:ext uri="{FF2B5EF4-FFF2-40B4-BE49-F238E27FC236}">
                <a16:creationId xmlns:a16="http://schemas.microsoft.com/office/drawing/2014/main" id="{2B0C5FC8-00F3-477B-9EBE-B88E55B8EA79}"/>
              </a:ext>
            </a:extLst>
          </p:cNvPr>
          <p:cNvSpPr/>
          <p:nvPr/>
        </p:nvSpPr>
        <p:spPr>
          <a:xfrm>
            <a:off x="910576" y="2606534"/>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Oval 57">
            <a:extLst>
              <a:ext uri="{FF2B5EF4-FFF2-40B4-BE49-F238E27FC236}">
                <a16:creationId xmlns:a16="http://schemas.microsoft.com/office/drawing/2014/main" id="{987E5A89-5AB3-4E84-9CA6-ED00B376981F}"/>
              </a:ext>
            </a:extLst>
          </p:cNvPr>
          <p:cNvSpPr/>
          <p:nvPr/>
        </p:nvSpPr>
        <p:spPr>
          <a:xfrm>
            <a:off x="1545939" y="2594807"/>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Oval 58">
            <a:extLst>
              <a:ext uri="{FF2B5EF4-FFF2-40B4-BE49-F238E27FC236}">
                <a16:creationId xmlns:a16="http://schemas.microsoft.com/office/drawing/2014/main" id="{A1DA4BFC-0954-45A7-A8E7-BD211851F453}"/>
              </a:ext>
            </a:extLst>
          </p:cNvPr>
          <p:cNvSpPr/>
          <p:nvPr/>
        </p:nvSpPr>
        <p:spPr>
          <a:xfrm>
            <a:off x="2124662" y="2606983"/>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Oval 59">
            <a:extLst>
              <a:ext uri="{FF2B5EF4-FFF2-40B4-BE49-F238E27FC236}">
                <a16:creationId xmlns:a16="http://schemas.microsoft.com/office/drawing/2014/main" id="{66AAD9C5-E1D0-4C9A-9E17-FAF0259A47C3}"/>
              </a:ext>
            </a:extLst>
          </p:cNvPr>
          <p:cNvSpPr/>
          <p:nvPr/>
        </p:nvSpPr>
        <p:spPr>
          <a:xfrm>
            <a:off x="2644028" y="2606983"/>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Oval 60">
            <a:extLst>
              <a:ext uri="{FF2B5EF4-FFF2-40B4-BE49-F238E27FC236}">
                <a16:creationId xmlns:a16="http://schemas.microsoft.com/office/drawing/2014/main" id="{047CE463-F1D5-4E1C-8E4F-E11142E85B3E}"/>
              </a:ext>
            </a:extLst>
          </p:cNvPr>
          <p:cNvSpPr/>
          <p:nvPr/>
        </p:nvSpPr>
        <p:spPr>
          <a:xfrm>
            <a:off x="3298502" y="2597225"/>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Oval 61">
            <a:extLst>
              <a:ext uri="{FF2B5EF4-FFF2-40B4-BE49-F238E27FC236}">
                <a16:creationId xmlns:a16="http://schemas.microsoft.com/office/drawing/2014/main" id="{2FE8D18F-FD0F-4E3B-A354-E129E32C5D5B}"/>
              </a:ext>
            </a:extLst>
          </p:cNvPr>
          <p:cNvSpPr/>
          <p:nvPr/>
        </p:nvSpPr>
        <p:spPr>
          <a:xfrm>
            <a:off x="3794895" y="2598474"/>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Oval 62">
            <a:extLst>
              <a:ext uri="{FF2B5EF4-FFF2-40B4-BE49-F238E27FC236}">
                <a16:creationId xmlns:a16="http://schemas.microsoft.com/office/drawing/2014/main" id="{D34D9E67-5402-4054-AAD3-70F312F63DAE}"/>
              </a:ext>
            </a:extLst>
          </p:cNvPr>
          <p:cNvSpPr/>
          <p:nvPr/>
        </p:nvSpPr>
        <p:spPr>
          <a:xfrm>
            <a:off x="4328177" y="2597225"/>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Oval 63">
            <a:extLst>
              <a:ext uri="{FF2B5EF4-FFF2-40B4-BE49-F238E27FC236}">
                <a16:creationId xmlns:a16="http://schemas.microsoft.com/office/drawing/2014/main" id="{C61908B7-E2DC-4655-BE4A-7FB3808036D3}"/>
              </a:ext>
            </a:extLst>
          </p:cNvPr>
          <p:cNvSpPr/>
          <p:nvPr/>
        </p:nvSpPr>
        <p:spPr>
          <a:xfrm>
            <a:off x="5004763" y="2596976"/>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Oval 64">
            <a:extLst>
              <a:ext uri="{FF2B5EF4-FFF2-40B4-BE49-F238E27FC236}">
                <a16:creationId xmlns:a16="http://schemas.microsoft.com/office/drawing/2014/main" id="{2827F64C-0FCB-46DB-BC55-7314C9536E5C}"/>
              </a:ext>
            </a:extLst>
          </p:cNvPr>
          <p:cNvSpPr/>
          <p:nvPr/>
        </p:nvSpPr>
        <p:spPr>
          <a:xfrm>
            <a:off x="5366000" y="2594807"/>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Oval 65">
            <a:extLst>
              <a:ext uri="{FF2B5EF4-FFF2-40B4-BE49-F238E27FC236}">
                <a16:creationId xmlns:a16="http://schemas.microsoft.com/office/drawing/2014/main" id="{B8012891-54E6-49CC-A828-AE9E28C745B4}"/>
              </a:ext>
            </a:extLst>
          </p:cNvPr>
          <p:cNvSpPr/>
          <p:nvPr/>
        </p:nvSpPr>
        <p:spPr>
          <a:xfrm>
            <a:off x="487573" y="2599836"/>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Oval 66">
            <a:extLst>
              <a:ext uri="{FF2B5EF4-FFF2-40B4-BE49-F238E27FC236}">
                <a16:creationId xmlns:a16="http://schemas.microsoft.com/office/drawing/2014/main" id="{C47F6A92-92D0-4DB5-B590-4B0B05F725E5}"/>
              </a:ext>
            </a:extLst>
          </p:cNvPr>
          <p:cNvSpPr/>
          <p:nvPr/>
        </p:nvSpPr>
        <p:spPr>
          <a:xfrm>
            <a:off x="5899282" y="2606534"/>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Oval 67">
            <a:extLst>
              <a:ext uri="{FF2B5EF4-FFF2-40B4-BE49-F238E27FC236}">
                <a16:creationId xmlns:a16="http://schemas.microsoft.com/office/drawing/2014/main" id="{F1B84EBB-511E-4A02-A9E8-4AD373A0B9AB}"/>
              </a:ext>
            </a:extLst>
          </p:cNvPr>
          <p:cNvSpPr/>
          <p:nvPr/>
        </p:nvSpPr>
        <p:spPr>
          <a:xfrm>
            <a:off x="6473833" y="2594807"/>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Oval 68">
            <a:extLst>
              <a:ext uri="{FF2B5EF4-FFF2-40B4-BE49-F238E27FC236}">
                <a16:creationId xmlns:a16="http://schemas.microsoft.com/office/drawing/2014/main" id="{DBA63DE1-0627-4C1B-97A4-553D73FCBBCA}"/>
              </a:ext>
            </a:extLst>
          </p:cNvPr>
          <p:cNvSpPr/>
          <p:nvPr/>
        </p:nvSpPr>
        <p:spPr>
          <a:xfrm>
            <a:off x="6917152" y="2594807"/>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Oval 69">
            <a:extLst>
              <a:ext uri="{FF2B5EF4-FFF2-40B4-BE49-F238E27FC236}">
                <a16:creationId xmlns:a16="http://schemas.microsoft.com/office/drawing/2014/main" id="{9CCA0C54-B013-4F6B-A49F-12E51B47DB21}"/>
              </a:ext>
            </a:extLst>
          </p:cNvPr>
          <p:cNvSpPr/>
          <p:nvPr/>
        </p:nvSpPr>
        <p:spPr>
          <a:xfrm>
            <a:off x="7500728" y="2594807"/>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Oval 70">
            <a:extLst>
              <a:ext uri="{FF2B5EF4-FFF2-40B4-BE49-F238E27FC236}">
                <a16:creationId xmlns:a16="http://schemas.microsoft.com/office/drawing/2014/main" id="{D600FB5F-7F78-4E2D-A201-AEC6520305A5}"/>
              </a:ext>
            </a:extLst>
          </p:cNvPr>
          <p:cNvSpPr/>
          <p:nvPr/>
        </p:nvSpPr>
        <p:spPr>
          <a:xfrm>
            <a:off x="8065742" y="2594807"/>
            <a:ext cx="151502" cy="1460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Oval 71">
            <a:extLst>
              <a:ext uri="{FF2B5EF4-FFF2-40B4-BE49-F238E27FC236}">
                <a16:creationId xmlns:a16="http://schemas.microsoft.com/office/drawing/2014/main" id="{988FE047-DEC3-4B78-BC30-4D0ACA1A4FDE}"/>
              </a:ext>
            </a:extLst>
          </p:cNvPr>
          <p:cNvSpPr/>
          <p:nvPr/>
        </p:nvSpPr>
        <p:spPr>
          <a:xfrm>
            <a:off x="8595752" y="2569447"/>
            <a:ext cx="229072" cy="2216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Title 1">
            <a:extLst>
              <a:ext uri="{FF2B5EF4-FFF2-40B4-BE49-F238E27FC236}">
                <a16:creationId xmlns:a16="http://schemas.microsoft.com/office/drawing/2014/main" id="{34C5254B-10FC-419F-BB30-FD571B1C9A2C}"/>
              </a:ext>
            </a:extLst>
          </p:cNvPr>
          <p:cNvSpPr txBox="1">
            <a:spLocks/>
          </p:cNvSpPr>
          <p:nvPr/>
        </p:nvSpPr>
        <p:spPr>
          <a:xfrm>
            <a:off x="1" y="6133012"/>
            <a:ext cx="9144000" cy="914400"/>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A tragedy years in the making</a:t>
            </a:r>
          </a:p>
        </p:txBody>
      </p:sp>
    </p:spTree>
    <p:extLst>
      <p:ext uri="{BB962C8B-B14F-4D97-AF65-F5344CB8AC3E}">
        <p14:creationId xmlns:p14="http://schemas.microsoft.com/office/powerpoint/2010/main" val="420428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Down 1">
            <a:extLst>
              <a:ext uri="{FF2B5EF4-FFF2-40B4-BE49-F238E27FC236}">
                <a16:creationId xmlns:a16="http://schemas.microsoft.com/office/drawing/2014/main" id="{C04E7A29-F861-41B1-AA75-0FD13B4FE896}"/>
              </a:ext>
            </a:extLst>
          </p:cNvPr>
          <p:cNvSpPr/>
          <p:nvPr/>
        </p:nvSpPr>
        <p:spPr>
          <a:xfrm>
            <a:off x="4290649" y="854111"/>
            <a:ext cx="662464" cy="481316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TextBox 2">
            <a:extLst>
              <a:ext uri="{FF2B5EF4-FFF2-40B4-BE49-F238E27FC236}">
                <a16:creationId xmlns:a16="http://schemas.microsoft.com/office/drawing/2014/main" id="{C5B5948B-A3B4-497F-9383-ADFBCD3A2B22}"/>
              </a:ext>
            </a:extLst>
          </p:cNvPr>
          <p:cNvSpPr txBox="1"/>
          <p:nvPr/>
        </p:nvSpPr>
        <p:spPr>
          <a:xfrm>
            <a:off x="4953113" y="5182163"/>
            <a:ext cx="3526972"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600" b="1" kern="1200" dirty="0"/>
              <a:t>At 6:08 PM, approximately thirty-five seconds after the sparks were witnessed, a spherical blast was visible encapsulating the warehouse.</a:t>
            </a:r>
          </a:p>
        </p:txBody>
      </p:sp>
      <p:sp>
        <p:nvSpPr>
          <p:cNvPr id="4" name="TextBox 3">
            <a:extLst>
              <a:ext uri="{FF2B5EF4-FFF2-40B4-BE49-F238E27FC236}">
                <a16:creationId xmlns:a16="http://schemas.microsoft.com/office/drawing/2014/main" id="{6ED61EF8-614C-47CD-9B19-5A753272F0A9}"/>
              </a:ext>
            </a:extLst>
          </p:cNvPr>
          <p:cNvSpPr txBox="1"/>
          <p:nvPr/>
        </p:nvSpPr>
        <p:spPr>
          <a:xfrm>
            <a:off x="4863403" y="844063"/>
            <a:ext cx="3938951"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600" kern="1200" dirty="0"/>
              <a:t>The timeline begins at </a:t>
            </a:r>
            <a:r>
              <a:rPr lang="en-US" sz="1600" b="1" kern="1200" dirty="0"/>
              <a:t>5:54 PM</a:t>
            </a:r>
            <a:r>
              <a:rPr lang="en-US" sz="1600" kern="1200" dirty="0"/>
              <a:t>, but even prior to that the warehouse fans were seen depositing plumes of white smoke into the air.</a:t>
            </a:r>
          </a:p>
        </p:txBody>
      </p:sp>
      <p:sp>
        <p:nvSpPr>
          <p:cNvPr id="5" name="TextBox 4">
            <a:extLst>
              <a:ext uri="{FF2B5EF4-FFF2-40B4-BE49-F238E27FC236}">
                <a16:creationId xmlns:a16="http://schemas.microsoft.com/office/drawing/2014/main" id="{D40B83D3-CD09-4990-AA20-488A892232F3}"/>
              </a:ext>
            </a:extLst>
          </p:cNvPr>
          <p:cNvSpPr txBox="1"/>
          <p:nvPr/>
        </p:nvSpPr>
        <p:spPr>
          <a:xfrm>
            <a:off x="231113" y="1560212"/>
            <a:ext cx="4210257"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600" b="1" kern="1200" dirty="0"/>
              <a:t>5:56 PM</a:t>
            </a:r>
            <a:r>
              <a:rPr lang="en-US" sz="1600" kern="1200" dirty="0"/>
              <a:t>. While this initial plume of smoke was very light in color, the smoke quickly darkened within two minutes to black. This color change indicates that different materials were beginning to burn.</a:t>
            </a:r>
          </a:p>
        </p:txBody>
      </p:sp>
      <p:sp>
        <p:nvSpPr>
          <p:cNvPr id="7" name="TextBox 6">
            <a:extLst>
              <a:ext uri="{FF2B5EF4-FFF2-40B4-BE49-F238E27FC236}">
                <a16:creationId xmlns:a16="http://schemas.microsoft.com/office/drawing/2014/main" id="{513812A9-3EA3-4F93-9E9B-BB2786120E89}"/>
              </a:ext>
            </a:extLst>
          </p:cNvPr>
          <p:cNvSpPr txBox="1"/>
          <p:nvPr/>
        </p:nvSpPr>
        <p:spPr>
          <a:xfrm>
            <a:off x="4863403" y="2433936"/>
            <a:ext cx="4049483"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600" kern="1200" dirty="0"/>
              <a:t>According to witness footage, Fire brigades arrived at approximately </a:t>
            </a:r>
            <a:r>
              <a:rPr lang="en-US" sz="1600" b="1" kern="1200" dirty="0"/>
              <a:t>5:58 PM </a:t>
            </a:r>
            <a:r>
              <a:rPr lang="en-US" sz="1600" kern="1200" dirty="0"/>
              <a:t>- four minutes after a call to emergency services was placed regarding the smoke. The sound of pyrotechnics can be heard in the background of the brigade’s footage.</a:t>
            </a:r>
          </a:p>
        </p:txBody>
      </p:sp>
      <p:sp>
        <p:nvSpPr>
          <p:cNvPr id="8" name="TextBox 7">
            <a:extLst>
              <a:ext uri="{FF2B5EF4-FFF2-40B4-BE49-F238E27FC236}">
                <a16:creationId xmlns:a16="http://schemas.microsoft.com/office/drawing/2014/main" id="{37BCAEC8-FD41-4ACA-B8CC-304BAAB07371}"/>
              </a:ext>
            </a:extLst>
          </p:cNvPr>
          <p:cNvSpPr txBox="1"/>
          <p:nvPr/>
        </p:nvSpPr>
        <p:spPr>
          <a:xfrm>
            <a:off x="231113" y="4121229"/>
            <a:ext cx="4059536" cy="162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1600" kern="1200" dirty="0"/>
              <a:t>The heat within the warehouse would have continued to increase, and by </a:t>
            </a:r>
            <a:r>
              <a:rPr lang="en-US" sz="1600" b="1" kern="1200" dirty="0"/>
              <a:t>6:07 PM</a:t>
            </a:r>
            <a:r>
              <a:rPr lang="en-US" sz="1600" kern="1200" dirty="0"/>
              <a:t> an additional, larger, and darker, plume of smoke, accompanied by visible flames and sparks, could be seen from St. George’s Hospital. </a:t>
            </a:r>
          </a:p>
        </p:txBody>
      </p:sp>
      <p:sp>
        <p:nvSpPr>
          <p:cNvPr id="9" name="Oval 8">
            <a:extLst>
              <a:ext uri="{FF2B5EF4-FFF2-40B4-BE49-F238E27FC236}">
                <a16:creationId xmlns:a16="http://schemas.microsoft.com/office/drawing/2014/main" id="{A4500511-4344-459C-8C77-BCA23A998C89}"/>
              </a:ext>
            </a:extLst>
          </p:cNvPr>
          <p:cNvSpPr/>
          <p:nvPr/>
        </p:nvSpPr>
        <p:spPr>
          <a:xfrm>
            <a:off x="4507345" y="1079909"/>
            <a:ext cx="229072" cy="2216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a:extLst>
              <a:ext uri="{FF2B5EF4-FFF2-40B4-BE49-F238E27FC236}">
                <a16:creationId xmlns:a16="http://schemas.microsoft.com/office/drawing/2014/main" id="{5453E916-C78F-4E06-B108-58C3A462918A}"/>
              </a:ext>
            </a:extLst>
          </p:cNvPr>
          <p:cNvSpPr/>
          <p:nvPr/>
        </p:nvSpPr>
        <p:spPr>
          <a:xfrm>
            <a:off x="4507345" y="1996583"/>
            <a:ext cx="229072" cy="2216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19C9558F-85A0-4B8B-BA31-6A3C5B3D7CA3}"/>
              </a:ext>
            </a:extLst>
          </p:cNvPr>
          <p:cNvSpPr/>
          <p:nvPr/>
        </p:nvSpPr>
        <p:spPr>
          <a:xfrm>
            <a:off x="4507345" y="2922237"/>
            <a:ext cx="229072" cy="2216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B49CB2E4-2029-4FDD-8C27-FFAF20FC8BED}"/>
              </a:ext>
            </a:extLst>
          </p:cNvPr>
          <p:cNvSpPr/>
          <p:nvPr/>
        </p:nvSpPr>
        <p:spPr>
          <a:xfrm>
            <a:off x="4507345" y="4823209"/>
            <a:ext cx="229072" cy="2216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3BEE35F5-EA42-4066-8484-8C114146AA56}"/>
              </a:ext>
            </a:extLst>
          </p:cNvPr>
          <p:cNvSpPr/>
          <p:nvPr/>
        </p:nvSpPr>
        <p:spPr>
          <a:xfrm>
            <a:off x="4507345" y="5352841"/>
            <a:ext cx="229072" cy="2216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038161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ME Presentatio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Retrospect">
  <a:themeElements>
    <a:clrScheme name="Custom 1">
      <a:dk1>
        <a:sysClr val="windowText" lastClr="000000"/>
      </a:dk1>
      <a:lt1>
        <a:sysClr val="window" lastClr="FFFFFF"/>
      </a:lt1>
      <a:dk2>
        <a:srgbClr val="455F51"/>
      </a:dk2>
      <a:lt2>
        <a:srgbClr val="E2DFCC"/>
      </a:lt2>
      <a:accent1>
        <a:srgbClr val="000000"/>
      </a:accent1>
      <a:accent2>
        <a:srgbClr val="C00000"/>
      </a:accent2>
      <a:accent3>
        <a:srgbClr val="C00000"/>
      </a:accent3>
      <a:accent4>
        <a:srgbClr val="7F7F7F"/>
      </a:accent4>
      <a:accent5>
        <a:srgbClr val="000000"/>
      </a:accent5>
      <a:accent6>
        <a:srgbClr val="C00000"/>
      </a:accent6>
      <a:hlink>
        <a:srgbClr val="FF0000"/>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2593</TotalTime>
  <Words>5129</Words>
  <Application>Microsoft Office PowerPoint</Application>
  <PresentationFormat>On-screen Show (4:3)</PresentationFormat>
  <Paragraphs>298</Paragraphs>
  <Slides>27</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Impact</vt:lpstr>
      <vt:lpstr>Times New Roman</vt:lpstr>
      <vt:lpstr>IME Presentation</vt:lpstr>
      <vt:lpstr>Retrospect</vt:lpstr>
      <vt:lpstr>The Ammonium Nitrate  Explosion at the Port of Beirut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IME’s Recommendations</vt:lpstr>
      <vt:lpstr>PowerPoint Presentation</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Jasmine Smith</dc:creator>
  <cp:lastModifiedBy>Josh Hoffman</cp:lastModifiedBy>
  <cp:revision>69</cp:revision>
  <cp:lastPrinted>2021-11-09T20:03:32Z</cp:lastPrinted>
  <dcterms:created xsi:type="dcterms:W3CDTF">2020-02-03T15:17:04Z</dcterms:created>
  <dcterms:modified xsi:type="dcterms:W3CDTF">2022-12-05T13:40:51Z</dcterms:modified>
</cp:coreProperties>
</file>