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4" r:id="rId14"/>
    <p:sldId id="303" r:id="rId15"/>
    <p:sldId id="308" r:id="rId16"/>
    <p:sldId id="307" r:id="rId17"/>
    <p:sldId id="305" r:id="rId18"/>
    <p:sldId id="306" r:id="rId19"/>
    <p:sldId id="309" r:id="rId20"/>
    <p:sldId id="294" r:id="rId21"/>
    <p:sldId id="259" r:id="rId22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78373" autoAdjust="0"/>
  </p:normalViewPr>
  <p:slideViewPr>
    <p:cSldViewPr>
      <p:cViewPr varScale="1">
        <p:scale>
          <a:sx n="100" d="100"/>
          <a:sy n="100" d="100"/>
        </p:scale>
        <p:origin x="1200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7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42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159EC4-BE6F-4E69-8358-2A6C62B552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12FAFF-08F9-4198-A5D9-F405F065C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42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1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79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4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97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88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4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FAFF-08F9-4198-A5D9-F405F065CB75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3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 descr="PP-2013_podklad_prede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302"/>
            <a:ext cx="9144000" cy="51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9" y="642243"/>
            <a:ext cx="8424615" cy="489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SAFEX Conference Paper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>
          <a:xfrm>
            <a:off x="6084169" y="4836319"/>
            <a:ext cx="172792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cxnSp>
        <p:nvCxnSpPr>
          <p:cNvPr id="8" name="Přímá spojovací čára 7"/>
          <p:cNvCxnSpPr/>
          <p:nvPr userDrawn="1"/>
        </p:nvCxnSpPr>
        <p:spPr>
          <a:xfrm>
            <a:off x="396000" y="1026000"/>
            <a:ext cx="83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9"/>
          <p:cNvSpPr>
            <a:spLocks noGrp="1"/>
          </p:cNvSpPr>
          <p:nvPr>
            <p:ph sz="quarter" idx="15" hasCustomPrompt="1"/>
          </p:nvPr>
        </p:nvSpPr>
        <p:spPr>
          <a:xfrm>
            <a:off x="395288" y="1221581"/>
            <a:ext cx="8424862" cy="350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Line 1</a:t>
            </a:r>
          </a:p>
          <a:p>
            <a:pPr lvl="1"/>
            <a:r>
              <a:rPr lang="en-US" dirty="0"/>
              <a:t>Line 2</a:t>
            </a:r>
          </a:p>
          <a:p>
            <a:pPr lvl="2"/>
            <a:r>
              <a:rPr lang="en-US" dirty="0"/>
              <a:t>Line 3</a:t>
            </a:r>
          </a:p>
          <a:p>
            <a:pPr lvl="3"/>
            <a:r>
              <a:rPr lang="en-US" dirty="0"/>
              <a:t>Line 4</a:t>
            </a:r>
          </a:p>
          <a:p>
            <a:pPr lvl="4"/>
            <a:r>
              <a:rPr lang="en-US" dirty="0" err="1"/>
              <a:t>Etc</a:t>
            </a:r>
            <a:r>
              <a:rPr lang="en-US" dirty="0"/>
              <a:t>…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289" y="642243"/>
            <a:ext cx="8424615" cy="4893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SAFEX Conference Paper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26EFF1-23E1-4087-929E-DABC418742C6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Zástupný symbol pro obsah 9"/>
          <p:cNvSpPr>
            <a:spLocks noGrp="1"/>
          </p:cNvSpPr>
          <p:nvPr>
            <p:ph sz="quarter" idx="15" hasCustomPrompt="1"/>
          </p:nvPr>
        </p:nvSpPr>
        <p:spPr>
          <a:xfrm>
            <a:off x="395288" y="1221581"/>
            <a:ext cx="4140000" cy="350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Line 1</a:t>
            </a:r>
          </a:p>
          <a:p>
            <a:pPr lvl="1"/>
            <a:r>
              <a:rPr lang="en-US" dirty="0"/>
              <a:t>Line 2</a:t>
            </a:r>
          </a:p>
          <a:p>
            <a:pPr lvl="2"/>
            <a:r>
              <a:rPr lang="en-US" dirty="0"/>
              <a:t>Line 3</a:t>
            </a:r>
          </a:p>
          <a:p>
            <a:pPr lvl="3"/>
            <a:r>
              <a:rPr lang="en-US" dirty="0"/>
              <a:t>Line 4</a:t>
            </a:r>
          </a:p>
          <a:p>
            <a:pPr lvl="4"/>
            <a:r>
              <a:rPr lang="en-US" dirty="0" err="1"/>
              <a:t>Etc</a:t>
            </a:r>
            <a:r>
              <a:rPr lang="en-US" dirty="0"/>
              <a:t>…</a:t>
            </a:r>
            <a:endParaRPr lang="cs-CZ" dirty="0"/>
          </a:p>
        </p:txBody>
      </p:sp>
      <p:sp>
        <p:nvSpPr>
          <p:cNvPr id="6" name="Zástupný symbol pro obsah 9"/>
          <p:cNvSpPr>
            <a:spLocks noGrp="1"/>
          </p:cNvSpPr>
          <p:nvPr>
            <p:ph sz="quarter" idx="16" hasCustomPrompt="1"/>
          </p:nvPr>
        </p:nvSpPr>
        <p:spPr>
          <a:xfrm>
            <a:off x="4680151" y="1221600"/>
            <a:ext cx="4140000" cy="350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Line 1</a:t>
            </a:r>
          </a:p>
          <a:p>
            <a:pPr lvl="1"/>
            <a:r>
              <a:rPr lang="en-US" dirty="0"/>
              <a:t>Line 2</a:t>
            </a:r>
          </a:p>
          <a:p>
            <a:pPr lvl="2"/>
            <a:r>
              <a:rPr lang="en-US" dirty="0"/>
              <a:t>Line 3</a:t>
            </a:r>
          </a:p>
          <a:p>
            <a:pPr lvl="3"/>
            <a:r>
              <a:rPr lang="en-US" dirty="0"/>
              <a:t>Line 4</a:t>
            </a:r>
          </a:p>
          <a:p>
            <a:pPr lvl="4"/>
            <a:r>
              <a:rPr lang="en-US" dirty="0" err="1"/>
              <a:t>Etc</a:t>
            </a:r>
            <a:r>
              <a:rPr lang="en-US" dirty="0"/>
              <a:t>…</a:t>
            </a:r>
            <a:endParaRPr lang="cs-CZ" dirty="0"/>
          </a:p>
        </p:txBody>
      </p:sp>
      <p:cxnSp>
        <p:nvCxnSpPr>
          <p:cNvPr id="7" name="Přímá spojovací čára 7"/>
          <p:cNvCxnSpPr/>
          <p:nvPr userDrawn="1"/>
        </p:nvCxnSpPr>
        <p:spPr>
          <a:xfrm>
            <a:off x="396000" y="1026000"/>
            <a:ext cx="83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6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SAFEX Conference Paper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26EFF1-23E1-4087-929E-DABC418742C6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2"/>
          </p:nvPr>
        </p:nvSpPr>
        <p:spPr>
          <a:xfrm>
            <a:off x="467544" y="681540"/>
            <a:ext cx="8208912" cy="38344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4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 descr="PP-2013_podklad_zade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302"/>
            <a:ext cx="9144000" cy="51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5536" y="4803998"/>
            <a:ext cx="55514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SAFEX Conference Paper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56325" y="4803998"/>
            <a:ext cx="16557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26EFF1-23E1-4087-929E-DABC418742C6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 userDrawn="1"/>
        </p:nvSpPr>
        <p:spPr>
          <a:xfrm>
            <a:off x="7525072" y="4803998"/>
            <a:ext cx="1295400" cy="288032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593454-EBFD-4FD1-9A5C-735CAF5842F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95536" y="642243"/>
            <a:ext cx="8424616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96000" y="1220400"/>
            <a:ext cx="8460000" cy="35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Line 1</a:t>
            </a:r>
          </a:p>
          <a:p>
            <a:pPr lvl="1"/>
            <a:r>
              <a:rPr lang="en-US" dirty="0"/>
              <a:t>Line 2</a:t>
            </a:r>
          </a:p>
          <a:p>
            <a:pPr lvl="2"/>
            <a:r>
              <a:rPr lang="en-US" dirty="0"/>
              <a:t>Line 3</a:t>
            </a:r>
          </a:p>
          <a:p>
            <a:pPr lvl="3"/>
            <a:r>
              <a:rPr lang="en-US" dirty="0"/>
              <a:t>Line 4</a:t>
            </a:r>
          </a:p>
          <a:p>
            <a:pPr lvl="4"/>
            <a:r>
              <a:rPr lang="en-US" dirty="0" err="1"/>
              <a:t>Etc</a:t>
            </a:r>
            <a:r>
              <a:rPr lang="en-US" dirty="0"/>
              <a:t>…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7" r:id="rId4"/>
    <p:sldLayoutId id="2147483704" r:id="rId5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1600" y="666750"/>
            <a:ext cx="7236000" cy="413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Monitoring of in-process explosive/hazardous material during shift break – learnings from incidents </a:t>
            </a:r>
            <a:br>
              <a:rPr lang="cs-CZ" sz="1200" b="1" dirty="0">
                <a:solidFill>
                  <a:schemeClr val="bg1"/>
                </a:solidFill>
              </a:rPr>
            </a:br>
            <a:br>
              <a:rPr lang="cs-CZ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Martin Held, Global Emulsion Director </a:t>
            </a:r>
            <a:r>
              <a:rPr lang="cs-CZ" sz="1200" dirty="0">
                <a:solidFill>
                  <a:schemeClr val="bg1"/>
                </a:solidFill>
              </a:rPr>
              <a:t>| </a:t>
            </a:r>
            <a:r>
              <a:rPr lang="en-US" sz="1200" dirty="0">
                <a:solidFill>
                  <a:schemeClr val="bg1"/>
                </a:solidFill>
              </a:rPr>
              <a:t>2023-02-12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820B-4B92-96D2-ED2A-F7979F09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What if?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EC08D-38CF-F2CB-8D3C-96896D27CA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9ABC-F5B9-A8B0-0FFF-8AEB04AC07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BB854-503F-A9D3-F12A-CE12ED5BD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8" y="1221581"/>
            <a:ext cx="5688881" cy="3509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explosive material had been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left and </a:t>
            </a:r>
            <a:r>
              <a:rPr lang="en-US" dirty="0">
                <a:solidFill>
                  <a:srgbClr val="FF0000"/>
                </a:solidFill>
              </a:rPr>
              <a:t>solidified</a:t>
            </a:r>
            <a:r>
              <a:rPr lang="en-US" dirty="0"/>
              <a:t> before the next shift started and was </a:t>
            </a:r>
            <a:r>
              <a:rPr lang="en-US" dirty="0">
                <a:solidFill>
                  <a:srgbClr val="FF0000"/>
                </a:solidFill>
              </a:rPr>
              <a:t>then exposed to friction or overheating </a:t>
            </a:r>
            <a:r>
              <a:rPr lang="en-US" dirty="0"/>
              <a:t>(Sierra booster incident). </a:t>
            </a:r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pic>
        <p:nvPicPr>
          <p:cNvPr id="8194" name="Picture 2" descr="INVESTIGATION REPORT">
            <a:extLst>
              <a:ext uri="{FF2B5EF4-FFF2-40B4-BE49-F238E27FC236}">
                <a16:creationId xmlns:a16="http://schemas.microsoft.com/office/drawing/2014/main" id="{63EE1A7D-DE83-CD27-9D42-FD345952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21" y="2814390"/>
            <a:ext cx="2362874" cy="17630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0553D08-B2A3-F4AD-824E-69547A94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131590"/>
            <a:ext cx="2362875" cy="1592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1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F19-9CD6-3D01-B4BD-06793C7F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in 2020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1DF75-C2CA-CA2B-37C5-7B5AF5771B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3AF8-43ED-6B83-909C-3E8739FCE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787145-D189-9C7B-AAE6-6D8FCE0C77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An explosion occurred in a </a:t>
            </a:r>
            <a:r>
              <a:rPr lang="en-US" dirty="0">
                <a:solidFill>
                  <a:srgbClr val="FF0000"/>
                </a:solidFill>
              </a:rPr>
              <a:t>packaged emulsion plant </a:t>
            </a:r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lunch break </a:t>
            </a:r>
            <a:r>
              <a:rPr lang="en-US" dirty="0"/>
              <a:t>(Austin Powder Malaysia, SAFEX incident notice 20-04).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38 years old, semi batch process plant (constructed in 1983)</a:t>
            </a:r>
          </a:p>
          <a:p>
            <a:pPr marL="0" indent="0">
              <a:buNone/>
            </a:pPr>
            <a:r>
              <a:rPr lang="en-US" dirty="0"/>
              <a:t>-stopped for lunch break with </a:t>
            </a:r>
            <a:r>
              <a:rPr lang="en-US" dirty="0">
                <a:solidFill>
                  <a:srgbClr val="FF0000"/>
                </a:solidFill>
              </a:rPr>
              <a:t>in-process material remaining in hoppers, pumps and pipes </a:t>
            </a:r>
            <a:r>
              <a:rPr lang="en-US" dirty="0"/>
              <a:t>when an </a:t>
            </a:r>
            <a:r>
              <a:rPr lang="en-US" dirty="0">
                <a:solidFill>
                  <a:srgbClr val="FF0000"/>
                </a:solidFill>
              </a:rPr>
              <a:t>explosion</a:t>
            </a:r>
            <a:r>
              <a:rPr lang="en-US" dirty="0"/>
              <a:t> occurred almost </a:t>
            </a:r>
            <a:r>
              <a:rPr lang="en-US" dirty="0">
                <a:solidFill>
                  <a:srgbClr val="FF0000"/>
                </a:solidFill>
              </a:rPr>
              <a:t>an hour later.</a:t>
            </a:r>
          </a:p>
          <a:p>
            <a:endParaRPr lang="en-US" dirty="0"/>
          </a:p>
          <a:p>
            <a:r>
              <a:rPr lang="en-US" dirty="0"/>
              <a:t>all process equipment had been </a:t>
            </a:r>
            <a:r>
              <a:rPr lang="en-US" dirty="0">
                <a:solidFill>
                  <a:srgbClr val="FF0000"/>
                </a:solidFill>
              </a:rPr>
              <a:t>deenergized</a:t>
            </a:r>
            <a:r>
              <a:rPr lang="en-US" dirty="0"/>
              <a:t>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PLC control was not monitoring </a:t>
            </a:r>
            <a:r>
              <a:rPr lang="en-US" dirty="0"/>
              <a:t>sensor signals during the stopped operation. </a:t>
            </a:r>
          </a:p>
          <a:p>
            <a:r>
              <a:rPr lang="en-US" dirty="0">
                <a:solidFill>
                  <a:srgbClr val="FF0000"/>
                </a:solidFill>
              </a:rPr>
              <a:t>no CCTV </a:t>
            </a:r>
            <a:r>
              <a:rPr lang="en-US" dirty="0"/>
              <a:t>in the production room</a:t>
            </a:r>
          </a:p>
          <a:p>
            <a:r>
              <a:rPr lang="en-US" dirty="0">
                <a:solidFill>
                  <a:srgbClr val="FF0000"/>
                </a:solidFill>
              </a:rPr>
              <a:t>no smoke or heat detection </a:t>
            </a:r>
            <a:r>
              <a:rPr lang="en-US" dirty="0"/>
              <a:t>(e.g. infrared camera) </a:t>
            </a:r>
          </a:p>
          <a:p>
            <a:r>
              <a:rPr lang="en-US" dirty="0"/>
              <a:t>the building was </a:t>
            </a:r>
            <a:r>
              <a:rPr lang="en-US" dirty="0">
                <a:solidFill>
                  <a:srgbClr val="FF0000"/>
                </a:solidFill>
              </a:rPr>
              <a:t>not secured and no access control</a:t>
            </a:r>
            <a:r>
              <a:rPr lang="en-US" dirty="0"/>
              <a:t>. </a:t>
            </a:r>
          </a:p>
          <a:p>
            <a:r>
              <a:rPr lang="en-US" dirty="0"/>
              <a:t>no one observed any smoke in the sky prior to the incident.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these circumstances </a:t>
            </a:r>
            <a:r>
              <a:rPr lang="en-US" dirty="0">
                <a:solidFill>
                  <a:srgbClr val="FF0000"/>
                </a:solidFill>
              </a:rPr>
              <a:t>complicated the root cause analysis </a:t>
            </a:r>
            <a:r>
              <a:rPr lang="en-US" dirty="0"/>
              <a:t>and also </a:t>
            </a:r>
            <a:r>
              <a:rPr lang="en-US" dirty="0">
                <a:solidFill>
                  <a:srgbClr val="FF0000"/>
                </a:solidFill>
              </a:rPr>
              <a:t>prevented an early indication </a:t>
            </a:r>
            <a:r>
              <a:rPr lang="en-US" dirty="0"/>
              <a:t>of an </a:t>
            </a:r>
            <a:r>
              <a:rPr lang="en-US" dirty="0">
                <a:solidFill>
                  <a:srgbClr val="FF0000"/>
                </a:solidFill>
              </a:rPr>
              <a:t>initial event </a:t>
            </a:r>
            <a:r>
              <a:rPr lang="en-US" dirty="0"/>
              <a:t>that subsequently resulted in an explosion.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4667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F19-9CD6-3D01-B4BD-06793C7F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In-process explosives/hazardous material monitoring and isolation</a:t>
            </a:r>
            <a:endParaRPr lang="en-MY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1DF75-C2CA-CA2B-37C5-7B5AF5771B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3AF8-43ED-6B83-909C-3E8739FCE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2007-B231-A29C-BB73-9714486991A0}"/>
              </a:ext>
            </a:extLst>
          </p:cNvPr>
          <p:cNvSpPr txBox="1"/>
          <p:nvPr/>
        </p:nvSpPr>
        <p:spPr>
          <a:xfrm>
            <a:off x="914400" y="4362757"/>
            <a:ext cx="836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2: Common and proposed in-process explosives/hazardous material monitoring and isolation methods</a:t>
            </a:r>
            <a:endParaRPr lang="en-MY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53AD5A-2E87-BED2-9D41-63A0407DC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23717"/>
              </p:ext>
            </p:extLst>
          </p:nvPr>
        </p:nvGraphicFramePr>
        <p:xfrm>
          <a:off x="395290" y="1220788"/>
          <a:ext cx="8291510" cy="3111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63">
                  <a:extLst>
                    <a:ext uri="{9D8B030D-6E8A-4147-A177-3AD203B41FA5}">
                      <a16:colId xmlns:a16="http://schemas.microsoft.com/office/drawing/2014/main" val="977041798"/>
                    </a:ext>
                  </a:extLst>
                </a:gridCol>
                <a:gridCol w="1923452">
                  <a:extLst>
                    <a:ext uri="{9D8B030D-6E8A-4147-A177-3AD203B41FA5}">
                      <a16:colId xmlns:a16="http://schemas.microsoft.com/office/drawing/2014/main" val="62542655"/>
                    </a:ext>
                  </a:extLst>
                </a:gridCol>
                <a:gridCol w="2873209">
                  <a:extLst>
                    <a:ext uri="{9D8B030D-6E8A-4147-A177-3AD203B41FA5}">
                      <a16:colId xmlns:a16="http://schemas.microsoft.com/office/drawing/2014/main" val="2536653185"/>
                    </a:ext>
                  </a:extLst>
                </a:gridCol>
                <a:gridCol w="2948586">
                  <a:extLst>
                    <a:ext uri="{9D8B030D-6E8A-4147-A177-3AD203B41FA5}">
                      <a16:colId xmlns:a16="http://schemas.microsoft.com/office/drawing/2014/main" val="4082426759"/>
                    </a:ext>
                  </a:extLst>
                </a:gridCol>
              </a:tblGrid>
              <a:tr h="15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scenarios to be considered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Common safety defenses in place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Proposed in-process explosives/hazardous material monitoring and isolation methods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43907952"/>
                  </a:ext>
                </a:extLst>
              </a:tr>
              <a:tr h="680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Contamination</a:t>
                      </a:r>
                      <a:r>
                        <a:rPr lang="en-US" sz="1200" dirty="0">
                          <a:effectLst/>
                        </a:rPr>
                        <a:t> of emulsion explosive with chemicals and causes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explosion/toxic gas release</a:t>
                      </a:r>
                      <a:r>
                        <a:rPr lang="en-US" sz="1200" dirty="0">
                          <a:effectLst/>
                        </a:rPr>
                        <a:t> incident in-process or during shift break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segregate</a:t>
                      </a:r>
                      <a:r>
                        <a:rPr lang="en-US" sz="1200" dirty="0">
                          <a:effectLst/>
                        </a:rPr>
                        <a:t> incompatible chemicals with proper labelling or locked in a separate location to prevent accidental incompatible mixture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CCTV</a:t>
                      </a:r>
                      <a:r>
                        <a:rPr lang="en-US" sz="1200" dirty="0">
                          <a:effectLst/>
                        </a:rPr>
                        <a:t> that serves as deterrent in case of sabotage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isolation and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control access </a:t>
                      </a:r>
                      <a:r>
                        <a:rPr lang="en-US" sz="1200" dirty="0">
                          <a:effectLst/>
                        </a:rPr>
                        <a:t>of the plant during shift break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reduce</a:t>
                      </a:r>
                      <a:r>
                        <a:rPr lang="en-US" sz="1200" dirty="0">
                          <a:effectLst/>
                        </a:rPr>
                        <a:t> the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quantity</a:t>
                      </a:r>
                      <a:r>
                        <a:rPr lang="en-US" sz="1200" dirty="0">
                          <a:effectLst/>
                        </a:rPr>
                        <a:t> of incompatible materials available on site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Nil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detection of known gas released </a:t>
                      </a:r>
                      <a:r>
                        <a:rPr lang="en-US" sz="1200" dirty="0">
                          <a:effectLst/>
                        </a:rPr>
                        <a:t>(e.g. CO, NOx) after mixing of incompatible material with alarm (to give an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early alarm and evacuation consideration</a:t>
                      </a:r>
                      <a:r>
                        <a:rPr lang="en-US" sz="1200" dirty="0">
                          <a:effectLst/>
                        </a:rPr>
                        <a:t>) and trip sensor (on equipment that will need to be running during shift break)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04177962"/>
                  </a:ext>
                </a:extLst>
              </a:tr>
            </a:tbl>
          </a:graphicData>
        </a:graphic>
      </p:graphicFrame>
      <p:pic>
        <p:nvPicPr>
          <p:cNvPr id="2050" name="Picture 2" descr="The Consequences of Toxic Gas Releases">
            <a:extLst>
              <a:ext uri="{FF2B5EF4-FFF2-40B4-BE49-F238E27FC236}">
                <a16:creationId xmlns:a16="http://schemas.microsoft.com/office/drawing/2014/main" id="{BB2C90EB-47A6-7AB8-0424-74604F09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3022178"/>
            <a:ext cx="176772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1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F19-9CD6-3D01-B4BD-06793C7F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In-process explosives/hazardous material monitoring and isolation</a:t>
            </a:r>
            <a:endParaRPr lang="en-MY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1DF75-C2CA-CA2B-37C5-7B5AF5771B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3AF8-43ED-6B83-909C-3E8739FCE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2007-B231-A29C-BB73-9714486991A0}"/>
              </a:ext>
            </a:extLst>
          </p:cNvPr>
          <p:cNvSpPr txBox="1"/>
          <p:nvPr/>
        </p:nvSpPr>
        <p:spPr>
          <a:xfrm>
            <a:off x="914400" y="4362757"/>
            <a:ext cx="836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2: Common and proposed in-process explosives/hazardous material monitoring and isolation methods</a:t>
            </a:r>
            <a:endParaRPr lang="en-MY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53AD5A-2E87-BED2-9D41-63A0407DC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2792"/>
              </p:ext>
            </p:extLst>
          </p:nvPr>
        </p:nvGraphicFramePr>
        <p:xfrm>
          <a:off x="242890" y="1123950"/>
          <a:ext cx="8672510" cy="3111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10">
                  <a:extLst>
                    <a:ext uri="{9D8B030D-6E8A-4147-A177-3AD203B41FA5}">
                      <a16:colId xmlns:a16="http://schemas.microsoft.com/office/drawing/2014/main" val="9770417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25426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3665318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082426759"/>
                    </a:ext>
                  </a:extLst>
                </a:gridCol>
              </a:tblGrid>
              <a:tr h="15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scenarios to be considered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Common safety defenses in place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Proposed in-process explosives/hazardous material monitoring and isolation methods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43907952"/>
                  </a:ext>
                </a:extLst>
              </a:tr>
              <a:tr h="1101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Failure of pumps’ joint/mixer pin </a:t>
                      </a:r>
                      <a:r>
                        <a:rPr lang="en-US" sz="1200" dirty="0">
                          <a:effectLst/>
                        </a:rPr>
                        <a:t>caused by foreign object or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lack of maintenance </a:t>
                      </a:r>
                      <a:r>
                        <a:rPr lang="en-US" sz="1200" dirty="0">
                          <a:effectLst/>
                        </a:rPr>
                        <a:t>creating a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hot spot </a:t>
                      </a:r>
                      <a:r>
                        <a:rPr lang="en-US" sz="1200" dirty="0">
                          <a:effectLst/>
                        </a:rPr>
                        <a:t>in between production or during shift break, resulting in accelerated decomposition and explosion when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heat is no longer dissipated by moving material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mesh screen </a:t>
                      </a:r>
                      <a:r>
                        <a:rPr lang="en-US" sz="1200" dirty="0">
                          <a:effectLst/>
                        </a:rPr>
                        <a:t>to prevent foreign object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-predictive/preventive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maintenance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4699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-operators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report unusual sounds </a:t>
                      </a:r>
                      <a:r>
                        <a:rPr lang="en-US" sz="1200" dirty="0">
                          <a:effectLst/>
                        </a:rPr>
                        <a:t>and stop work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Nil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hot spot detection alarm and isolation </a:t>
                      </a:r>
                      <a:r>
                        <a:rPr lang="en-US" sz="1200" dirty="0">
                          <a:effectLst/>
                        </a:rPr>
                        <a:t>method during shift break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do not shut down the safety devices </a:t>
                      </a:r>
                      <a:r>
                        <a:rPr lang="en-US" sz="1200" dirty="0">
                          <a:effectLst/>
                        </a:rPr>
                        <a:t>during shift break or install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hardwire standalone alarm and trip panel </a:t>
                      </a:r>
                      <a:r>
                        <a:rPr lang="en-US" sz="1200" dirty="0">
                          <a:effectLst/>
                        </a:rPr>
                        <a:t>for continuous monitoring/tripping functionality even during shift break and connected to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plant-wide alarm for evacuation </a:t>
                      </a:r>
                      <a:r>
                        <a:rPr lang="en-US" sz="1200" dirty="0">
                          <a:effectLst/>
                        </a:rPr>
                        <a:t>purpose with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early detection</a:t>
                      </a:r>
                      <a:r>
                        <a:rPr lang="en-US" sz="1200" dirty="0">
                          <a:effectLst/>
                        </a:rPr>
                        <a:t>. Access to this safety devices system should be controlled and supported by UPS (uninterrupted power supply) battery.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-reduce the explosive quantity</a:t>
                      </a:r>
                      <a:r>
                        <a:rPr lang="en-US" sz="1200" dirty="0">
                          <a:effectLst/>
                        </a:rPr>
                        <a:t> contained in process piping, hoppers, mixers, blenders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during shift break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537953590"/>
                  </a:ext>
                </a:extLst>
              </a:tr>
            </a:tbl>
          </a:graphicData>
        </a:graphic>
      </p:graphicFrame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12E4CA-1A2F-87A1-5755-6B172AD82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9136" r="20668" b="17721"/>
          <a:stretch/>
        </p:blipFill>
        <p:spPr>
          <a:xfrm>
            <a:off x="1371600" y="3485255"/>
            <a:ext cx="1162407" cy="83244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956F9-5C66-1EC5-AE74-FB61857F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3491088"/>
            <a:ext cx="838200" cy="9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F19-9CD6-3D01-B4BD-06793C7F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In-process explosives/hazardous material monitoring and isolation</a:t>
            </a:r>
            <a:endParaRPr lang="en-MY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1DF75-C2CA-CA2B-37C5-7B5AF5771B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3AF8-43ED-6B83-909C-3E8739FCE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2007-B231-A29C-BB73-9714486991A0}"/>
              </a:ext>
            </a:extLst>
          </p:cNvPr>
          <p:cNvSpPr txBox="1"/>
          <p:nvPr/>
        </p:nvSpPr>
        <p:spPr>
          <a:xfrm>
            <a:off x="914400" y="4362757"/>
            <a:ext cx="836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2: Common and proposed in-process explosives/hazardous material monitoring and isolation methods</a:t>
            </a:r>
            <a:endParaRPr lang="en-MY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53AD5A-2E87-BED2-9D41-63A0407DC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55327"/>
              </p:ext>
            </p:extLst>
          </p:nvPr>
        </p:nvGraphicFramePr>
        <p:xfrm>
          <a:off x="426245" y="1093506"/>
          <a:ext cx="8291510" cy="3307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63">
                  <a:extLst>
                    <a:ext uri="{9D8B030D-6E8A-4147-A177-3AD203B41FA5}">
                      <a16:colId xmlns:a16="http://schemas.microsoft.com/office/drawing/2014/main" val="977041798"/>
                    </a:ext>
                  </a:extLst>
                </a:gridCol>
                <a:gridCol w="1923452">
                  <a:extLst>
                    <a:ext uri="{9D8B030D-6E8A-4147-A177-3AD203B41FA5}">
                      <a16:colId xmlns:a16="http://schemas.microsoft.com/office/drawing/2014/main" val="62542655"/>
                    </a:ext>
                  </a:extLst>
                </a:gridCol>
                <a:gridCol w="2873209">
                  <a:extLst>
                    <a:ext uri="{9D8B030D-6E8A-4147-A177-3AD203B41FA5}">
                      <a16:colId xmlns:a16="http://schemas.microsoft.com/office/drawing/2014/main" val="2536653185"/>
                    </a:ext>
                  </a:extLst>
                </a:gridCol>
                <a:gridCol w="2948586">
                  <a:extLst>
                    <a:ext uri="{9D8B030D-6E8A-4147-A177-3AD203B41FA5}">
                      <a16:colId xmlns:a16="http://schemas.microsoft.com/office/drawing/2014/main" val="4082426759"/>
                    </a:ext>
                  </a:extLst>
                </a:gridCol>
              </a:tblGrid>
              <a:tr h="15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scenarios to be considered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Common safety defenses in place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Proposed in-process explosives/hazardous material monitoring and isolation methods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43907952"/>
                  </a:ext>
                </a:extLst>
              </a:tr>
              <a:tr h="8912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Accidental activation </a:t>
                      </a:r>
                      <a:r>
                        <a:rPr lang="en-US" sz="1200" dirty="0">
                          <a:effectLst/>
                        </a:rPr>
                        <a:t>of pumps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/failure to shut off </a:t>
                      </a:r>
                      <a:r>
                        <a:rPr lang="en-US" sz="1200" dirty="0">
                          <a:effectLst/>
                        </a:rPr>
                        <a:t>the pump during shift break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key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lock or password control </a:t>
                      </a:r>
                      <a:r>
                        <a:rPr lang="en-US" sz="1200" dirty="0">
                          <a:effectLst/>
                        </a:rPr>
                        <a:t>for power, PLC (only authorized personnel) and safety devices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low- and high-pressure </a:t>
                      </a:r>
                      <a:r>
                        <a:rPr lang="en-US" sz="1200" dirty="0">
                          <a:effectLst/>
                        </a:rPr>
                        <a:t>alarm and trip,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temperature </a:t>
                      </a:r>
                      <a:r>
                        <a:rPr lang="en-US" sz="1200" dirty="0">
                          <a:effectLst/>
                        </a:rPr>
                        <a:t>alarm and trip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prevent access </a:t>
                      </a:r>
                      <a:r>
                        <a:rPr lang="en-US" sz="1200" dirty="0">
                          <a:effectLst/>
                        </a:rPr>
                        <a:t>to the explosive plant during shift break and also CCTV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minimize</a:t>
                      </a:r>
                      <a:r>
                        <a:rPr lang="en-US" sz="1200" dirty="0">
                          <a:effectLst/>
                        </a:rPr>
                        <a:t> product explosive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inventory</a:t>
                      </a:r>
                      <a:r>
                        <a:rPr lang="en-US" sz="1200" dirty="0">
                          <a:effectLst/>
                        </a:rPr>
                        <a:t> in the pump or production area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-assigned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supervisor during shift break </a:t>
                      </a:r>
                      <a:r>
                        <a:rPr lang="en-US" sz="1200" dirty="0">
                          <a:effectLst/>
                        </a:rPr>
                        <a:t>to monitor and ensure proper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shutdown and no activity during shift break </a:t>
                      </a:r>
                      <a:r>
                        <a:rPr lang="en-US" sz="1200" dirty="0">
                          <a:effectLst/>
                        </a:rPr>
                        <a:t>(can be done remotely in some cases)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-shutting down of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KP machine also shutting down of all critical process </a:t>
                      </a:r>
                      <a:r>
                        <a:rPr lang="en-US" sz="1200" dirty="0">
                          <a:effectLst/>
                        </a:rPr>
                        <a:t>equipment and pumps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fail-safe 3-way actuator valve </a:t>
                      </a:r>
                      <a:r>
                        <a:rPr lang="en-US" sz="1200" dirty="0">
                          <a:effectLst/>
                        </a:rPr>
                        <a:t>to prevent deadheading in case of accidental activation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-Nil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3768412898"/>
                  </a:ext>
                </a:extLst>
              </a:tr>
            </a:tbl>
          </a:graphicData>
        </a:graphic>
      </p:graphicFrame>
      <p:pic>
        <p:nvPicPr>
          <p:cNvPr id="1026" name="Picture 2" descr="Scheduled Maintenance Shutdown: 4 Important Tips To Note">
            <a:extLst>
              <a:ext uri="{FF2B5EF4-FFF2-40B4-BE49-F238E27FC236}">
                <a16:creationId xmlns:a16="http://schemas.microsoft.com/office/drawing/2014/main" id="{90CAED69-AC44-BA8E-1943-36C7C1B0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545080"/>
            <a:ext cx="1828800" cy="1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2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F19-9CD6-3D01-B4BD-06793C7F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In-process explosives/hazardous material monitoring and isolation</a:t>
            </a:r>
            <a:endParaRPr lang="en-MY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1DF75-C2CA-CA2B-37C5-7B5AF5771B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3AF8-43ED-6B83-909C-3E8739FCE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2007-B231-A29C-BB73-9714486991A0}"/>
              </a:ext>
            </a:extLst>
          </p:cNvPr>
          <p:cNvSpPr txBox="1"/>
          <p:nvPr/>
        </p:nvSpPr>
        <p:spPr>
          <a:xfrm>
            <a:off x="914400" y="4171950"/>
            <a:ext cx="836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2: Common and proposed in-process explosives/hazardous material monitoring and isolation methods</a:t>
            </a:r>
            <a:endParaRPr lang="en-MY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53AD5A-2E87-BED2-9D41-63A0407DC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85235"/>
              </p:ext>
            </p:extLst>
          </p:nvPr>
        </p:nvGraphicFramePr>
        <p:xfrm>
          <a:off x="395290" y="1220788"/>
          <a:ext cx="8291510" cy="2915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63">
                  <a:extLst>
                    <a:ext uri="{9D8B030D-6E8A-4147-A177-3AD203B41FA5}">
                      <a16:colId xmlns:a16="http://schemas.microsoft.com/office/drawing/2014/main" val="977041798"/>
                    </a:ext>
                  </a:extLst>
                </a:gridCol>
                <a:gridCol w="1923452">
                  <a:extLst>
                    <a:ext uri="{9D8B030D-6E8A-4147-A177-3AD203B41FA5}">
                      <a16:colId xmlns:a16="http://schemas.microsoft.com/office/drawing/2014/main" val="62542655"/>
                    </a:ext>
                  </a:extLst>
                </a:gridCol>
                <a:gridCol w="2873209">
                  <a:extLst>
                    <a:ext uri="{9D8B030D-6E8A-4147-A177-3AD203B41FA5}">
                      <a16:colId xmlns:a16="http://schemas.microsoft.com/office/drawing/2014/main" val="2536653185"/>
                    </a:ext>
                  </a:extLst>
                </a:gridCol>
                <a:gridCol w="2948586">
                  <a:extLst>
                    <a:ext uri="{9D8B030D-6E8A-4147-A177-3AD203B41FA5}">
                      <a16:colId xmlns:a16="http://schemas.microsoft.com/office/drawing/2014/main" val="4082426759"/>
                    </a:ext>
                  </a:extLst>
                </a:gridCol>
              </a:tblGrid>
              <a:tr h="15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scenarios to be considered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Common safety defenses in place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Proposed in-process explosives/hazardous material monitoring and isolation methods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243907952"/>
                  </a:ext>
                </a:extLst>
              </a:tr>
              <a:tr h="680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Overheating</a:t>
                      </a:r>
                      <a:r>
                        <a:rPr lang="en-US" sz="1200" dirty="0">
                          <a:effectLst/>
                        </a:rPr>
                        <a:t> from electrical heating system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inherent safety design </a:t>
                      </a:r>
                      <a:r>
                        <a:rPr lang="en-US" sz="1200" dirty="0">
                          <a:effectLst/>
                        </a:rPr>
                        <a:t>whereby not possible for overheating with decomposition temperature from supply (</a:t>
                      </a:r>
                      <a:r>
                        <a:rPr lang="en-US" sz="1200" dirty="0" err="1">
                          <a:effectLst/>
                        </a:rPr>
                        <a:t>eg.</a:t>
                      </a:r>
                      <a:r>
                        <a:rPr lang="en-US" sz="1200" dirty="0">
                          <a:effectLst/>
                        </a:rPr>
                        <a:t> hot water system instead of pressurized steam whenever possible)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temperature alarm and trip </a:t>
                      </a:r>
                      <a:r>
                        <a:rPr lang="en-US" sz="1200" dirty="0">
                          <a:effectLst/>
                        </a:rPr>
                        <a:t>sensor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smoke detection and alarm </a:t>
                      </a:r>
                      <a:r>
                        <a:rPr lang="en-US" sz="1200" dirty="0">
                          <a:effectLst/>
                        </a:rPr>
                        <a:t>system for evacuation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a) </a:t>
                      </a:r>
                      <a:r>
                        <a:rPr lang="en-US" sz="1200" b="1" dirty="0">
                          <a:effectLst/>
                        </a:rPr>
                        <a:t>prevention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-Nil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b) </a:t>
                      </a:r>
                      <a:r>
                        <a:rPr lang="en-US" sz="1200" b="1" dirty="0">
                          <a:effectLst/>
                        </a:rPr>
                        <a:t>mitigation</a:t>
                      </a:r>
                      <a:endParaRPr lang="en-MY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-Nil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114" marR="22114" marT="0" marB="0"/>
                </a:tc>
                <a:extLst>
                  <a:ext uri="{0D108BD9-81ED-4DB2-BD59-A6C34878D82A}">
                    <a16:rowId xmlns:a16="http://schemas.microsoft.com/office/drawing/2014/main" val="17061455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42AE28-7DDF-6B8E-5695-3E71B7AC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54312"/>
            <a:ext cx="1676400" cy="12000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277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479D-BE54-99E8-4E00-0ABDFEFB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A9CCE-8FD6-F082-739C-CBF51EF300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F201-FFFB-65BD-F6F9-0C71AB7C36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98BF9-6752-DF47-7B0B-3F23681687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/>
              <a:t>Need to </a:t>
            </a:r>
            <a:r>
              <a:rPr lang="en-US" sz="1400" dirty="0">
                <a:solidFill>
                  <a:srgbClr val="FF0000"/>
                </a:solidFill>
              </a:rPr>
              <a:t>explore</a:t>
            </a:r>
            <a:r>
              <a:rPr lang="en-US" sz="1400" dirty="0"/>
              <a:t> more </a:t>
            </a:r>
            <a:r>
              <a:rPr lang="en-US" sz="1400" dirty="0">
                <a:solidFill>
                  <a:srgbClr val="FF0000"/>
                </a:solidFill>
              </a:rPr>
              <a:t>monitoring and isolation method </a:t>
            </a:r>
            <a:r>
              <a:rPr lang="en-US" sz="1400" dirty="0"/>
              <a:t>of in-process explosive and hazardous material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LOPA</a:t>
            </a:r>
            <a:r>
              <a:rPr lang="en-US" sz="1400" dirty="0"/>
              <a:t> (Layer of Protection Analysis) and </a:t>
            </a:r>
            <a:r>
              <a:rPr lang="en-US" sz="1400" dirty="0">
                <a:solidFill>
                  <a:srgbClr val="FF0000"/>
                </a:solidFill>
              </a:rPr>
              <a:t>CHAZOP</a:t>
            </a:r>
            <a:r>
              <a:rPr lang="en-US" sz="1400" dirty="0"/>
              <a:t> (Control Hazard and Operability Study) review are essential to be implemented to cover the design phase of the plant particularly to consider hazards during shift breaks</a:t>
            </a:r>
          </a:p>
          <a:p>
            <a:endParaRPr lang="en-US" sz="1400" dirty="0"/>
          </a:p>
          <a:p>
            <a:r>
              <a:rPr lang="en-US" sz="1400" dirty="0"/>
              <a:t>Other hazards rarely to be considered need assessment such as </a:t>
            </a:r>
            <a:r>
              <a:rPr lang="en-US" sz="1400" dirty="0">
                <a:solidFill>
                  <a:srgbClr val="FF0000"/>
                </a:solidFill>
              </a:rPr>
              <a:t>network security breach</a:t>
            </a:r>
            <a:r>
              <a:rPr lang="en-US" sz="1400" dirty="0"/>
              <a:t> like SCADA (supervisory control and data acquisition) system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Controlled access and standalone redundant safety devices </a:t>
            </a:r>
            <a:r>
              <a:rPr lang="en-US" sz="1400" dirty="0"/>
              <a:t>come with </a:t>
            </a:r>
            <a:r>
              <a:rPr lang="en-US" sz="1400" dirty="0">
                <a:solidFill>
                  <a:srgbClr val="FF0000"/>
                </a:solidFill>
              </a:rPr>
              <a:t>training</a:t>
            </a:r>
            <a:r>
              <a:rPr lang="en-US" sz="1400" dirty="0"/>
              <a:t> are important too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MOC</a:t>
            </a:r>
            <a:r>
              <a:rPr lang="en-US" sz="1400" dirty="0"/>
              <a:t> (Management of Change) and </a:t>
            </a:r>
            <a:r>
              <a:rPr lang="en-US" sz="1400" dirty="0">
                <a:solidFill>
                  <a:srgbClr val="FF0000"/>
                </a:solidFill>
              </a:rPr>
              <a:t>restricting bypassing </a:t>
            </a:r>
            <a:r>
              <a:rPr lang="en-US" sz="1400" dirty="0"/>
              <a:t>safety devices</a:t>
            </a:r>
          </a:p>
          <a:p>
            <a:endParaRPr lang="en-US" sz="1400" dirty="0"/>
          </a:p>
          <a:p>
            <a:r>
              <a:rPr lang="en-US" sz="1400" dirty="0"/>
              <a:t>Critical active safety devices should never be deactivated without proper assessment and approval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9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80D4-2BB4-A7A9-2BB4-9ADC40E3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9DC9-C88B-8702-0E86-9222A050D6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857D-6E1D-D5F3-078C-FD246C1ACD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F5D93-D55C-4EC6-7BAF-6182182328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Q&amp;A?</a:t>
            </a:r>
            <a:endParaRPr lang="en-MY" dirty="0"/>
          </a:p>
        </p:txBody>
      </p:sp>
      <p:pic>
        <p:nvPicPr>
          <p:cNvPr id="3074" name="Picture 2" descr="4 Better Ways to Say &quot;Thank You&quot; | Inc.com">
            <a:extLst>
              <a:ext uri="{FF2B5EF4-FFF2-40B4-BE49-F238E27FC236}">
                <a16:creationId xmlns:a16="http://schemas.microsoft.com/office/drawing/2014/main" id="{FC6BE765-D6DC-35EB-4A15-C82406AB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17" y="1755913"/>
            <a:ext cx="3839766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381375"/>
            <a:ext cx="9144000" cy="9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Austin Powder Malaysia Sdn Bhd</a:t>
            </a:r>
            <a:endParaRPr lang="de-DE" sz="1300" b="1" dirty="0">
              <a:solidFill>
                <a:schemeClr val="bg1"/>
              </a:solidFill>
            </a:endParaRPr>
          </a:p>
          <a:p>
            <a:pPr algn="ctr"/>
            <a:r>
              <a:rPr lang="cs-CZ" sz="1300" dirty="0">
                <a:solidFill>
                  <a:schemeClr val="bg1"/>
                </a:solidFill>
              </a:rPr>
              <a:t>No. 8, Jalan SS 22/21, Damansara Jaya, 47400 Petaling Jaya, Selangor</a:t>
            </a:r>
            <a:br>
              <a:rPr lang="de-DE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Malaysia</a:t>
            </a:r>
            <a:endParaRPr lang="de-DE" sz="1300" dirty="0">
              <a:solidFill>
                <a:schemeClr val="bg1"/>
              </a:solidFill>
            </a:endParaRPr>
          </a:p>
          <a:p>
            <a:pPr algn="ctr"/>
            <a:r>
              <a:rPr lang="de-DE" sz="1300" dirty="0">
                <a:solidFill>
                  <a:schemeClr val="bg1"/>
                </a:solidFill>
              </a:rPr>
              <a:t>tel.: +</a:t>
            </a:r>
            <a:r>
              <a:rPr lang="en-US" sz="1300" dirty="0">
                <a:solidFill>
                  <a:schemeClr val="bg1"/>
                </a:solidFill>
              </a:rPr>
              <a:t>603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7729 7464</a:t>
            </a:r>
          </a:p>
          <a:p>
            <a:pPr algn="ctr"/>
            <a:r>
              <a:rPr lang="cs-CZ" sz="1300" dirty="0">
                <a:solidFill>
                  <a:schemeClr val="bg1"/>
                </a:solidFill>
              </a:rPr>
              <a:t>https://www.austinpowder.com/malaysia/home/</a:t>
            </a:r>
            <a:endParaRPr lang="de-DE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2C92E-6896-6A43-79F7-890D8C950B5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In-process explosive and hazardous material</a:t>
            </a:r>
          </a:p>
          <a:p>
            <a:pPr marL="0" indent="0">
              <a:buNone/>
            </a:pPr>
            <a:r>
              <a:rPr lang="en-US" dirty="0"/>
              <a:t>material or goods that are </a:t>
            </a:r>
            <a:r>
              <a:rPr lang="en-US" dirty="0">
                <a:solidFill>
                  <a:srgbClr val="FF0000"/>
                </a:solidFill>
              </a:rPr>
              <a:t>partially completed </a:t>
            </a:r>
            <a:r>
              <a:rPr lang="en-US" dirty="0"/>
              <a:t>and are somewhere in the manufacturing process but not yet ready for sale</a:t>
            </a:r>
          </a:p>
        </p:txBody>
      </p:sp>
      <p:pic>
        <p:nvPicPr>
          <p:cNvPr id="3074" name="Picture 2" descr="Mechanical Pipe Insulation | G&amp;R Insulating Ltd. | Commercial Insulating |  Western Canada">
            <a:extLst>
              <a:ext uri="{FF2B5EF4-FFF2-40B4-BE49-F238E27FC236}">
                <a16:creationId xmlns:a16="http://schemas.microsoft.com/office/drawing/2014/main" id="{67E38506-7037-8BFF-EEBD-41B29953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4" y="2422426"/>
            <a:ext cx="2761995" cy="20688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2C92E-6896-6A43-79F7-890D8C950B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8" y="1221581"/>
            <a:ext cx="5091112" cy="3509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safety devices </a:t>
            </a:r>
            <a:r>
              <a:rPr lang="en-US" dirty="0"/>
              <a:t>usually will be switched </a:t>
            </a:r>
            <a:r>
              <a:rPr lang="en-US" dirty="0">
                <a:solidFill>
                  <a:srgbClr val="FF0000"/>
                </a:solidFill>
              </a:rPr>
              <a:t>off-line</a:t>
            </a:r>
            <a:r>
              <a:rPr lang="en-US" dirty="0"/>
              <a:t> and perhaps the  plant’s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may be </a:t>
            </a:r>
            <a:r>
              <a:rPr lang="en-US" dirty="0">
                <a:solidFill>
                  <a:srgbClr val="FF0000"/>
                </a:solidFill>
              </a:rPr>
              <a:t>shut down </a:t>
            </a:r>
            <a:r>
              <a:rPr lang="en-US" dirty="0"/>
              <a:t>during a </a:t>
            </a:r>
            <a:r>
              <a:rPr lang="en-US" dirty="0">
                <a:solidFill>
                  <a:srgbClr val="FF0000"/>
                </a:solidFill>
              </a:rPr>
              <a:t>shift break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large amounts </a:t>
            </a:r>
            <a:r>
              <a:rPr lang="en-US" dirty="0"/>
              <a:t>of in-process </a:t>
            </a:r>
            <a:r>
              <a:rPr lang="en-US" dirty="0">
                <a:solidFill>
                  <a:srgbClr val="FF0000"/>
                </a:solidFill>
              </a:rPr>
              <a:t>explosive</a:t>
            </a:r>
            <a:r>
              <a:rPr lang="en-US" dirty="0"/>
              <a:t> and other hazardous material may be </a:t>
            </a:r>
            <a:r>
              <a:rPr lang="en-US" dirty="0">
                <a:solidFill>
                  <a:srgbClr val="FF0000"/>
                </a:solidFill>
              </a:rPr>
              <a:t>left inside </a:t>
            </a:r>
            <a:r>
              <a:rPr lang="en-US" dirty="0"/>
              <a:t>the pipelines or equipment during a shift break for easier restart of production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3E8DD-6B07-E13D-7696-CBF0F5799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81"/>
          <a:stretch/>
        </p:blipFill>
        <p:spPr>
          <a:xfrm>
            <a:off x="6619874" y="1205544"/>
            <a:ext cx="2128838" cy="11086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98" name="Picture 2" descr="No Power Icon Stock Vector Image by ©smarques27 #126260696">
            <a:extLst>
              <a:ext uri="{FF2B5EF4-FFF2-40B4-BE49-F238E27FC236}">
                <a16:creationId xmlns:a16="http://schemas.microsoft.com/office/drawing/2014/main" id="{F492B43E-8BCF-B83C-6249-0ECAE1052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124" r="25000" b="25001"/>
          <a:stretch/>
        </p:blipFill>
        <p:spPr bwMode="auto">
          <a:xfrm>
            <a:off x="5537768" y="1205545"/>
            <a:ext cx="1066800" cy="11067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B1341-8413-714F-30FF-AE2FA5087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718244"/>
            <a:ext cx="2840960" cy="17394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095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plant operation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2C92E-6896-6A43-79F7-890D8C950B5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Explosives</a:t>
            </a:r>
            <a:r>
              <a:rPr lang="en-US" dirty="0"/>
              <a:t> and raw </a:t>
            </a:r>
            <a:r>
              <a:rPr lang="en-US" dirty="0">
                <a:solidFill>
                  <a:srgbClr val="FF0000"/>
                </a:solidFill>
              </a:rPr>
              <a:t>material</a:t>
            </a:r>
            <a:r>
              <a:rPr lang="en-US" dirty="0"/>
              <a:t> being </a:t>
            </a:r>
            <a:r>
              <a:rPr lang="en-US" dirty="0">
                <a:solidFill>
                  <a:srgbClr val="FF0000"/>
                </a:solidFill>
              </a:rPr>
              <a:t>transferred</a:t>
            </a:r>
          </a:p>
          <a:p>
            <a:pPr>
              <a:buFontTx/>
              <a:buChar char="-"/>
            </a:pPr>
            <a:r>
              <a:rPr lang="en-US" dirty="0"/>
              <a:t>Storage bin</a:t>
            </a:r>
          </a:p>
          <a:p>
            <a:pPr>
              <a:buFontTx/>
              <a:buChar char="-"/>
            </a:pPr>
            <a:r>
              <a:rPr lang="en-US" dirty="0"/>
              <a:t>Silos </a:t>
            </a:r>
          </a:p>
          <a:p>
            <a:pPr>
              <a:buFontTx/>
              <a:buChar char="-"/>
            </a:pPr>
            <a:r>
              <a:rPr lang="en-US" dirty="0"/>
              <a:t>Mixing modules</a:t>
            </a:r>
          </a:p>
          <a:p>
            <a:pPr>
              <a:buFontTx/>
              <a:buChar char="-"/>
            </a:pPr>
            <a:r>
              <a:rPr lang="en-US" dirty="0"/>
              <a:t>Hoppers</a:t>
            </a:r>
          </a:p>
          <a:p>
            <a:pPr>
              <a:buFontTx/>
              <a:buChar char="-"/>
            </a:pPr>
            <a:r>
              <a:rPr lang="en-US" dirty="0"/>
              <a:t>Pumps</a:t>
            </a:r>
          </a:p>
          <a:p>
            <a:pPr>
              <a:buFontTx/>
              <a:buChar char="-"/>
            </a:pPr>
            <a:r>
              <a:rPr lang="en-US" dirty="0" err="1"/>
              <a:t>Cartridging</a:t>
            </a:r>
            <a:r>
              <a:rPr lang="en-US" dirty="0"/>
              <a:t> and packing machines</a:t>
            </a:r>
          </a:p>
          <a:p>
            <a:pPr>
              <a:buFontTx/>
              <a:buChar char="-"/>
            </a:pPr>
            <a:r>
              <a:rPr lang="en-US" dirty="0"/>
              <a:t>Final product storage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with </a:t>
            </a:r>
            <a:r>
              <a:rPr lang="en-US" dirty="0">
                <a:solidFill>
                  <a:srgbClr val="FF0000"/>
                </a:solidFill>
              </a:rPr>
              <a:t>in-line alarm trips and safety</a:t>
            </a:r>
            <a:r>
              <a:rPr lang="en-US" dirty="0"/>
              <a:t> sensors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Steel Silo Manufacturer in China-Stainless Steel Silos for Sale">
            <a:extLst>
              <a:ext uri="{FF2B5EF4-FFF2-40B4-BE49-F238E27FC236}">
                <a16:creationId xmlns:a16="http://schemas.microsoft.com/office/drawing/2014/main" id="{E9C0DC70-94B8-7828-4529-771D0C3A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98" y="1950244"/>
            <a:ext cx="2213218" cy="12668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pper Feed Pumps » Prime Pump">
            <a:extLst>
              <a:ext uri="{FF2B5EF4-FFF2-40B4-BE49-F238E27FC236}">
                <a16:creationId xmlns:a16="http://schemas.microsoft.com/office/drawing/2014/main" id="{1AB08F28-85C6-F7BF-A342-E9666847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27251"/>
            <a:ext cx="2114550" cy="11841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artridgPak® CH-150 | R.A JONES">
            <a:extLst>
              <a:ext uri="{FF2B5EF4-FFF2-40B4-BE49-F238E27FC236}">
                <a16:creationId xmlns:a16="http://schemas.microsoft.com/office/drawing/2014/main" id="{E2926A28-24DC-39A5-B00F-417D89548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27229"/>
          <a:stretch/>
        </p:blipFill>
        <p:spPr bwMode="auto">
          <a:xfrm>
            <a:off x="5575012" y="2750637"/>
            <a:ext cx="1359188" cy="15061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NDEX® Traditional plate heat exchangers | Danfoss">
            <a:extLst>
              <a:ext uri="{FF2B5EF4-FFF2-40B4-BE49-F238E27FC236}">
                <a16:creationId xmlns:a16="http://schemas.microsoft.com/office/drawing/2014/main" id="{0AEA2F71-0FFA-D098-1D84-F40C7EED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r="15703"/>
          <a:stretch/>
        </p:blipFill>
        <p:spPr bwMode="auto">
          <a:xfrm>
            <a:off x="6828711" y="3225786"/>
            <a:ext cx="914400" cy="9477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2t Double Stirring Pot Stainless Steel Liquid Mixing Tank Heating  Homogenizer for Lotion/Emulsion - China Homogenizer and High Shear Mixer">
            <a:extLst>
              <a:ext uri="{FF2B5EF4-FFF2-40B4-BE49-F238E27FC236}">
                <a16:creationId xmlns:a16="http://schemas.microsoft.com/office/drawing/2014/main" id="{E7101996-9BF2-5BC4-FD10-C84D60D8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82" y="3186876"/>
            <a:ext cx="1376362" cy="13763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3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In-process monitoring, alarm, relief, and trip safety devices during plant operation</a:t>
            </a:r>
            <a:endParaRPr lang="en-MY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14505F-39B5-0ABE-A23F-B2BE93D99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9233"/>
              </p:ext>
            </p:extLst>
          </p:nvPr>
        </p:nvGraphicFramePr>
        <p:xfrm>
          <a:off x="395289" y="1173616"/>
          <a:ext cx="7300911" cy="3111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34">
                  <a:extLst>
                    <a:ext uri="{9D8B030D-6E8A-4147-A177-3AD203B41FA5}">
                      <a16:colId xmlns:a16="http://schemas.microsoft.com/office/drawing/2014/main" val="3024525147"/>
                    </a:ext>
                  </a:extLst>
                </a:gridCol>
                <a:gridCol w="1188651">
                  <a:extLst>
                    <a:ext uri="{9D8B030D-6E8A-4147-A177-3AD203B41FA5}">
                      <a16:colId xmlns:a16="http://schemas.microsoft.com/office/drawing/2014/main" val="611911683"/>
                    </a:ext>
                  </a:extLst>
                </a:gridCol>
                <a:gridCol w="858471">
                  <a:extLst>
                    <a:ext uri="{9D8B030D-6E8A-4147-A177-3AD203B41FA5}">
                      <a16:colId xmlns:a16="http://schemas.microsoft.com/office/drawing/2014/main" val="295954138"/>
                    </a:ext>
                  </a:extLst>
                </a:gridCol>
                <a:gridCol w="1136155">
                  <a:extLst>
                    <a:ext uri="{9D8B030D-6E8A-4147-A177-3AD203B41FA5}">
                      <a16:colId xmlns:a16="http://schemas.microsoft.com/office/drawing/2014/main" val="253209761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564656229"/>
                    </a:ext>
                  </a:extLst>
                </a:gridCol>
              </a:tblGrid>
              <a:tr h="3837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Equipment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Purpose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condition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Suitable Alarm, Trips and Sensors, other safety devices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3510920597"/>
                  </a:ext>
                </a:extLst>
              </a:tr>
              <a:tr h="1170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Raw material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preparation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holding</a:t>
                      </a:r>
                      <a:r>
                        <a:rPr lang="en-US" sz="1200" dirty="0">
                          <a:effectLst/>
                        </a:rPr>
                        <a:t> storage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Storing and preparing explosive raw material as solution.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Overfill</a:t>
                      </a:r>
                      <a:r>
                        <a:rPr lang="en-US" sz="1200" dirty="0">
                          <a:effectLst/>
                        </a:rPr>
                        <a:t> spillage</a:t>
                      </a:r>
                      <a:endParaRPr lang="en-MY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overheat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689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MY" sz="1200" dirty="0">
                        <a:effectLst/>
                      </a:endParaRPr>
                    </a:p>
                    <a:p>
                      <a:pPr marL="1689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level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steam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pressure reducing </a:t>
                      </a:r>
                      <a:r>
                        <a:rPr lang="en-US" sz="1200" dirty="0">
                          <a:effectLst/>
                        </a:rPr>
                        <a:t>valve/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temperature</a:t>
                      </a:r>
                      <a:r>
                        <a:rPr lang="en-US" sz="1200" dirty="0">
                          <a:effectLst/>
                        </a:rPr>
                        <a:t> alarm and trip sensor</a:t>
                      </a:r>
                      <a:endParaRPr lang="en-MY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pressure relief </a:t>
                      </a:r>
                      <a:r>
                        <a:rPr lang="en-US" sz="1200" dirty="0">
                          <a:effectLst/>
                        </a:rPr>
                        <a:t>valve/breathing outlet,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load cell/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 level </a:t>
                      </a:r>
                      <a:r>
                        <a:rPr lang="en-US" sz="1200" dirty="0">
                          <a:effectLst/>
                        </a:rPr>
                        <a:t>alarm trip sensor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2815367715"/>
                  </a:ext>
                </a:extLst>
              </a:tr>
              <a:tr h="13675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Pumps</a:t>
                      </a:r>
                      <a:r>
                        <a:rPr lang="en-US" sz="1200" dirty="0">
                          <a:effectLst/>
                        </a:rPr>
                        <a:t> (progressive cavity, lobe pump, gear pump, centrifugal pump)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Dosing/Transferring raw material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dead heading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overheat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dry running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pressure </a:t>
                      </a:r>
                      <a:r>
                        <a:rPr lang="en-US" sz="1200" dirty="0">
                          <a:effectLst/>
                        </a:rPr>
                        <a:t>alarm and trip sensor, valve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contact limit switch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temperature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 pressure </a:t>
                      </a:r>
                      <a:r>
                        <a:rPr lang="en-US" sz="1200" dirty="0">
                          <a:effectLst/>
                        </a:rPr>
                        <a:t>alarm and trip sensor,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no flow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14567317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8261A3-1DAD-E573-6DED-062A002F4528}"/>
              </a:ext>
            </a:extLst>
          </p:cNvPr>
          <p:cNvSpPr txBox="1"/>
          <p:nvPr/>
        </p:nvSpPr>
        <p:spPr>
          <a:xfrm>
            <a:off x="1481385" y="4352151"/>
            <a:ext cx="842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1: In-process monitoring, alarm, relief, and trip safety devices during plant operation</a:t>
            </a:r>
            <a:endParaRPr lang="en-MY" sz="1200" dirty="0"/>
          </a:p>
        </p:txBody>
      </p:sp>
      <p:pic>
        <p:nvPicPr>
          <p:cNvPr id="1026" name="Picture 2" descr="Level sensors - ifm">
            <a:extLst>
              <a:ext uri="{FF2B5EF4-FFF2-40B4-BE49-F238E27FC236}">
                <a16:creationId xmlns:a16="http://schemas.microsoft.com/office/drawing/2014/main" id="{708D9BC4-DBD8-3D18-B61C-06F4F0AB2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000" r="14444" b="10889"/>
          <a:stretch/>
        </p:blipFill>
        <p:spPr bwMode="auto">
          <a:xfrm>
            <a:off x="7834312" y="1181120"/>
            <a:ext cx="1168797" cy="11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nged pressure reducing valve DRVD">
            <a:extLst>
              <a:ext uri="{FF2B5EF4-FFF2-40B4-BE49-F238E27FC236}">
                <a16:creationId xmlns:a16="http://schemas.microsoft.com/office/drawing/2014/main" id="{BCABD167-8857-2132-C912-FE018FB0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4637" r="15787" b="17649"/>
          <a:stretch/>
        </p:blipFill>
        <p:spPr bwMode="auto">
          <a:xfrm>
            <a:off x="7744267" y="2349917"/>
            <a:ext cx="904566" cy="11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pture Disks Introduction - Process Safety">
            <a:extLst>
              <a:ext uri="{FF2B5EF4-FFF2-40B4-BE49-F238E27FC236}">
                <a16:creationId xmlns:a16="http://schemas.microsoft.com/office/drawing/2014/main" id="{18D13AD4-77C1-249E-380D-0139172E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87" y="3581793"/>
            <a:ext cx="1354633" cy="5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41432-4A31-57F2-B99C-BA6ED3C10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773" y="2352829"/>
            <a:ext cx="484396" cy="9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In-process monitoring, alarm, relief, and trip safety devices during plant operation</a:t>
            </a:r>
            <a:endParaRPr lang="en-MY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14505F-39B5-0ABE-A23F-B2BE93D99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86819"/>
              </p:ext>
            </p:extLst>
          </p:nvPr>
        </p:nvGraphicFramePr>
        <p:xfrm>
          <a:off x="395289" y="1173616"/>
          <a:ext cx="6386511" cy="3144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760">
                  <a:extLst>
                    <a:ext uri="{9D8B030D-6E8A-4147-A177-3AD203B41FA5}">
                      <a16:colId xmlns:a16="http://schemas.microsoft.com/office/drawing/2014/main" val="3024525147"/>
                    </a:ext>
                  </a:extLst>
                </a:gridCol>
                <a:gridCol w="1012751">
                  <a:extLst>
                    <a:ext uri="{9D8B030D-6E8A-4147-A177-3AD203B41FA5}">
                      <a16:colId xmlns:a16="http://schemas.microsoft.com/office/drawing/2014/main" val="6119116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59541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3209761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64656229"/>
                    </a:ext>
                  </a:extLst>
                </a:gridCol>
              </a:tblGrid>
              <a:tr h="5068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Equipment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Purpose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condition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Suitable Alarm, Trips and Sensors, other safety devices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3510920597"/>
                  </a:ext>
                </a:extLst>
              </a:tr>
              <a:tr h="1286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Mixing</a:t>
                      </a:r>
                      <a:r>
                        <a:rPr lang="en-US" sz="1200" dirty="0">
                          <a:effectLst/>
                        </a:rPr>
                        <a:t> skid/blender/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 mixer/jet mixer/stir pot static mixer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Mixing, blending, emulsifying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overfill</a:t>
                      </a:r>
                      <a:r>
                        <a:rPr lang="en-US" sz="1200" dirty="0">
                          <a:effectLst/>
                        </a:rPr>
                        <a:t> spillage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friction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and low level </a:t>
                      </a:r>
                      <a:r>
                        <a:rPr lang="en-US" sz="1200" dirty="0">
                          <a:effectLst/>
                        </a:rPr>
                        <a:t>alarm and trip sensors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RPM limit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c. valve/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temperature</a:t>
                      </a:r>
                      <a:r>
                        <a:rPr lang="en-US" sz="1200" dirty="0">
                          <a:effectLst/>
                        </a:rPr>
                        <a:t> alarm and trip sensor,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high/low pressure </a:t>
                      </a:r>
                      <a:r>
                        <a:rPr lang="en-US" sz="1200" dirty="0">
                          <a:effectLst/>
                        </a:rPr>
                        <a:t>sensor,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no flow </a:t>
                      </a:r>
                      <a:r>
                        <a:rPr lang="en-US" sz="1200" dirty="0">
                          <a:effectLst/>
                        </a:rPr>
                        <a:t>sensor,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1838985905"/>
                  </a:ext>
                </a:extLst>
              </a:tr>
              <a:tr h="12809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Intermediate</a:t>
                      </a:r>
                      <a:r>
                        <a:rPr lang="en-US" sz="1200" dirty="0">
                          <a:effectLst/>
                        </a:rPr>
                        <a:t> product holding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storage</a:t>
                      </a:r>
                      <a:r>
                        <a:rPr lang="en-US" sz="1200" dirty="0">
                          <a:effectLst/>
                        </a:rPr>
                        <a:t> (e.g. hot &amp; cold hoppers)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Transit, batching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overfill</a:t>
                      </a:r>
                      <a:r>
                        <a:rPr lang="en-US" sz="1200" dirty="0">
                          <a:effectLst/>
                        </a:rPr>
                        <a:t> spillage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dead heading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c. dry running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level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pressure </a:t>
                      </a:r>
                      <a:r>
                        <a:rPr lang="en-US" sz="1200" dirty="0">
                          <a:effectLst/>
                        </a:rPr>
                        <a:t>alarm and trip sensor, valve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contact limit switch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 pressure </a:t>
                      </a:r>
                      <a:r>
                        <a:rPr lang="en-US" sz="1200" dirty="0">
                          <a:effectLst/>
                        </a:rPr>
                        <a:t>alarm and trip sensor,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no flow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15765010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CF3B34-8D2C-2E99-A9CD-0CA323EB9B51}"/>
              </a:ext>
            </a:extLst>
          </p:cNvPr>
          <p:cNvSpPr txBox="1"/>
          <p:nvPr/>
        </p:nvSpPr>
        <p:spPr>
          <a:xfrm>
            <a:off x="359692" y="4362757"/>
            <a:ext cx="842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1: In-process monitoring, alarm, relief, and trip safety devices during plant operation</a:t>
            </a:r>
            <a:endParaRPr lang="en-MY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5F53A-7EBD-9C47-7813-91809C624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93797"/>
            <a:ext cx="2340707" cy="1373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4BFB0-F3A6-AB22-EC25-FFCECCF5C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38" y="2495550"/>
            <a:ext cx="23790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F67-834C-59D7-C1C6-2D890B4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In-process monitoring, alarm, relief, and trip safety devices during plant operation</a:t>
            </a:r>
            <a:endParaRPr lang="en-MY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CD2C-19A9-EE54-DD20-2FACEADD3D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F581-1514-4BAF-1760-EF1C2D5BAA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14505F-39B5-0ABE-A23F-B2BE93D99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33732"/>
              </p:ext>
            </p:extLst>
          </p:nvPr>
        </p:nvGraphicFramePr>
        <p:xfrm>
          <a:off x="395289" y="1173616"/>
          <a:ext cx="8424615" cy="1927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035">
                  <a:extLst>
                    <a:ext uri="{9D8B030D-6E8A-4147-A177-3AD203B41FA5}">
                      <a16:colId xmlns:a16="http://schemas.microsoft.com/office/drawing/2014/main" val="3024525147"/>
                    </a:ext>
                  </a:extLst>
                </a:gridCol>
                <a:gridCol w="1101056">
                  <a:extLst>
                    <a:ext uri="{9D8B030D-6E8A-4147-A177-3AD203B41FA5}">
                      <a16:colId xmlns:a16="http://schemas.microsoft.com/office/drawing/2014/main" val="611911683"/>
                    </a:ext>
                  </a:extLst>
                </a:gridCol>
                <a:gridCol w="1339829">
                  <a:extLst>
                    <a:ext uri="{9D8B030D-6E8A-4147-A177-3AD203B41FA5}">
                      <a16:colId xmlns:a16="http://schemas.microsoft.com/office/drawing/2014/main" val="295954138"/>
                    </a:ext>
                  </a:extLst>
                </a:gridCol>
                <a:gridCol w="1702944">
                  <a:extLst>
                    <a:ext uri="{9D8B030D-6E8A-4147-A177-3AD203B41FA5}">
                      <a16:colId xmlns:a16="http://schemas.microsoft.com/office/drawing/2014/main" val="2532097613"/>
                    </a:ext>
                  </a:extLst>
                </a:gridCol>
                <a:gridCol w="3725751">
                  <a:extLst>
                    <a:ext uri="{9D8B030D-6E8A-4147-A177-3AD203B41FA5}">
                      <a16:colId xmlns:a16="http://schemas.microsoft.com/office/drawing/2014/main" val="2564656229"/>
                    </a:ext>
                  </a:extLst>
                </a:gridCol>
              </a:tblGrid>
              <a:tr h="370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Equipment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Purpose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Hazardous condition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Suitable Alarm, Trips and Sensors, other safety devices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3510920597"/>
                  </a:ext>
                </a:extLst>
              </a:tr>
              <a:tr h="5011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Heat exchanger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Cooling down emulsion explosives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dead heading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pressure </a:t>
                      </a:r>
                      <a:r>
                        <a:rPr lang="en-US" sz="1200" dirty="0">
                          <a:effectLst/>
                        </a:rPr>
                        <a:t>alarm and trip sensor, valve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contact limit switch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4113570602"/>
                  </a:ext>
                </a:extLst>
              </a:tr>
              <a:tr h="4873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Cartridge</a:t>
                      </a:r>
                      <a:r>
                        <a:rPr lang="en-US" sz="1200" dirty="0">
                          <a:effectLst/>
                        </a:rPr>
                        <a:t> machine/packaging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product packaging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dead heading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overheats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interlocking</a:t>
                      </a:r>
                      <a:r>
                        <a:rPr lang="en-US" sz="1200" dirty="0">
                          <a:effectLst/>
                        </a:rPr>
                        <a:t> with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pumps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pressure </a:t>
                      </a:r>
                      <a:r>
                        <a:rPr lang="en-US" sz="1200" dirty="0">
                          <a:effectLst/>
                        </a:rPr>
                        <a:t>alarm and trip sensor, valve contact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limit switch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burst disc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high temperature </a:t>
                      </a:r>
                      <a:r>
                        <a:rPr lang="en-US" sz="1200" dirty="0">
                          <a:effectLst/>
                        </a:rPr>
                        <a:t>alarm and trip sensor</a:t>
                      </a:r>
                      <a:endParaRPr lang="en-MY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c.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 level </a:t>
                      </a:r>
                      <a:r>
                        <a:rPr lang="en-US" sz="1200" dirty="0">
                          <a:effectLst/>
                        </a:rPr>
                        <a:t>alarm and trip,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low pressure </a:t>
                      </a:r>
                      <a:r>
                        <a:rPr lang="en-US" sz="1200" dirty="0">
                          <a:effectLst/>
                        </a:rPr>
                        <a:t>alarm and trip,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no flow</a:t>
                      </a:r>
                      <a:r>
                        <a:rPr lang="en-US" sz="1200" dirty="0">
                          <a:effectLst/>
                        </a:rPr>
                        <a:t> alarm and trip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402" marR="41402" marT="0" marB="0"/>
                </a:tc>
                <a:extLst>
                  <a:ext uri="{0D108BD9-81ED-4DB2-BD59-A6C34878D82A}">
                    <a16:rowId xmlns:a16="http://schemas.microsoft.com/office/drawing/2014/main" val="231934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6BBE41-0129-2052-4918-466AC4AB2A1B}"/>
              </a:ext>
            </a:extLst>
          </p:cNvPr>
          <p:cNvSpPr txBox="1"/>
          <p:nvPr/>
        </p:nvSpPr>
        <p:spPr>
          <a:xfrm>
            <a:off x="1676400" y="3181350"/>
            <a:ext cx="842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1: In-process monitoring, alarm, relief, and trip safety devices during plant operation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422937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EE87-72B3-ADAF-3F3D-3382E4C1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plant during shift break?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4CF03-55A4-932A-0252-B63BB29385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1949B-2B9D-5E0A-F8BB-5410C7D1B0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8F46F-E489-F5D7-AFAC-1B6D39D3AC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8" y="1221581"/>
            <a:ext cx="6157912" cy="3509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Explosives/raw material left in </a:t>
            </a:r>
            <a:r>
              <a:rPr lang="en-US" dirty="0">
                <a:solidFill>
                  <a:srgbClr val="FF0000"/>
                </a:solidFill>
              </a:rPr>
              <a:t>pipes, hoppers, pumps, mixers </a:t>
            </a:r>
            <a:r>
              <a:rPr lang="en-US" dirty="0"/>
              <a:t>during breaks</a:t>
            </a:r>
          </a:p>
          <a:p>
            <a:endParaRPr lang="en-US" dirty="0"/>
          </a:p>
          <a:p>
            <a:r>
              <a:rPr lang="en-US" dirty="0"/>
              <a:t>Trip and </a:t>
            </a:r>
            <a:r>
              <a:rPr lang="en-US" dirty="0">
                <a:solidFill>
                  <a:srgbClr val="FF0000"/>
                </a:solidFill>
              </a:rPr>
              <a:t>safety devices </a:t>
            </a:r>
            <a:r>
              <a:rPr lang="en-US" dirty="0"/>
              <a:t>can remain in </a:t>
            </a:r>
            <a:r>
              <a:rPr lang="en-US" dirty="0">
                <a:solidFill>
                  <a:srgbClr val="FF0000"/>
                </a:solidFill>
              </a:rPr>
              <a:t>idle mode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shut off </a:t>
            </a:r>
            <a:r>
              <a:rPr lang="en-US" dirty="0"/>
              <a:t>during shift break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Assume no energy entry </a:t>
            </a:r>
            <a:r>
              <a:rPr lang="en-US" dirty="0"/>
              <a:t>on the material during this period</a:t>
            </a:r>
          </a:p>
          <a:p>
            <a:endParaRPr lang="en-US" dirty="0"/>
          </a:p>
          <a:p>
            <a:r>
              <a:rPr lang="en-US" dirty="0"/>
              <a:t>But these </a:t>
            </a:r>
            <a:r>
              <a:rPr lang="en-US" dirty="0">
                <a:solidFill>
                  <a:srgbClr val="FF0000"/>
                </a:solidFill>
              </a:rPr>
              <a:t>explosives/raw material </a:t>
            </a:r>
            <a:r>
              <a:rPr lang="en-US" dirty="0"/>
              <a:t>left </a:t>
            </a:r>
            <a:r>
              <a:rPr lang="en-US" dirty="0">
                <a:solidFill>
                  <a:srgbClr val="FF0000"/>
                </a:solidFill>
              </a:rPr>
              <a:t>uncontrolled/unchecked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Hopper Feed Pumps » Prime Pump">
            <a:extLst>
              <a:ext uri="{FF2B5EF4-FFF2-40B4-BE49-F238E27FC236}">
                <a16:creationId xmlns:a16="http://schemas.microsoft.com/office/drawing/2014/main" id="{21854AAB-64F7-0C53-C55E-AEB8CDEA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70383"/>
            <a:ext cx="2639105" cy="14778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echanical Pipe Insulation | G&amp;R Insulating Ltd. | Commercial Insulating |  Western Canada">
            <a:extLst>
              <a:ext uri="{FF2B5EF4-FFF2-40B4-BE49-F238E27FC236}">
                <a16:creationId xmlns:a16="http://schemas.microsoft.com/office/drawing/2014/main" id="{2AC6AD02-CC1C-4A58-2C2E-44F90D24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181874"/>
            <a:ext cx="2364209" cy="1770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0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820B-4B92-96D2-ED2A-F7979F09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What if?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EC08D-38CF-F2CB-8D3C-96896D27CA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SAFEX Conference Paper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9ABC-F5B9-A8B0-0FFF-8AEB04AC07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E22CB3-94EA-4B4C-A22E-E24E35F63017}" type="datetime4">
              <a:rPr lang="en-US" smtClean="0"/>
              <a:pPr>
                <a:defRPr/>
              </a:pPr>
              <a:t>February 13, 2023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BB854-503F-A9D3-F12A-CE12ED5BD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8" y="1221581"/>
            <a:ext cx="6157912" cy="3509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Explosive/raw material started to decompose when </a:t>
            </a:r>
            <a:r>
              <a:rPr lang="en-US" dirty="0">
                <a:solidFill>
                  <a:srgbClr val="FF0000"/>
                </a:solidFill>
              </a:rPr>
              <a:t>exposed to excessive heating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dead </a:t>
            </a:r>
            <a:r>
              <a:rPr lang="en-US" dirty="0">
                <a:solidFill>
                  <a:srgbClr val="FF0000"/>
                </a:solidFill>
              </a:rPr>
              <a:t>spots</a:t>
            </a:r>
            <a:r>
              <a:rPr lang="en-US" dirty="0"/>
              <a:t>, or;</a:t>
            </a:r>
          </a:p>
          <a:p>
            <a:r>
              <a:rPr lang="en-US" dirty="0"/>
              <a:t>due to an unrecognized </a:t>
            </a:r>
            <a:r>
              <a:rPr lang="en-US" dirty="0">
                <a:solidFill>
                  <a:srgbClr val="FF0000"/>
                </a:solidFill>
              </a:rPr>
              <a:t>failure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heating 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Decomposition continued when </a:t>
            </a:r>
            <a:r>
              <a:rPr lang="en-US" dirty="0">
                <a:solidFill>
                  <a:srgbClr val="FF0000"/>
                </a:solidFill>
              </a:rPr>
              <a:t>heat no longer dissipated</a:t>
            </a:r>
            <a:r>
              <a:rPr lang="en-US" dirty="0"/>
              <a:t> after </a:t>
            </a:r>
            <a:r>
              <a:rPr lang="en-US" dirty="0">
                <a:solidFill>
                  <a:srgbClr val="FF0000"/>
                </a:solidFill>
              </a:rPr>
              <a:t>production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stopped</a:t>
            </a:r>
            <a:r>
              <a:rPr lang="en-US" dirty="0"/>
              <a:t> and created a fire with subsequent explosion (e.g. BME packaged plant incident)</a:t>
            </a:r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F4B56-DB68-209B-F3A7-D64E3F5AC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647950"/>
            <a:ext cx="2038104" cy="14589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46" name="Picture 2" descr="2-Simulations of the proposed furnace indicating a dead zone in the... |  Download Scientific Diagram">
            <a:extLst>
              <a:ext uri="{FF2B5EF4-FFF2-40B4-BE49-F238E27FC236}">
                <a16:creationId xmlns:a16="http://schemas.microsoft.com/office/drawing/2014/main" id="{1821A376-D748-5509-D42B-05F903C49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35585" r="21806" b="13964"/>
          <a:stretch/>
        </p:blipFill>
        <p:spPr bwMode="auto">
          <a:xfrm>
            <a:off x="6934200" y="1210431"/>
            <a:ext cx="1555792" cy="13613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97771"/>
      </p:ext>
    </p:extLst>
  </p:cSld>
  <p:clrMapOvr>
    <a:masterClrMapping/>
  </p:clrMapOvr>
</p:sld>
</file>

<file path=ppt/theme/theme1.xml><?xml version="1.0" encoding="utf-8"?>
<a:theme xmlns:a="http://schemas.openxmlformats.org/drawingml/2006/main" name="Austin Powder">
  <a:themeElements>
    <a:clrScheme name="Vlastní 2">
      <a:dk1>
        <a:sysClr val="windowText" lastClr="000000"/>
      </a:dk1>
      <a:lt1>
        <a:sysClr val="window" lastClr="FFFFFF"/>
      </a:lt1>
      <a:dk2>
        <a:srgbClr val="C00000"/>
      </a:dk2>
      <a:lt2>
        <a:srgbClr val="D8D8D8"/>
      </a:lt2>
      <a:accent1>
        <a:srgbClr val="C00000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636"/>
      </a:hlink>
      <a:folHlink>
        <a:srgbClr val="7F7F7F"/>
      </a:folHlink>
    </a:clrScheme>
    <a:fontScheme name="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APHC Template  -  Read-Only" id="{C5AB2DCB-33E9-4CF6-9C11-7AC51308756A}" vid="{FF28053D-E9D3-4257-928A-BC2746FBE1D0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ED8C9A10B154C8C2A4867BB835401" ma:contentTypeVersion="3" ma:contentTypeDescription="Create a new document." ma:contentTypeScope="" ma:versionID="4006037f0287d222d8a4ac71659ad1f1">
  <xsd:schema xmlns:xsd="http://www.w3.org/2001/XMLSchema" xmlns:xs="http://www.w3.org/2001/XMLSchema" xmlns:p="http://schemas.microsoft.com/office/2006/metadata/properties" xmlns:ns1="http://schemas.microsoft.com/sharepoint/v3" xmlns:ns2="fecd2545-a4aa-4cc6-83ca-169ad5947e7f" targetNamespace="http://schemas.microsoft.com/office/2006/metadata/properties" ma:root="true" ma:fieldsID="392548bb6be69b2014bcd036f48f9da4" ns1:_="" ns2:_="">
    <xsd:import namespace="http://schemas.microsoft.com/sharepoint/v3"/>
    <xsd:import namespace="fecd2545-a4aa-4cc6-83ca-169ad5947e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d2545-a4aa-4cc6-83ca-169ad5947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70CD87-263E-4CAC-BF19-5C385A8B80B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fecd2545-a4aa-4cc6-83ca-169ad5947e7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05751-389F-468D-8C8C-ACE9C2AF46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D0E04-A2AE-4109-9D63-1F9A96A761EF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SHE reflection 2023</Template>
  <TotalTime>1257</TotalTime>
  <Words>1816</Words>
  <Application>Microsoft Office PowerPoint</Application>
  <PresentationFormat>On-screen Show (16:9)</PresentationFormat>
  <Paragraphs>271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Austin Powder</vt:lpstr>
      <vt:lpstr>PowerPoint Presentation</vt:lpstr>
      <vt:lpstr>Definition</vt:lpstr>
      <vt:lpstr>Background</vt:lpstr>
      <vt:lpstr>During plant operation</vt:lpstr>
      <vt:lpstr>In-process monitoring, alarm, relief, and trip safety devices during plant operation</vt:lpstr>
      <vt:lpstr>In-process monitoring, alarm, relief, and trip safety devices during plant operation</vt:lpstr>
      <vt:lpstr>In-process monitoring, alarm, relief, and trip safety devices during plant operation</vt:lpstr>
      <vt:lpstr>What’s in the plant during shift break?</vt:lpstr>
      <vt:lpstr>#1 What if?</vt:lpstr>
      <vt:lpstr>#2 What if?</vt:lpstr>
      <vt:lpstr>Incident in 2020</vt:lpstr>
      <vt:lpstr>In-process explosives/hazardous material monitoring and isolation</vt:lpstr>
      <vt:lpstr>In-process explosives/hazardous material monitoring and isolation</vt:lpstr>
      <vt:lpstr>In-process explosives/hazardous material monitoring and isolation</vt:lpstr>
      <vt:lpstr>In-process explosives/hazardous material monitoring and isolation</vt:lpstr>
      <vt:lpstr>Conclusion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 Wei Siew</dc:creator>
  <cp:lastModifiedBy>King Wei Siew</cp:lastModifiedBy>
  <cp:revision>112</cp:revision>
  <dcterms:created xsi:type="dcterms:W3CDTF">2023-01-26T04:15:28Z</dcterms:created>
  <dcterms:modified xsi:type="dcterms:W3CDTF">2023-02-13T04:23:43Z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0x010100D61ED8C9A10B154C8C2A4867BB835401</vt:lpwstr>
  </property>
</Properties>
</file>