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76" r:id="rId6"/>
    <p:sldId id="271" r:id="rId7"/>
    <p:sldId id="266" r:id="rId8"/>
    <p:sldId id="265" r:id="rId9"/>
    <p:sldId id="261" r:id="rId10"/>
    <p:sldId id="269" r:id="rId11"/>
    <p:sldId id="268" r:id="rId12"/>
    <p:sldId id="264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0588" autoAdjust="0"/>
  </p:normalViewPr>
  <p:slideViewPr>
    <p:cSldViewPr snapToGrid="0">
      <p:cViewPr varScale="1">
        <p:scale>
          <a:sx n="153" d="100"/>
          <a:sy n="153" d="100"/>
        </p:scale>
        <p:origin x="396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ECFD8-5D32-44BB-8196-BBFCBF950189}" type="datetimeFigureOut">
              <a:rPr lang="en-CA" smtClean="0"/>
              <a:t>2022-11-29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D24DF-BA2C-4DAD-AF85-C32A7448698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15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26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236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064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49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52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630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98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3548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57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57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D24DF-BA2C-4DAD-AF85-C32A7448698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42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cover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224" y="1271986"/>
            <a:ext cx="5890035" cy="1102519"/>
          </a:xfrm>
        </p:spPr>
        <p:txBody>
          <a:bodyPr/>
          <a:lstStyle>
            <a:lvl1pPr algn="l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CA" dirty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224" y="2475773"/>
            <a:ext cx="77724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97C05-AC99-294D-B757-1B4E4231E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template_NRCAN_A_inside_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66224" y="4335566"/>
            <a:ext cx="4973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© His Majesty the King in Right of Canada, as represented by the Minister of Natural Resources, 2022</a:t>
            </a:r>
          </a:p>
          <a:p>
            <a:endParaRPr lang="en-US" sz="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5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932330"/>
            <a:ext cx="6091519" cy="1676400"/>
          </a:xfrm>
        </p:spPr>
        <p:txBody>
          <a:bodyPr>
            <a:normAutofit fontScale="90000"/>
          </a:bodyPr>
          <a:lstStyle/>
          <a:p>
            <a:r>
              <a:rPr lang="en-US" dirty="0"/>
              <a:t>Reporting Unintended Explosion During a UN Time-Pressure 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2816432"/>
            <a:ext cx="609152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Jonathan Lavoie, Richard Bowes, </a:t>
            </a:r>
            <a:r>
              <a:rPr lang="en-US" sz="2000" u="sng" dirty="0"/>
              <a:t>Sam </a:t>
            </a:r>
            <a:r>
              <a:rPr lang="en-US" sz="2000" u="sng" dirty="0" err="1"/>
              <a:t>Maach</a:t>
            </a:r>
            <a:endParaRPr lang="en-US" sz="2000" u="sng" dirty="0"/>
          </a:p>
          <a:p>
            <a:r>
              <a:rPr lang="en-US" sz="1700" dirty="0"/>
              <a:t>The Canadian Explosives Research Laboratory</a:t>
            </a:r>
          </a:p>
          <a:p>
            <a:r>
              <a:rPr lang="en-US" sz="1400" dirty="0"/>
              <a:t>SAFEX Congress, Salzburg, 2023</a:t>
            </a:r>
          </a:p>
        </p:txBody>
      </p:sp>
    </p:spTree>
    <p:extLst>
      <p:ext uri="{BB962C8B-B14F-4D97-AF65-F5344CB8AC3E}">
        <p14:creationId xmlns:p14="http://schemas.microsoft.com/office/powerpoint/2010/main" val="735860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“Root” cause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10" y="902511"/>
            <a:ext cx="5356521" cy="348660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3003452" y="2257865"/>
            <a:ext cx="3405268" cy="1990578"/>
            <a:chOff x="3003452" y="2257865"/>
            <a:chExt cx="3405268" cy="1990578"/>
          </a:xfrm>
        </p:grpSpPr>
        <p:grpSp>
          <p:nvGrpSpPr>
            <p:cNvPr id="66" name="Group 65"/>
            <p:cNvGrpSpPr/>
            <p:nvPr/>
          </p:nvGrpSpPr>
          <p:grpSpPr>
            <a:xfrm>
              <a:off x="3003452" y="2257865"/>
              <a:ext cx="3405268" cy="1990578"/>
              <a:chOff x="3003452" y="2257865"/>
              <a:chExt cx="3405268" cy="1990578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523957" y="2257865"/>
                <a:ext cx="2884763" cy="1554479"/>
                <a:chOff x="3523957" y="2257865"/>
                <a:chExt cx="2884763" cy="1554479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6400800" y="3207434"/>
                  <a:ext cx="0" cy="60491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5760720" y="3200400"/>
                  <a:ext cx="64800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5760720" y="2440745"/>
                  <a:ext cx="0" cy="76668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5752800" y="2433711"/>
                  <a:ext cx="648000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6400800" y="2257865"/>
                  <a:ext cx="0" cy="18288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5078437" y="2257865"/>
                  <a:ext cx="1322363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5078437" y="2257865"/>
                  <a:ext cx="0" cy="11957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4016326" y="2370406"/>
                  <a:ext cx="1062112" cy="703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4016326" y="2307102"/>
                  <a:ext cx="0" cy="7033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3847514" y="2307102"/>
                  <a:ext cx="168812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833446" y="2307102"/>
                  <a:ext cx="0" cy="133643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523957" y="2454813"/>
                  <a:ext cx="323557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3523957" y="2454813"/>
                <a:ext cx="0" cy="50643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3523957" y="2961249"/>
                <a:ext cx="30948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3833446" y="2961249"/>
                <a:ext cx="0" cy="5486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23957" y="3509889"/>
                <a:ext cx="309489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467686" y="3383280"/>
                <a:ext cx="56271" cy="12660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3390314" y="3383280"/>
                <a:ext cx="58909" cy="12660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390314" y="3509889"/>
                <a:ext cx="0" cy="30245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390314" y="3812344"/>
                <a:ext cx="0" cy="1336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390314" y="3956776"/>
                <a:ext cx="144897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4839286" y="3960055"/>
                <a:ext cx="0" cy="13364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3003452" y="4093698"/>
                <a:ext cx="1835834" cy="703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3010486" y="4114799"/>
                <a:ext cx="0" cy="13364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>
            <a:xfrm>
              <a:off x="3010486" y="4248443"/>
              <a:ext cx="339823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408720" y="3812344"/>
              <a:ext cx="0" cy="43609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551301" y="2984919"/>
            <a:ext cx="2839013" cy="923330"/>
            <a:chOff x="551301" y="2984919"/>
            <a:chExt cx="2839013" cy="923330"/>
          </a:xfrm>
        </p:grpSpPr>
        <p:cxnSp>
          <p:nvCxnSpPr>
            <p:cNvPr id="77" name="Straight Arrow Connector 76"/>
            <p:cNvCxnSpPr/>
            <p:nvPr/>
          </p:nvCxnSpPr>
          <p:spPr>
            <a:xfrm>
              <a:off x="2518117" y="3597812"/>
              <a:ext cx="872197" cy="2813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flipH="1">
              <a:off x="551301" y="2984919"/>
              <a:ext cx="241964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/>
                <a:t>Operator connected the isolated terminal to the firing line first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40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&amp; Recommendations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6" b="18830"/>
          <a:stretch/>
        </p:blipFill>
        <p:spPr>
          <a:xfrm>
            <a:off x="1706333" y="1196946"/>
            <a:ext cx="2467916" cy="1072520"/>
          </a:xfr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32848" r="28672" b="14980"/>
          <a:stretch/>
        </p:blipFill>
        <p:spPr>
          <a:xfrm>
            <a:off x="7505825" y="1198437"/>
            <a:ext cx="1032960" cy="1072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27654" r="8519" b="11112"/>
          <a:stretch/>
        </p:blipFill>
        <p:spPr>
          <a:xfrm>
            <a:off x="4328005" y="1191158"/>
            <a:ext cx="1613960" cy="1077629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0" t="37124" r="24823" b="24389"/>
          <a:stretch/>
        </p:blipFill>
        <p:spPr>
          <a:xfrm>
            <a:off x="6098277" y="1198437"/>
            <a:ext cx="1255485" cy="107102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146925" y="1756755"/>
            <a:ext cx="377584" cy="379386"/>
            <a:chOff x="115758" y="1598669"/>
            <a:chExt cx="377584" cy="379386"/>
          </a:xfrm>
        </p:grpSpPr>
        <p:grpSp>
          <p:nvGrpSpPr>
            <p:cNvPr id="17" name="Group 16"/>
            <p:cNvGrpSpPr/>
            <p:nvPr/>
          </p:nvGrpSpPr>
          <p:grpSpPr>
            <a:xfrm>
              <a:off x="115758" y="1812730"/>
              <a:ext cx="360000" cy="165325"/>
              <a:chOff x="154571" y="1781685"/>
              <a:chExt cx="360000" cy="16532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H="1">
                <a:off x="199571" y="1862842"/>
                <a:ext cx="27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244571" y="1947010"/>
                <a:ext cx="18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154571" y="1781685"/>
                <a:ext cx="36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V="1">
              <a:off x="283645" y="1606959"/>
              <a:ext cx="0" cy="2140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78173" y="1598669"/>
              <a:ext cx="21516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>
            <a:endCxn id="6" idx="1"/>
          </p:cNvCxnSpPr>
          <p:nvPr/>
        </p:nvCxnSpPr>
        <p:spPr>
          <a:xfrm>
            <a:off x="1571103" y="1727558"/>
            <a:ext cx="1352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3"/>
            <a:endCxn id="8" idx="1"/>
          </p:cNvCxnSpPr>
          <p:nvPr/>
        </p:nvCxnSpPr>
        <p:spPr>
          <a:xfrm flipV="1">
            <a:off x="4174249" y="1729973"/>
            <a:ext cx="1537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3"/>
            <a:endCxn id="10" idx="1"/>
          </p:cNvCxnSpPr>
          <p:nvPr/>
        </p:nvCxnSpPr>
        <p:spPr>
          <a:xfrm>
            <a:off x="5941965" y="1729973"/>
            <a:ext cx="1563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0" idx="3"/>
            <a:endCxn id="5" idx="1"/>
          </p:cNvCxnSpPr>
          <p:nvPr/>
        </p:nvCxnSpPr>
        <p:spPr>
          <a:xfrm>
            <a:off x="7353762" y="1733952"/>
            <a:ext cx="15206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 flipH="1">
            <a:off x="8538785" y="1727558"/>
            <a:ext cx="388616" cy="384215"/>
            <a:chOff x="115758" y="1593840"/>
            <a:chExt cx="388616" cy="384215"/>
          </a:xfrm>
        </p:grpSpPr>
        <p:grpSp>
          <p:nvGrpSpPr>
            <p:cNvPr id="53" name="Group 52"/>
            <p:cNvGrpSpPr/>
            <p:nvPr/>
          </p:nvGrpSpPr>
          <p:grpSpPr>
            <a:xfrm>
              <a:off x="115758" y="1812730"/>
              <a:ext cx="360000" cy="165325"/>
              <a:chOff x="154571" y="1781685"/>
              <a:chExt cx="360000" cy="16532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199571" y="1862842"/>
                <a:ext cx="27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244571" y="1947010"/>
                <a:ext cx="18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154571" y="1781685"/>
                <a:ext cx="3600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 flipV="1">
              <a:off x="295758" y="1598669"/>
              <a:ext cx="0" cy="2140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89205" y="1593840"/>
              <a:ext cx="21516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16918" y="2232823"/>
            <a:ext cx="807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Scope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85274" y="2218225"/>
            <a:ext cx="158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Power supply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33274" y="2215418"/>
            <a:ext cx="1674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Pressure transducer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17119" y="2242200"/>
            <a:ext cx="141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Vessel body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03224" y="2254641"/>
            <a:ext cx="852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/>
              <a:t>Match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195805" y="2866811"/>
            <a:ext cx="360000" cy="165325"/>
            <a:chOff x="154571" y="1781685"/>
            <a:chExt cx="360000" cy="165325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199571" y="1862842"/>
              <a:ext cx="27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44571" y="1947010"/>
              <a:ext cx="18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54571" y="1781685"/>
              <a:ext cx="36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/>
          <p:cNvCxnSpPr/>
          <p:nvPr/>
        </p:nvCxnSpPr>
        <p:spPr>
          <a:xfrm flipV="1">
            <a:off x="4384597" y="1843314"/>
            <a:ext cx="0" cy="10234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6626948" y="2866811"/>
            <a:ext cx="360000" cy="165325"/>
            <a:chOff x="154571" y="1781685"/>
            <a:chExt cx="360000" cy="165325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99571" y="1862842"/>
              <a:ext cx="27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44571" y="1947010"/>
              <a:ext cx="18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154571" y="1781685"/>
              <a:ext cx="36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 flipV="1">
            <a:off x="6806948" y="2027605"/>
            <a:ext cx="0" cy="8392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171693" y="1526022"/>
            <a:ext cx="405185" cy="9286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/>
          <p:cNvSpPr/>
          <p:nvPr/>
        </p:nvSpPr>
        <p:spPr>
          <a:xfrm>
            <a:off x="6603155" y="1553362"/>
            <a:ext cx="405185" cy="9286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4" t="10017" r="15502" b="16896"/>
          <a:stretch/>
        </p:blipFill>
        <p:spPr>
          <a:xfrm>
            <a:off x="3659456" y="3144092"/>
            <a:ext cx="1429657" cy="1192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r="23128" b="8512"/>
          <a:stretch/>
        </p:blipFill>
        <p:spPr>
          <a:xfrm>
            <a:off x="508933" y="1199669"/>
            <a:ext cx="1051539" cy="10691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6656" y="3599121"/>
            <a:ext cx="200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XLR type connector</a:t>
            </a:r>
          </a:p>
        </p:txBody>
      </p:sp>
    </p:spTree>
    <p:extLst>
      <p:ext uri="{BB962C8B-B14F-4D97-AF65-F5344CB8AC3E}">
        <p14:creationId xmlns:p14="http://schemas.microsoft.com/office/powerpoint/2010/main" val="357660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Findings &amp;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48478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The capacitor meant for signal noise reduction in the </a:t>
            </a:r>
            <a:r>
              <a:rPr lang="en-CA" dirty="0" err="1"/>
              <a:t>Setra</a:t>
            </a:r>
            <a:r>
              <a:rPr lang="en-CA" dirty="0"/>
              <a:t> pressure transducer acted as a “battery” which caused the initiation of the electric igniter when the connection to the firing line was made.</a:t>
            </a:r>
          </a:p>
          <a:p>
            <a:r>
              <a:rPr lang="en-CA" dirty="0"/>
              <a:t>Instrumentation can act as an energy source in unexpected ways.</a:t>
            </a:r>
          </a:p>
          <a:p>
            <a:r>
              <a:rPr lang="en-CA" dirty="0"/>
              <a:t>Safety assessment of testing with Electro-explosive Devices (EED) takes into account power sent to instrumentation, but not necessarily how the electronics inside the instrumentation are designed.</a:t>
            </a:r>
          </a:p>
          <a:p>
            <a:r>
              <a:rPr lang="en-CA" dirty="0"/>
              <a:t>Likelihood of an event is low, but the consequences can be dire.</a:t>
            </a:r>
          </a:p>
          <a:p>
            <a:r>
              <a:rPr lang="en-CA" dirty="0"/>
              <a:t>Always check the instrumentation for potential energy storage.</a:t>
            </a:r>
          </a:p>
          <a:p>
            <a:r>
              <a:rPr lang="en-CA" dirty="0"/>
              <a:t>Always isolate firing lines? </a:t>
            </a:r>
          </a:p>
          <a:p>
            <a:r>
              <a:rPr lang="en-CA" b="1" dirty="0"/>
              <a:t>Does the UN test need to be modified?</a:t>
            </a:r>
          </a:p>
        </p:txBody>
      </p:sp>
    </p:spTree>
    <p:extLst>
      <p:ext uri="{BB962C8B-B14F-4D97-AF65-F5344CB8AC3E}">
        <p14:creationId xmlns:p14="http://schemas.microsoft.com/office/powerpoint/2010/main" val="123947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Time-pressure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75943" cy="3297809"/>
          </a:xfrm>
        </p:spPr>
        <p:txBody>
          <a:bodyPr>
            <a:normAutofit/>
          </a:bodyPr>
          <a:lstStyle/>
          <a:p>
            <a:r>
              <a:rPr lang="en-US" dirty="0"/>
              <a:t>Part of UN Tests Series 1 &amp; 2;  Measures the pressure rise time from 690 to 2070 </a:t>
            </a:r>
            <a:r>
              <a:rPr lang="en-US" dirty="0" err="1"/>
              <a:t>kPa</a:t>
            </a:r>
            <a:r>
              <a:rPr lang="en-US" dirty="0"/>
              <a:t>.</a:t>
            </a:r>
          </a:p>
          <a:p>
            <a:r>
              <a:rPr lang="en-US" dirty="0"/>
              <a:t>Tested substance is an </a:t>
            </a:r>
            <a:r>
              <a:rPr lang="en-US" dirty="0" err="1"/>
              <a:t>expl</a:t>
            </a:r>
            <a:r>
              <a:rPr lang="en-US" dirty="0"/>
              <a:t>.?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5926" r="4921" b="7160"/>
          <a:stretch/>
        </p:blipFill>
        <p:spPr>
          <a:xfrm rot="5400000">
            <a:off x="5390088" y="1448378"/>
            <a:ext cx="355090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54061"/>
                </a:solidFill>
              </a:rPr>
              <a:t>The</a:t>
            </a:r>
            <a:r>
              <a:rPr lang="en-US" dirty="0"/>
              <a:t> Time-pressure test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E0BC9C-3BC0-BC04-A57F-17883F5EF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13"/>
          <a:stretch/>
        </p:blipFill>
        <p:spPr>
          <a:xfrm>
            <a:off x="0" y="414280"/>
            <a:ext cx="9144000" cy="41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3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180983" cy="30164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Sample being tested: 5 g of celluloid (&lt;12.6% N content nitrocellulose and camphor).</a:t>
            </a:r>
          </a:p>
          <a:p>
            <a:r>
              <a:rPr lang="en-US" dirty="0"/>
              <a:t>The sample ignited while operator was making the electrical connections for the firing system.</a:t>
            </a:r>
          </a:p>
          <a:p>
            <a:r>
              <a:rPr lang="en-US" dirty="0"/>
              <a:t>A loud noise ensued.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2" t="33439" r="7249" b="2505"/>
          <a:stretch/>
        </p:blipFill>
        <p:spPr>
          <a:xfrm>
            <a:off x="5508105" y="1200150"/>
            <a:ext cx="2960981" cy="31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6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Injury Pyramid Theory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AA503-8F39-F1B5-B744-81B93D333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5246"/>
            <a:ext cx="9144000" cy="34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Cumulative Act Effect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/>
          <a:stretch/>
        </p:blipFill>
        <p:spPr>
          <a:xfrm>
            <a:off x="290480" y="1297172"/>
            <a:ext cx="4384443" cy="2893015"/>
          </a:xfrm>
        </p:spPr>
      </p:pic>
      <p:sp>
        <p:nvSpPr>
          <p:cNvPr id="7" name="Rectangle 6"/>
          <p:cNvSpPr/>
          <p:nvPr/>
        </p:nvSpPr>
        <p:spPr>
          <a:xfrm>
            <a:off x="4619847" y="119485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Preconditions for unsafe acts include fatigued air crew or improper communications practices.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Unsafe supervision: </a:t>
            </a:r>
            <a:r>
              <a:rPr lang="en-CA" dirty="0" err="1">
                <a:solidFill>
                  <a:srgbClr val="222222"/>
                </a:solidFill>
                <a:latin typeface="Arial" panose="020B0604020202020204" pitchFamily="34" charset="0"/>
              </a:rPr>
              <a:t>e.g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, pairing inexperienced pilots on a night flight into known adverse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Organizational influences: </a:t>
            </a:r>
            <a:r>
              <a:rPr lang="en-CA" dirty="0" err="1"/>
              <a:t>e.g</a:t>
            </a:r>
            <a:r>
              <a:rPr lang="en-CA" dirty="0"/>
              <a:t>, reduction in expenditure on pilot training in times of financial austerity</a:t>
            </a:r>
          </a:p>
        </p:txBody>
      </p:sp>
    </p:spTree>
    <p:extLst>
      <p:ext uri="{BB962C8B-B14F-4D97-AF65-F5344CB8AC3E}">
        <p14:creationId xmlns:p14="http://schemas.microsoft.com/office/powerpoint/2010/main" val="2517149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Brain Storming &amp;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057" y="1063229"/>
            <a:ext cx="574032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81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Brain Storming &amp;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170" y="1063229"/>
            <a:ext cx="6090487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“Root” cause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83823" y="69057"/>
            <a:ext cx="4686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C05-AC99-294D-B757-1B4E4231E772}" type="slidenum">
              <a:rPr lang="en-US" smtClean="0"/>
              <a:t>9</a:t>
            </a:fld>
            <a:endParaRPr lang="en-US" dirty="0"/>
          </a:p>
        </p:txBody>
      </p:sp>
      <p:sp>
        <p:nvSpPr>
          <p:cNvPr id="59" name="Equal 58"/>
          <p:cNvSpPr/>
          <p:nvPr/>
        </p:nvSpPr>
        <p:spPr>
          <a:xfrm>
            <a:off x="7460001" y="3398375"/>
            <a:ext cx="730886" cy="572998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91" y="3109000"/>
            <a:ext cx="6847475" cy="9826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33274" y="2215418"/>
            <a:ext cx="1674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Pressure transducer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4" t="24616" r="26615" b="4410"/>
          <a:stretch/>
        </p:blipFill>
        <p:spPr>
          <a:xfrm>
            <a:off x="8141131" y="3225225"/>
            <a:ext cx="795307" cy="91929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55AE168-3D0B-D114-CE56-81AFEA87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6345" y="1051831"/>
            <a:ext cx="8691309" cy="2021032"/>
          </a:xfrm>
        </p:spPr>
      </p:pic>
    </p:spTree>
    <p:extLst>
      <p:ext uri="{BB962C8B-B14F-4D97-AF65-F5344CB8AC3E}">
        <p14:creationId xmlns:p14="http://schemas.microsoft.com/office/powerpoint/2010/main" val="319583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NRCan&quot;,&quot;Id&quot;:&quot;63867fc541383954cc57b78f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332</Words>
  <Application>Microsoft Office PowerPoint</Application>
  <PresentationFormat>On-screen Show (16:9)</PresentationFormat>
  <Paragraphs>56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Reporting Unintended Explosion During a UN Time-Pressure Test</vt:lpstr>
      <vt:lpstr>The Time-pressure test</vt:lpstr>
      <vt:lpstr>The Time-pressure test</vt:lpstr>
      <vt:lpstr>The Incident</vt:lpstr>
      <vt:lpstr>Injury Pyramid Theory</vt:lpstr>
      <vt:lpstr>Cumulative Act Effect</vt:lpstr>
      <vt:lpstr>Brain Storming &amp; Mapping</vt:lpstr>
      <vt:lpstr>Brain Storming &amp; Mapping</vt:lpstr>
      <vt:lpstr>The “Root” cause</vt:lpstr>
      <vt:lpstr>The “Root” cause</vt:lpstr>
      <vt:lpstr>Findings &amp; Recommendations</vt:lpstr>
      <vt:lpstr>Findings &amp;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Unintended Explosion During a UN Time Pressure Test</dc:title>
  <dc:creator>Lavoie, Jonathan</dc:creator>
  <cp:lastModifiedBy>Maach, Samuel</cp:lastModifiedBy>
  <cp:revision>68</cp:revision>
  <dcterms:modified xsi:type="dcterms:W3CDTF">2022-11-29T21:55:17Z</dcterms:modified>
</cp:coreProperties>
</file>