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  <p:sldMasterId id="2147483680" r:id="rId2"/>
    <p:sldMasterId id="2147483695" r:id="rId3"/>
  </p:sldMasterIdLst>
  <p:notesMasterIdLst>
    <p:notesMasterId r:id="rId30"/>
  </p:notesMasterIdLst>
  <p:sldIdLst>
    <p:sldId id="270" r:id="rId4"/>
    <p:sldId id="311" r:id="rId5"/>
    <p:sldId id="333" r:id="rId6"/>
    <p:sldId id="334" r:id="rId7"/>
    <p:sldId id="335" r:id="rId8"/>
    <p:sldId id="312" r:id="rId9"/>
    <p:sldId id="337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576B2E-A7DB-024C-8A07-0AD4A1395D7C}">
          <p14:sldIdLst>
            <p14:sldId id="270"/>
          </p14:sldIdLst>
        </p14:section>
        <p14:section name="Untitled Section" id="{EEEF2E5A-6E87-4840-B28D-0F2F0C883217}">
          <p14:sldIdLst>
            <p14:sldId id="311"/>
            <p14:sldId id="333"/>
            <p14:sldId id="334"/>
            <p14:sldId id="335"/>
            <p14:sldId id="312"/>
            <p14:sldId id="337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A0A0A"/>
    <a:srgbClr val="0B3B66"/>
    <a:srgbClr val="4C648A"/>
    <a:srgbClr val="37729F"/>
    <a:srgbClr val="46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9" autoAdjust="0"/>
    <p:restoredTop sz="95858" autoAdjust="0"/>
  </p:normalViewPr>
  <p:slideViewPr>
    <p:cSldViewPr snapToGrid="0">
      <p:cViewPr varScale="1">
        <p:scale>
          <a:sx n="112" d="100"/>
          <a:sy n="112" d="100"/>
        </p:scale>
        <p:origin x="13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1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7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E302A42-D462-C342-B580-E22E4CD63ECD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6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5896C09F-8FAE-4643-8933-B97A8D7CA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933285" y="1417984"/>
            <a:ext cx="7302941" cy="1829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8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67" y="400702"/>
            <a:ext cx="6571343" cy="10593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4466" y="1609747"/>
            <a:ext cx="3125871" cy="46784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158" y="1609748"/>
            <a:ext cx="3125652" cy="46784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84467" y="1442900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9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284467" y="140976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67" y="366844"/>
            <a:ext cx="6571344" cy="105631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467" y="158223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rgbClr val="C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4467" y="2386950"/>
            <a:ext cx="3125766" cy="2644457"/>
          </a:xfrm>
        </p:spPr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  <a:lvl2pPr>
              <a:defRPr>
                <a:solidFill>
                  <a:schemeClr val="tx1">
                    <a:alpha val="75000"/>
                  </a:schemeClr>
                </a:solidFill>
              </a:defRPr>
            </a:lvl2pPr>
            <a:lvl3pPr>
              <a:defRPr>
                <a:solidFill>
                  <a:schemeClr val="tx1">
                    <a:alpha val="75000"/>
                  </a:schemeClr>
                </a:solidFill>
              </a:defRPr>
            </a:lvl3pPr>
            <a:lvl4pPr>
              <a:defRPr>
                <a:solidFill>
                  <a:schemeClr val="tx1">
                    <a:alpha val="75000"/>
                  </a:schemeClr>
                </a:solidFill>
              </a:defRPr>
            </a:lvl4pPr>
            <a:lvl5pPr>
              <a:defRPr>
                <a:solidFill>
                  <a:schemeClr val="tx1"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0158" y="158568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rgbClr val="C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0158" y="2384171"/>
            <a:ext cx="3125652" cy="2637371"/>
          </a:xfrm>
        </p:spPr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  <a:lvl2pPr>
              <a:defRPr>
                <a:solidFill>
                  <a:schemeClr val="tx1">
                    <a:alpha val="75000"/>
                  </a:schemeClr>
                </a:solidFill>
              </a:defRPr>
            </a:lvl2pPr>
            <a:lvl3pPr>
              <a:defRPr>
                <a:solidFill>
                  <a:schemeClr val="tx1">
                    <a:alpha val="75000"/>
                  </a:schemeClr>
                </a:solidFill>
              </a:defRPr>
            </a:lvl3pPr>
            <a:lvl4pPr>
              <a:defRPr>
                <a:solidFill>
                  <a:schemeClr val="tx1">
                    <a:alpha val="75000"/>
                  </a:schemeClr>
                </a:solidFill>
              </a:defRPr>
            </a:lvl4pPr>
            <a:lvl5pPr>
              <a:defRPr>
                <a:solidFill>
                  <a:schemeClr val="tx1"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926660" y="1436276"/>
            <a:ext cx="730956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7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0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  <a:lvl2pPr>
              <a:defRPr>
                <a:solidFill>
                  <a:schemeClr val="tx1">
                    <a:alpha val="75000"/>
                  </a:schemeClr>
                </a:solidFill>
              </a:defRPr>
            </a:lvl2pPr>
            <a:lvl3pPr>
              <a:defRPr>
                <a:solidFill>
                  <a:schemeClr val="tx1">
                    <a:alpha val="75000"/>
                  </a:schemeClr>
                </a:solidFill>
              </a:defRPr>
            </a:lvl3pPr>
            <a:lvl4pPr>
              <a:defRPr>
                <a:solidFill>
                  <a:schemeClr val="tx1">
                    <a:alpha val="75000"/>
                  </a:schemeClr>
                </a:solidFill>
              </a:defRPr>
            </a:lvl4pPr>
            <a:lvl5pPr>
              <a:defRPr>
                <a:solidFill>
                  <a:schemeClr val="tx1"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0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913409" y="1353639"/>
            <a:ext cx="7302941" cy="1829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913413" y="1545287"/>
            <a:ext cx="7302937" cy="34506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187" y="6260757"/>
            <a:ext cx="1606959" cy="4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2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289" y="367202"/>
            <a:ext cx="730293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289" y="1757317"/>
            <a:ext cx="7302937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-57665" y="6543948"/>
            <a:ext cx="7900087" cy="5133"/>
          </a:xfrm>
          <a:prstGeom prst="line">
            <a:avLst/>
          </a:prstGeom>
          <a:ln w="22225" cmpd="dbl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086" y="6363814"/>
            <a:ext cx="1186249" cy="3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8" r:id="rId2"/>
    <p:sldLayoutId id="2147483689" r:id="rId3"/>
    <p:sldLayoutId id="2147483690" r:id="rId4"/>
    <p:sldLayoutId id="2147483693" r:id="rId5"/>
    <p:sldLayoutId id="2147483694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289" y="367202"/>
            <a:ext cx="730293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289" y="1757317"/>
            <a:ext cx="7302937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250" y="6293708"/>
            <a:ext cx="1417086" cy="4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85/81slp95n30xbc5llz0gs726h0000gn/T/com.microsoft.Word/WebArchiveCopyPasteTempFiles/Explosion_Pentagon-772x800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4913" y="0"/>
            <a:ext cx="7569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NELSON BROTHERS, LLC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SAFEX Safety Congress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45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5B716-DDDD-FC4E-AF85-A03C9E3DFB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0" y="193431"/>
            <a:ext cx="8773609" cy="50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3BAB0-99D6-1A48-80A6-DC9D8D114544}"/>
              </a:ext>
            </a:extLst>
          </p:cNvPr>
          <p:cNvSpPr txBox="1"/>
          <p:nvPr/>
        </p:nvSpPr>
        <p:spPr>
          <a:xfrm>
            <a:off x="196770" y="5393803"/>
            <a:ext cx="873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                        Dust cloud igniting – </a:t>
            </a:r>
            <a:r>
              <a:rPr lang="en-US" b="1" dirty="0">
                <a:solidFill>
                  <a:srgbClr val="FF0000"/>
                </a:solidFill>
              </a:rPr>
              <a:t>2.0 Seconds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                                                            (photo 5)</a:t>
            </a:r>
          </a:p>
        </p:txBody>
      </p:sp>
    </p:spTree>
    <p:extLst>
      <p:ext uri="{BB962C8B-B14F-4D97-AF65-F5344CB8AC3E}">
        <p14:creationId xmlns:p14="http://schemas.microsoft.com/office/powerpoint/2010/main" val="19869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94971-798F-E746-9B6B-0047B54495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184638"/>
            <a:ext cx="8809892" cy="5104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32DCE-E796-644A-9CA9-A0CD034926B0}"/>
              </a:ext>
            </a:extLst>
          </p:cNvPr>
          <p:cNvSpPr txBox="1"/>
          <p:nvPr/>
        </p:nvSpPr>
        <p:spPr>
          <a:xfrm>
            <a:off x="266218" y="5497975"/>
            <a:ext cx="857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Fireball from ignition of dust cloud - at its fullest – </a:t>
            </a:r>
            <a:r>
              <a:rPr lang="en-US" b="1" dirty="0">
                <a:solidFill>
                  <a:srgbClr val="FF0000"/>
                </a:solidFill>
              </a:rPr>
              <a:t>2.5 Seconds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                                                         (photo 6)</a:t>
            </a:r>
          </a:p>
        </p:txBody>
      </p:sp>
    </p:spTree>
    <p:extLst>
      <p:ext uri="{BB962C8B-B14F-4D97-AF65-F5344CB8AC3E}">
        <p14:creationId xmlns:p14="http://schemas.microsoft.com/office/powerpoint/2010/main" val="37684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11CDB-AE19-A54D-A0EE-AE974D811B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75846"/>
            <a:ext cx="8829703" cy="51022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21264-2061-BA49-8221-C5969B5EF6A2}"/>
              </a:ext>
            </a:extLst>
          </p:cNvPr>
          <p:cNvSpPr txBox="1"/>
          <p:nvPr/>
        </p:nvSpPr>
        <p:spPr>
          <a:xfrm>
            <a:off x="208344" y="5428527"/>
            <a:ext cx="876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Dust Cloud Fireball and beginning of other smaller fires – </a:t>
            </a:r>
            <a:r>
              <a:rPr lang="en-US" b="1" dirty="0">
                <a:solidFill>
                  <a:srgbClr val="FF0000"/>
                </a:solidFill>
              </a:rPr>
              <a:t>3.0 Seconds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                                                           (photo 7)</a:t>
            </a:r>
          </a:p>
        </p:txBody>
      </p:sp>
    </p:spTree>
    <p:extLst>
      <p:ext uri="{BB962C8B-B14F-4D97-AF65-F5344CB8AC3E}">
        <p14:creationId xmlns:p14="http://schemas.microsoft.com/office/powerpoint/2010/main" val="25647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7F551-85B9-456C-B7B5-BED66240D3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254978"/>
            <a:ext cx="8809892" cy="5055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BF00D-3B0E-4F53-B73A-DC9326A0D64C}"/>
              </a:ext>
            </a:extLst>
          </p:cNvPr>
          <p:cNvSpPr txBox="1"/>
          <p:nvPr/>
        </p:nvSpPr>
        <p:spPr>
          <a:xfrm>
            <a:off x="158261" y="5539154"/>
            <a:ext cx="8809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Fireball reaching termination while other fires continuing to burn – </a:t>
            </a:r>
            <a:r>
              <a:rPr lang="en-US" b="1" dirty="0">
                <a:solidFill>
                  <a:srgbClr val="FF0000"/>
                </a:solidFill>
              </a:rPr>
              <a:t>3.5 Seconds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(photo 8)</a:t>
            </a:r>
          </a:p>
        </p:txBody>
      </p:sp>
    </p:spTree>
    <p:extLst>
      <p:ext uri="{BB962C8B-B14F-4D97-AF65-F5344CB8AC3E}">
        <p14:creationId xmlns:p14="http://schemas.microsoft.com/office/powerpoint/2010/main" val="3215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0C63A-E3E0-4296-9C87-1F85A51823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157162"/>
            <a:ext cx="8801100" cy="51358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63AE6-62EB-4D05-A0F7-C483D49B2061}"/>
              </a:ext>
            </a:extLst>
          </p:cNvPr>
          <p:cNvSpPr txBox="1"/>
          <p:nvPr/>
        </p:nvSpPr>
        <p:spPr>
          <a:xfrm>
            <a:off x="167054" y="5512777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Fireball terminated and other smaller fires continuing – </a:t>
            </a:r>
            <a:r>
              <a:rPr lang="en-US" b="1" dirty="0">
                <a:solidFill>
                  <a:srgbClr val="FF0000"/>
                </a:solidFill>
              </a:rPr>
              <a:t>5.0 Seconds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(photo 9)</a:t>
            </a:r>
          </a:p>
        </p:txBody>
      </p:sp>
    </p:spTree>
    <p:extLst>
      <p:ext uri="{BB962C8B-B14F-4D97-AF65-F5344CB8AC3E}">
        <p14:creationId xmlns:p14="http://schemas.microsoft.com/office/powerpoint/2010/main" val="32601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06EB5-EA45-4863-9295-5CB9525F4F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182441"/>
            <a:ext cx="8809892" cy="5128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356A43-70B6-4CF9-937B-FE67E4CD6A28}"/>
              </a:ext>
            </a:extLst>
          </p:cNvPr>
          <p:cNvSpPr txBox="1"/>
          <p:nvPr/>
        </p:nvSpPr>
        <p:spPr>
          <a:xfrm>
            <a:off x="158262" y="5495192"/>
            <a:ext cx="880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View from parking lot just before the event</a:t>
            </a:r>
            <a:endParaRPr lang="en-US" dirty="0"/>
          </a:p>
          <a:p>
            <a:pPr algn="ctr"/>
            <a:r>
              <a:rPr lang="en-US" dirty="0"/>
              <a:t>(photo 10)</a:t>
            </a:r>
          </a:p>
        </p:txBody>
      </p:sp>
    </p:spTree>
    <p:extLst>
      <p:ext uri="{BB962C8B-B14F-4D97-AF65-F5344CB8AC3E}">
        <p14:creationId xmlns:p14="http://schemas.microsoft.com/office/powerpoint/2010/main" val="10924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8E344-0E5E-4FAF-9D40-73808B8D30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175846"/>
            <a:ext cx="8801100" cy="51083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2D358-711C-4762-9E34-A3B46D321D8B}"/>
              </a:ext>
            </a:extLst>
          </p:cNvPr>
          <p:cNvSpPr txBox="1"/>
          <p:nvPr/>
        </p:nvSpPr>
        <p:spPr>
          <a:xfrm>
            <a:off x="167054" y="542485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moment of the dust cloud explosion</a:t>
            </a:r>
            <a:endParaRPr lang="en-US" dirty="0"/>
          </a:p>
          <a:p>
            <a:pPr algn="ctr"/>
            <a:r>
              <a:rPr lang="en-US" dirty="0"/>
              <a:t>(photo 11)</a:t>
            </a:r>
          </a:p>
        </p:txBody>
      </p:sp>
    </p:spTree>
    <p:extLst>
      <p:ext uri="{BB962C8B-B14F-4D97-AF65-F5344CB8AC3E}">
        <p14:creationId xmlns:p14="http://schemas.microsoft.com/office/powerpoint/2010/main" val="37073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BB446-38FC-4145-82D3-9868AD1A9A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174748"/>
            <a:ext cx="8783516" cy="51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D4131-9CA9-456D-B618-B39ABB45C812}"/>
              </a:ext>
            </a:extLst>
          </p:cNvPr>
          <p:cNvSpPr txBox="1"/>
          <p:nvPr/>
        </p:nvSpPr>
        <p:spPr>
          <a:xfrm>
            <a:off x="175846" y="5451231"/>
            <a:ext cx="878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Burned plastic microspheres exiting from the explosion</a:t>
            </a:r>
            <a:endParaRPr lang="en-US" dirty="0"/>
          </a:p>
          <a:p>
            <a:pPr algn="ctr"/>
            <a:r>
              <a:rPr lang="en-US" dirty="0"/>
              <a:t>(photo 12)</a:t>
            </a:r>
          </a:p>
        </p:txBody>
      </p:sp>
    </p:spTree>
    <p:extLst>
      <p:ext uri="{BB962C8B-B14F-4D97-AF65-F5344CB8AC3E}">
        <p14:creationId xmlns:p14="http://schemas.microsoft.com/office/powerpoint/2010/main" val="30641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33B47-A591-4059-907E-CE63A4AB84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" y="165954"/>
            <a:ext cx="8774722" cy="51094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DE561-4306-452D-83BB-3A889B88FA1E}"/>
              </a:ext>
            </a:extLst>
          </p:cNvPr>
          <p:cNvSpPr txBox="1"/>
          <p:nvPr/>
        </p:nvSpPr>
        <p:spPr>
          <a:xfrm>
            <a:off x="175847" y="5468815"/>
            <a:ext cx="877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Followed by fire extinguishing agent exiting the building</a:t>
            </a:r>
            <a:endParaRPr lang="en-US" dirty="0"/>
          </a:p>
          <a:p>
            <a:pPr algn="ctr"/>
            <a:r>
              <a:rPr lang="en-US" dirty="0"/>
              <a:t>(photo 13)</a:t>
            </a:r>
          </a:p>
        </p:txBody>
      </p:sp>
    </p:spTree>
    <p:extLst>
      <p:ext uri="{BB962C8B-B14F-4D97-AF65-F5344CB8AC3E}">
        <p14:creationId xmlns:p14="http://schemas.microsoft.com/office/powerpoint/2010/main" val="24172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40D08-7EFA-4449-8D0A-7A5281CC72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8069" y="140677"/>
            <a:ext cx="4923692" cy="6233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A5EF1-E000-4CA1-8D3D-38FD2D760516}"/>
              </a:ext>
            </a:extLst>
          </p:cNvPr>
          <p:cNvSpPr txBox="1"/>
          <p:nvPr/>
        </p:nvSpPr>
        <p:spPr>
          <a:xfrm>
            <a:off x="5521568" y="720969"/>
            <a:ext cx="3393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EXPANDER POST INCIDENT – MINIMAL DAMAGE</a:t>
            </a:r>
            <a:endParaRPr lang="en-US" dirty="0"/>
          </a:p>
          <a:p>
            <a:pPr algn="ctr"/>
            <a:r>
              <a:rPr lang="en-US" dirty="0"/>
              <a:t>(photo 14)</a:t>
            </a:r>
          </a:p>
        </p:txBody>
      </p:sp>
    </p:spTree>
    <p:extLst>
      <p:ext uri="{BB962C8B-B14F-4D97-AF65-F5344CB8AC3E}">
        <p14:creationId xmlns:p14="http://schemas.microsoft.com/office/powerpoint/2010/main" val="32624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2078B5E-5F15-E143-A6F5-0DB17ABC7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541" y="0"/>
            <a:ext cx="837593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2" descr="/var/folders/85/81slp95n30xbc5llz0gs726h0000gn/T/com.microsoft.Word/WebArchiveCopyPasteTempFiles/Explosion_Pentagon-772x800.png">
            <a:extLst>
              <a:ext uri="{FF2B5EF4-FFF2-40B4-BE49-F238E27FC236}">
                <a16:creationId xmlns:a16="http://schemas.microsoft.com/office/drawing/2014/main" id="{3AB5328D-6127-D744-B893-29D27D2E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1" y="304800"/>
            <a:ext cx="5444359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6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813094-884B-44D2-9AD1-CB9C05BCD4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1693" y="140675"/>
            <a:ext cx="4958862" cy="62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E4B37-24B0-4DA8-A6D9-4479A09A871C}"/>
              </a:ext>
            </a:extLst>
          </p:cNvPr>
          <p:cNvSpPr txBox="1"/>
          <p:nvPr/>
        </p:nvSpPr>
        <p:spPr>
          <a:xfrm>
            <a:off x="5512777" y="870439"/>
            <a:ext cx="344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EXPANDER ROOM POST INCIDENT</a:t>
            </a:r>
            <a:endParaRPr lang="en-US" dirty="0"/>
          </a:p>
          <a:p>
            <a:pPr algn="ctr"/>
            <a:r>
              <a:rPr lang="en-US" dirty="0"/>
              <a:t>(photo 15)</a:t>
            </a:r>
          </a:p>
        </p:txBody>
      </p:sp>
    </p:spTree>
    <p:extLst>
      <p:ext uri="{BB962C8B-B14F-4D97-AF65-F5344CB8AC3E}">
        <p14:creationId xmlns:p14="http://schemas.microsoft.com/office/powerpoint/2010/main" val="2482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2F81A0-AB5C-421A-B5E6-3576E2828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6333" y="131886"/>
            <a:ext cx="4958862" cy="62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E004A-961E-4488-9CB2-04F599DF516B}"/>
              </a:ext>
            </a:extLst>
          </p:cNvPr>
          <p:cNvSpPr txBox="1"/>
          <p:nvPr/>
        </p:nvSpPr>
        <p:spPr>
          <a:xfrm>
            <a:off x="5503985" y="650630"/>
            <a:ext cx="344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TOP SURFACE OF HOPPER – UNBURNED UNEXPANDED</a:t>
            </a:r>
          </a:p>
          <a:p>
            <a:pPr algn="ctr"/>
            <a:r>
              <a:rPr lang="en-US" b="1" dirty="0"/>
              <a:t>MICROSPHERES POST INCIDENT</a:t>
            </a:r>
            <a:endParaRPr lang="en-US" dirty="0"/>
          </a:p>
          <a:p>
            <a:pPr algn="ctr"/>
            <a:r>
              <a:rPr lang="en-US" dirty="0"/>
              <a:t>(photo 16)</a:t>
            </a:r>
          </a:p>
        </p:txBody>
      </p:sp>
    </p:spTree>
    <p:extLst>
      <p:ext uri="{BB962C8B-B14F-4D97-AF65-F5344CB8AC3E}">
        <p14:creationId xmlns:p14="http://schemas.microsoft.com/office/powerpoint/2010/main" val="40294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32BE8-DC69-4ABC-9438-31921CBC1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7980" y="123092"/>
            <a:ext cx="4958862" cy="624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6E1D2-5A02-4694-A35F-2DC4776C747A}"/>
              </a:ext>
            </a:extLst>
          </p:cNvPr>
          <p:cNvSpPr txBox="1"/>
          <p:nvPr/>
        </p:nvSpPr>
        <p:spPr>
          <a:xfrm>
            <a:off x="5477608" y="773724"/>
            <a:ext cx="3499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HOPPER AND ROOM POST INCIDENT</a:t>
            </a:r>
            <a:endParaRPr lang="en-US" dirty="0"/>
          </a:p>
          <a:p>
            <a:pPr algn="ctr"/>
            <a:r>
              <a:rPr lang="en-US" dirty="0"/>
              <a:t>(photo 17)</a:t>
            </a:r>
          </a:p>
        </p:txBody>
      </p:sp>
    </p:spTree>
    <p:extLst>
      <p:ext uri="{BB962C8B-B14F-4D97-AF65-F5344CB8AC3E}">
        <p14:creationId xmlns:p14="http://schemas.microsoft.com/office/powerpoint/2010/main" val="2967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BCB3F-8AED-4334-AB3F-75C753595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3476" y="123092"/>
            <a:ext cx="4958862" cy="624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FC969-788C-46E9-B63D-B48E0A357CC6}"/>
              </a:ext>
            </a:extLst>
          </p:cNvPr>
          <p:cNvSpPr txBox="1"/>
          <p:nvPr/>
        </p:nvSpPr>
        <p:spPr>
          <a:xfrm>
            <a:off x="5486400" y="641838"/>
            <a:ext cx="3481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FLEX CONDUIT NOT DAMAGED – POST INCIDENT</a:t>
            </a:r>
            <a:endParaRPr lang="en-US" dirty="0"/>
          </a:p>
          <a:p>
            <a:pPr algn="ctr"/>
            <a:r>
              <a:rPr lang="en-US" dirty="0"/>
              <a:t>(photo 18)</a:t>
            </a:r>
          </a:p>
        </p:txBody>
      </p:sp>
    </p:spTree>
    <p:extLst>
      <p:ext uri="{BB962C8B-B14F-4D97-AF65-F5344CB8AC3E}">
        <p14:creationId xmlns:p14="http://schemas.microsoft.com/office/powerpoint/2010/main" val="37704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AB1C9-8297-4357-9712-E063F84EC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4904" y="114300"/>
            <a:ext cx="4958862" cy="624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7AB2B-A984-4ACD-8EF6-034937E48B11}"/>
              </a:ext>
            </a:extLst>
          </p:cNvPr>
          <p:cNvSpPr txBox="1"/>
          <p:nvPr/>
        </p:nvSpPr>
        <p:spPr>
          <a:xfrm>
            <a:off x="5539154" y="712177"/>
            <a:ext cx="3411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UNEXPANDED</a:t>
            </a:r>
          </a:p>
          <a:p>
            <a:pPr algn="ctr"/>
            <a:r>
              <a:rPr lang="en-US" b="1" dirty="0"/>
              <a:t>MICROSPHERES IN STORAGE – TOTE PARTIALLY BURNED</a:t>
            </a:r>
            <a:endParaRPr lang="en-US" dirty="0"/>
          </a:p>
          <a:p>
            <a:pPr algn="ctr"/>
            <a:r>
              <a:rPr lang="en-US" dirty="0"/>
              <a:t>(photo 19)</a:t>
            </a:r>
          </a:p>
        </p:txBody>
      </p:sp>
    </p:spTree>
    <p:extLst>
      <p:ext uri="{BB962C8B-B14F-4D97-AF65-F5344CB8AC3E}">
        <p14:creationId xmlns:p14="http://schemas.microsoft.com/office/powerpoint/2010/main" val="10743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38008-2EDC-4B65-9A2A-48C80CCEB0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5954" y="123093"/>
            <a:ext cx="4958862" cy="624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DA91D-9C51-4D27-BA97-DB86BF15F235}"/>
              </a:ext>
            </a:extLst>
          </p:cNvPr>
          <p:cNvSpPr txBox="1"/>
          <p:nvPr/>
        </p:nvSpPr>
        <p:spPr>
          <a:xfrm>
            <a:off x="5468815" y="738553"/>
            <a:ext cx="3490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UNEXPANDED MICROSPHERES IN STORAGE – VIEW 2</a:t>
            </a:r>
            <a:endParaRPr lang="en-US" dirty="0"/>
          </a:p>
          <a:p>
            <a:pPr algn="ctr"/>
            <a:r>
              <a:rPr lang="en-US" dirty="0"/>
              <a:t>(photo 20)</a:t>
            </a:r>
          </a:p>
        </p:txBody>
      </p:sp>
    </p:spTree>
    <p:extLst>
      <p:ext uri="{BB962C8B-B14F-4D97-AF65-F5344CB8AC3E}">
        <p14:creationId xmlns:p14="http://schemas.microsoft.com/office/powerpoint/2010/main" val="24474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24C52-A560-468C-B199-7A07AECC6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1434" y="114300"/>
            <a:ext cx="4958862" cy="624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92EC7-6EF0-4AEF-B61B-FCB09605E0A1}"/>
              </a:ext>
            </a:extLst>
          </p:cNvPr>
          <p:cNvSpPr txBox="1"/>
          <p:nvPr/>
        </p:nvSpPr>
        <p:spPr>
          <a:xfrm>
            <a:off x="5512777" y="729762"/>
            <a:ext cx="3420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EXPANDER ROOM – IN PROCESS TOTE IN FOREGROUND</a:t>
            </a:r>
            <a:endParaRPr lang="en-US" dirty="0"/>
          </a:p>
          <a:p>
            <a:pPr algn="ctr"/>
            <a:r>
              <a:rPr lang="en-US" dirty="0"/>
              <a:t>(photo 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A99B-31D3-F34D-BF1E-8A6F4123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DUST EXPLOSION CLASSIFICATIONS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F70B4-5251-0645-B331-AD424ECC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1" y="1757317"/>
            <a:ext cx="8006861" cy="345061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Dust Explosion Class</a:t>
            </a:r>
            <a:r>
              <a:rPr lang="en-US" dirty="0"/>
              <a:t>	      </a:t>
            </a:r>
            <a:r>
              <a:rPr lang="en-US" u="sng" dirty="0" err="1"/>
              <a:t>Kst</a:t>
            </a:r>
            <a:r>
              <a:rPr lang="en-US" dirty="0"/>
              <a:t>			</a:t>
            </a:r>
            <a:r>
              <a:rPr lang="en-US" u="sng" dirty="0"/>
              <a:t>Characteristics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ST 0		    	        0		 No Explosion</a:t>
            </a:r>
          </a:p>
          <a:p>
            <a:pPr marL="0" indent="0">
              <a:buNone/>
            </a:pPr>
            <a:r>
              <a:rPr lang="en-US" dirty="0"/>
              <a:t>	ST 1		 	      0-200	 	Weak Explosion</a:t>
            </a:r>
          </a:p>
          <a:p>
            <a:pPr marL="0" indent="0">
              <a:buNone/>
            </a:pPr>
            <a:r>
              <a:rPr lang="en-US" dirty="0"/>
              <a:t>	ST 2			    200-300	  	Strong Explosion</a:t>
            </a:r>
          </a:p>
          <a:p>
            <a:pPr marL="0" indent="0">
              <a:buNone/>
            </a:pPr>
            <a:r>
              <a:rPr lang="en-US" dirty="0"/>
              <a:t>	ST 3		 	     &gt; 300		Very Strong Explosion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B26D78-FB26-A54A-B9A4-4CB84FAA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COMBUSTIBLE DUSTS    AND THEIR EXPLOSION CLASS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DE1F6-028D-CD48-9287-A35356177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Sugar			  	  ST 1 – Weak</a:t>
            </a:r>
          </a:p>
          <a:p>
            <a:pPr marL="0" indent="0">
              <a:buNone/>
            </a:pPr>
            <a:r>
              <a:rPr lang="en-US" dirty="0"/>
              <a:t>	Saw Dust		  		  ST 2 – Strong</a:t>
            </a:r>
          </a:p>
          <a:p>
            <a:pPr marL="0" indent="0">
              <a:buNone/>
            </a:pPr>
            <a:r>
              <a:rPr lang="en-US" dirty="0"/>
              <a:t>	Aluminum Dust		  	  ST 3 – Very Strong</a:t>
            </a:r>
          </a:p>
          <a:p>
            <a:pPr marL="0" indent="0">
              <a:buNone/>
            </a:pPr>
            <a:r>
              <a:rPr lang="en-US" dirty="0"/>
              <a:t>	Unexpanded Microspheres	  ST 2 – Strong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4981D0-B739-724D-A63B-2078A779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DUSTS AND THEIR REQUIRED MIE in MJ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3415B-8831-BE40-B6EA-3B5A59B7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Powdered Sugar requires			30 </a:t>
            </a:r>
            <a:r>
              <a:rPr lang="en-US" dirty="0" err="1"/>
              <a:t>mJ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Saw Dust requires				10 </a:t>
            </a:r>
            <a:r>
              <a:rPr lang="en-US" dirty="0" err="1"/>
              <a:t>mJ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Unexpanded Microspheres require	1.6 - 3.0 </a:t>
            </a:r>
            <a:r>
              <a:rPr lang="en-US" dirty="0" err="1"/>
              <a:t>mJ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EDA2C-58ED-4247-9D36-E8145B25A3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202223"/>
            <a:ext cx="8765930" cy="4761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A37C-6393-E84F-82AF-E08FC5811D43}"/>
              </a:ext>
            </a:extLst>
          </p:cNvPr>
          <p:cNvSpPr txBox="1"/>
          <p:nvPr/>
        </p:nvSpPr>
        <p:spPr>
          <a:xfrm>
            <a:off x="358815" y="5335929"/>
            <a:ext cx="843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NELSON BROTHERS, LLC EMULSION MANUFACTURING FACILITY</a:t>
            </a:r>
            <a:endParaRPr lang="en-US" dirty="0"/>
          </a:p>
          <a:p>
            <a:r>
              <a:rPr lang="en-US" dirty="0"/>
              <a:t>                                                         (Photo 1)</a:t>
            </a:r>
          </a:p>
        </p:txBody>
      </p:sp>
    </p:spTree>
    <p:extLst>
      <p:ext uri="{BB962C8B-B14F-4D97-AF65-F5344CB8AC3E}">
        <p14:creationId xmlns:p14="http://schemas.microsoft.com/office/powerpoint/2010/main" val="35301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32044-A6C6-4F16-839F-B817F434CD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4637" y="159358"/>
            <a:ext cx="8748345" cy="51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C38EEE-2D11-4672-B916-FF1DEF3E65C8}"/>
              </a:ext>
            </a:extLst>
          </p:cNvPr>
          <p:cNvSpPr txBox="1"/>
          <p:nvPr/>
        </p:nvSpPr>
        <p:spPr>
          <a:xfrm>
            <a:off x="184637" y="5486400"/>
            <a:ext cx="8748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EXPANDER AND ROOM POST -INCIDENT</a:t>
            </a:r>
            <a:endParaRPr lang="en-US" dirty="0"/>
          </a:p>
          <a:p>
            <a:pPr algn="ctr"/>
            <a:r>
              <a:rPr lang="en-US" b="1" dirty="0"/>
              <a:t>ALSO SIMILAR TO CONDITION PRIOR TO INCIDENT</a:t>
            </a:r>
            <a:endParaRPr lang="en-US" dirty="0"/>
          </a:p>
          <a:p>
            <a:pPr algn="ctr"/>
            <a:r>
              <a:rPr lang="en-US" dirty="0"/>
              <a:t>(photo 2)</a:t>
            </a:r>
          </a:p>
        </p:txBody>
      </p:sp>
    </p:spTree>
    <p:extLst>
      <p:ext uri="{BB962C8B-B14F-4D97-AF65-F5344CB8AC3E}">
        <p14:creationId xmlns:p14="http://schemas.microsoft.com/office/powerpoint/2010/main" val="5728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FBF29B-06A8-3B40-9331-CE93CE7077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211015"/>
            <a:ext cx="8736215" cy="51133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6941A-7E29-CC4E-A10F-D29E6045E8A9}"/>
              </a:ext>
            </a:extLst>
          </p:cNvPr>
          <p:cNvSpPr txBox="1"/>
          <p:nvPr/>
        </p:nvSpPr>
        <p:spPr>
          <a:xfrm>
            <a:off x="0" y="563687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Just prior to introducing compressed air to pile of unexpanded plastic microspheres</a:t>
            </a:r>
            <a:endParaRPr lang="en-US" dirty="0"/>
          </a:p>
          <a:p>
            <a:r>
              <a:rPr lang="en-US" dirty="0"/>
              <a:t>                                                                     (Photo 3)</a:t>
            </a:r>
          </a:p>
        </p:txBody>
      </p:sp>
    </p:spTree>
    <p:extLst>
      <p:ext uri="{BB962C8B-B14F-4D97-AF65-F5344CB8AC3E}">
        <p14:creationId xmlns:p14="http://schemas.microsoft.com/office/powerpoint/2010/main" val="7944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2AA85-C99E-F143-AD14-6F44A5FF5D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3" y="193432"/>
            <a:ext cx="8727312" cy="4870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AAB7C-A34D-9E48-8D5D-C352E74148D8}"/>
              </a:ext>
            </a:extLst>
          </p:cNvPr>
          <p:cNvSpPr txBox="1"/>
          <p:nvPr/>
        </p:nvSpPr>
        <p:spPr>
          <a:xfrm>
            <a:off x="185195" y="5298238"/>
            <a:ext cx="877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Introduction of compressed air and dust cloud beginning to form – </a:t>
            </a:r>
            <a:r>
              <a:rPr lang="en-US" b="1" dirty="0">
                <a:solidFill>
                  <a:srgbClr val="FF0000"/>
                </a:solidFill>
              </a:rPr>
              <a:t>0.0 Seconds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                                                           (Photo 4)</a:t>
            </a:r>
          </a:p>
        </p:txBody>
      </p:sp>
    </p:spTree>
    <p:extLst>
      <p:ext uri="{BB962C8B-B14F-4D97-AF65-F5344CB8AC3E}">
        <p14:creationId xmlns:p14="http://schemas.microsoft.com/office/powerpoint/2010/main" val="13868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3_Gallery">
  <a:themeElements>
    <a:clrScheme name="Custom 4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00000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C00000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 Template" id="{87458C0A-5897-4F36-925F-037551C91D46}" vid="{5F4F813C-7D38-43B2-92A6-0FF58C8782DE}"/>
    </a:ext>
  </a:extLst>
</a:theme>
</file>

<file path=ppt/theme/theme2.xml><?xml version="1.0" encoding="utf-8"?>
<a:theme xmlns:a="http://schemas.openxmlformats.org/drawingml/2006/main" name="1_Gallery">
  <a:themeElements>
    <a:clrScheme name="NB Light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00000"/>
      </a:accent1>
      <a:accent2>
        <a:srgbClr val="6892A0"/>
      </a:accent2>
      <a:accent3>
        <a:srgbClr val="89CC40"/>
      </a:accent3>
      <a:accent4>
        <a:srgbClr val="AE9FCF"/>
      </a:accent4>
      <a:accent5>
        <a:srgbClr val="3AC2F2"/>
      </a:accent5>
      <a:accent6>
        <a:srgbClr val="F0CE3C"/>
      </a:accent6>
      <a:hlink>
        <a:srgbClr val="C00000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 Template" id="{87458C0A-5897-4F36-925F-037551C91D46}" vid="{CEA95F3B-0101-4996-837A-F2124BF40CAE}"/>
    </a:ext>
  </a:extLst>
</a:theme>
</file>

<file path=ppt/theme/theme3.xml><?xml version="1.0" encoding="utf-8"?>
<a:theme xmlns:a="http://schemas.openxmlformats.org/drawingml/2006/main" name="2_Gallery">
  <a:themeElements>
    <a:clrScheme name="NB Dark">
      <a:dk1>
        <a:srgbClr val="FFFFFF"/>
      </a:dk1>
      <a:lt1>
        <a:sysClr val="window" lastClr="FFFFFF"/>
      </a:lt1>
      <a:dk2>
        <a:srgbClr val="454545"/>
      </a:dk2>
      <a:lt2>
        <a:srgbClr val="FFFFFF"/>
      </a:lt2>
      <a:accent1>
        <a:srgbClr val="FFFFFF"/>
      </a:accent1>
      <a:accent2>
        <a:srgbClr val="C00000"/>
      </a:accent2>
      <a:accent3>
        <a:srgbClr val="AE9FCF"/>
      </a:accent3>
      <a:accent4>
        <a:srgbClr val="89CC40"/>
      </a:accent4>
      <a:accent5>
        <a:srgbClr val="3AC2F2"/>
      </a:accent5>
      <a:accent6>
        <a:srgbClr val="F0CE3C"/>
      </a:accent6>
      <a:hlink>
        <a:srgbClr val="C00000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 Template" id="{87458C0A-5897-4F36-925F-037551C91D46}" vid="{A0157028-5D03-439B-A61B-2CD558DC7C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NB Template 1.10</Template>
  <TotalTime>3352</TotalTime>
  <Words>453</Words>
  <Application>Microsoft Macintosh PowerPoint</Application>
  <PresentationFormat>On-screen Show (4:3)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Gill Sans MT</vt:lpstr>
      <vt:lpstr>3_Gallery</vt:lpstr>
      <vt:lpstr>1_Gallery</vt:lpstr>
      <vt:lpstr>2_Gallery</vt:lpstr>
      <vt:lpstr>PowerPoint Presentation</vt:lpstr>
      <vt:lpstr>PowerPoint Presentation</vt:lpstr>
      <vt:lpstr> DUST EXPLOSION CLASSIFICATIONS</vt:lpstr>
      <vt:lpstr>EXAMPLES OF COMBUSTIBLE DUSTS    AND THEIR EXPLOSION CLASS</vt:lpstr>
      <vt:lpstr>EXAMPLES OF DUSTS AND THEIR REQUIRED MIE in MJ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Terry Newton</cp:lastModifiedBy>
  <cp:revision>121</cp:revision>
  <cp:lastPrinted>2019-10-01T13:05:20Z</cp:lastPrinted>
  <dcterms:created xsi:type="dcterms:W3CDTF">2018-08-01T15:37:34Z</dcterms:created>
  <dcterms:modified xsi:type="dcterms:W3CDTF">2022-11-29T21:14:24Z</dcterms:modified>
</cp:coreProperties>
</file>