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35"/>
  </p:notesMasterIdLst>
  <p:handoutMasterIdLst>
    <p:handoutMasterId r:id="rId36"/>
  </p:handoutMasterIdLst>
  <p:sldIdLst>
    <p:sldId id="256" r:id="rId5"/>
    <p:sldId id="263" r:id="rId6"/>
    <p:sldId id="261" r:id="rId7"/>
    <p:sldId id="264" r:id="rId8"/>
    <p:sldId id="265" r:id="rId9"/>
    <p:sldId id="266" r:id="rId10"/>
    <p:sldId id="269" r:id="rId11"/>
    <p:sldId id="301" r:id="rId12"/>
    <p:sldId id="267" r:id="rId13"/>
    <p:sldId id="283" r:id="rId14"/>
    <p:sldId id="289" r:id="rId15"/>
    <p:sldId id="290" r:id="rId16"/>
    <p:sldId id="268" r:id="rId17"/>
    <p:sldId id="277" r:id="rId18"/>
    <p:sldId id="286" r:id="rId19"/>
    <p:sldId id="278" r:id="rId20"/>
    <p:sldId id="287" r:id="rId21"/>
    <p:sldId id="279" r:id="rId22"/>
    <p:sldId id="281" r:id="rId23"/>
    <p:sldId id="295" r:id="rId24"/>
    <p:sldId id="296" r:id="rId25"/>
    <p:sldId id="297" r:id="rId26"/>
    <p:sldId id="298" r:id="rId27"/>
    <p:sldId id="299" r:id="rId28"/>
    <p:sldId id="300" r:id="rId29"/>
    <p:sldId id="291" r:id="rId30"/>
    <p:sldId id="292" r:id="rId31"/>
    <p:sldId id="293" r:id="rId32"/>
    <p:sldId id="294" r:id="rId33"/>
    <p:sldId id="259" r:id="rId34"/>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78373" autoAdjust="0"/>
  </p:normalViewPr>
  <p:slideViewPr>
    <p:cSldViewPr>
      <p:cViewPr varScale="1">
        <p:scale>
          <a:sx n="129" d="100"/>
          <a:sy n="129" d="100"/>
        </p:scale>
        <p:origin x="1422" y="120"/>
      </p:cViewPr>
      <p:guideLst>
        <p:guide orient="horz" pos="2160"/>
        <p:guide pos="2880"/>
        <p:guide orient="horz" pos="1620"/>
      </p:guideLst>
    </p:cSldViewPr>
  </p:slideViewPr>
  <p:outlineViewPr>
    <p:cViewPr>
      <p:scale>
        <a:sx n="33" d="100"/>
        <a:sy n="33" d="100"/>
      </p:scale>
      <p:origin x="0" y="-17160"/>
    </p:cViewPr>
  </p:outlineViewPr>
  <p:notesTextViewPr>
    <p:cViewPr>
      <p:scale>
        <a:sx n="100" d="100"/>
        <a:sy n="100" d="100"/>
      </p:scale>
      <p:origin x="0" y="0"/>
    </p:cViewPr>
  </p:notesTextViewPr>
  <p:sorterViewPr>
    <p:cViewPr>
      <p:scale>
        <a:sx n="100" d="100"/>
        <a:sy n="100" d="100"/>
      </p:scale>
      <p:origin x="0" y="-2742"/>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159EC4-BE6F-4E69-8358-2A6C62B55255}" type="slidenum">
              <a:rPr lang="cs-CZ"/>
              <a:pPr>
                <a:defRPr/>
              </a:pPr>
              <a:t>‹#›</a:t>
            </a:fld>
            <a:endParaRPr lang="cs-CZ"/>
          </a:p>
        </p:txBody>
      </p:sp>
    </p:spTree>
    <p:extLst>
      <p:ext uri="{BB962C8B-B14F-4D97-AF65-F5344CB8AC3E}">
        <p14:creationId xmlns:p14="http://schemas.microsoft.com/office/powerpoint/2010/main" val="277175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92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12FAFF-08F9-4198-A5D9-F405F065CB75}" type="slidenum">
              <a:rPr lang="cs-CZ"/>
              <a:pPr>
                <a:defRPr/>
              </a:pPr>
              <a:t>‹#›</a:t>
            </a:fld>
            <a:endParaRPr lang="cs-CZ"/>
          </a:p>
        </p:txBody>
      </p:sp>
    </p:spTree>
    <p:extLst>
      <p:ext uri="{BB962C8B-B14F-4D97-AF65-F5344CB8AC3E}">
        <p14:creationId xmlns:p14="http://schemas.microsoft.com/office/powerpoint/2010/main" val="1493428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with US, </a:t>
            </a:r>
            <a:r>
              <a:rPr lang="en-US" dirty="0" err="1"/>
              <a:t>NAVStar</a:t>
            </a:r>
            <a:r>
              <a:rPr lang="en-US" dirty="0"/>
              <a:t>, then the rest Galileo (Europe), </a:t>
            </a:r>
            <a:r>
              <a:rPr lang="en-US" dirty="0" err="1"/>
              <a:t>Beidou</a:t>
            </a:r>
            <a:r>
              <a:rPr lang="en-US" dirty="0"/>
              <a:t>  (China), </a:t>
            </a:r>
            <a:r>
              <a:rPr lang="en-US" dirty="0" err="1"/>
              <a:t>Glonass</a:t>
            </a:r>
            <a:r>
              <a:rPr lang="en-US" dirty="0"/>
              <a:t> (Russia), </a:t>
            </a:r>
            <a:r>
              <a:rPr lang="en-US" dirty="0" err="1"/>
              <a:t>NavIC</a:t>
            </a:r>
            <a:r>
              <a:rPr lang="en-US" dirty="0"/>
              <a:t> (India), QZSS (Japan)</a:t>
            </a:r>
          </a:p>
          <a:p>
            <a:r>
              <a:rPr lang="en-US" dirty="0"/>
              <a:t>Selective availability lifted, from L5 signal 5 meters to 30 cm to 2 cm accuracy (engineering/land survey) – US’s GPS</a:t>
            </a:r>
          </a:p>
          <a:p>
            <a:endParaRPr lang="en-US" dirty="0"/>
          </a:p>
          <a:p>
            <a:r>
              <a:rPr lang="en-US" dirty="0"/>
              <a:t>Commercial explosive transportation’s GPS may subject to countries’ rule and regulation</a:t>
            </a:r>
          </a:p>
          <a:p>
            <a:endParaRPr lang="en-US" dirty="0"/>
          </a:p>
          <a:p>
            <a:r>
              <a:rPr lang="en-US" dirty="0"/>
              <a:t>IVMS was common for aviation industry, “black box” technology. It is now common in road vehicles as well.</a:t>
            </a:r>
          </a:p>
          <a:p>
            <a:endParaRPr lang="en-US" dirty="0"/>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a:t>
            </a:fld>
            <a:endParaRPr lang="cs-CZ"/>
          </a:p>
        </p:txBody>
      </p:sp>
    </p:spTree>
    <p:extLst>
      <p:ext uri="{BB962C8B-B14F-4D97-AF65-F5344CB8AC3E}">
        <p14:creationId xmlns:p14="http://schemas.microsoft.com/office/powerpoint/2010/main" val="343571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Each driver can be rated based on their driving behaviours and further coaching session can be given based on the alert categories. </a:t>
            </a:r>
          </a:p>
          <a:p>
            <a:pPr marL="0" marR="0" algn="just">
              <a:lnSpc>
                <a:spcPct val="107000"/>
              </a:lnSpc>
              <a:spcBef>
                <a:spcPts val="0"/>
              </a:spcBef>
              <a:spcAft>
                <a:spcPts val="800"/>
              </a:spcAft>
            </a:pPr>
            <a:endParaRPr lang="en-MY"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It is important that the vendor provides the driver KPI dashboard and customisation of the driver KPI as different organisation may have different problem/driving cultures and goal setting processes to monitor the driving behaviour. </a:t>
            </a:r>
          </a:p>
          <a:p>
            <a:pPr marL="0" marR="0" algn="just">
              <a:lnSpc>
                <a:spcPct val="107000"/>
              </a:lnSpc>
              <a:spcBef>
                <a:spcPts val="0"/>
              </a:spcBef>
              <a:spcAft>
                <a:spcPts val="800"/>
              </a:spcAft>
            </a:pPr>
            <a:endParaRPr lang="en-MY"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Some vendors are also able to provide mobile application access for the driver as direct feedback of their driving performance daily/weekly/monthly.</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16</a:t>
            </a:fld>
            <a:endParaRPr lang="cs-CZ"/>
          </a:p>
        </p:txBody>
      </p:sp>
    </p:spTree>
    <p:extLst>
      <p:ext uri="{BB962C8B-B14F-4D97-AF65-F5344CB8AC3E}">
        <p14:creationId xmlns:p14="http://schemas.microsoft.com/office/powerpoint/2010/main" val="208618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Each driver can be rated based on their driving behaviours and further coaching session can be given based on the alert categories. </a:t>
            </a:r>
          </a:p>
          <a:p>
            <a:pPr marL="0" marR="0" algn="just">
              <a:lnSpc>
                <a:spcPct val="107000"/>
              </a:lnSpc>
              <a:spcBef>
                <a:spcPts val="0"/>
              </a:spcBef>
              <a:spcAft>
                <a:spcPts val="800"/>
              </a:spcAft>
            </a:pPr>
            <a:endParaRPr lang="en-MY"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It is important that the vendor provides the driver KPI dashboard and customisation of the driver KPI as different organisation may have different problem/driving cultures and goal setting processes to monitor the driving behaviour. </a:t>
            </a:r>
          </a:p>
          <a:p>
            <a:pPr marL="0" marR="0" algn="just">
              <a:lnSpc>
                <a:spcPct val="107000"/>
              </a:lnSpc>
              <a:spcBef>
                <a:spcPts val="0"/>
              </a:spcBef>
              <a:spcAft>
                <a:spcPts val="800"/>
              </a:spcAft>
            </a:pPr>
            <a:endParaRPr lang="en-MY"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Some vendors are also able to provide mobile application access for the driver as direct feedback of their driving performance daily/weekly/monthly.</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17</a:t>
            </a:fld>
            <a:endParaRPr lang="cs-CZ"/>
          </a:p>
        </p:txBody>
      </p:sp>
    </p:spTree>
    <p:extLst>
      <p:ext uri="{BB962C8B-B14F-4D97-AF65-F5344CB8AC3E}">
        <p14:creationId xmlns:p14="http://schemas.microsoft.com/office/powerpoint/2010/main" val="241536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18</a:t>
            </a:fld>
            <a:endParaRPr lang="cs-CZ"/>
          </a:p>
        </p:txBody>
      </p:sp>
    </p:spTree>
    <p:extLst>
      <p:ext uri="{BB962C8B-B14F-4D97-AF65-F5344CB8AC3E}">
        <p14:creationId xmlns:p14="http://schemas.microsoft.com/office/powerpoint/2010/main" val="371209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19</a:t>
            </a:fld>
            <a:endParaRPr lang="cs-CZ"/>
          </a:p>
        </p:txBody>
      </p:sp>
    </p:spTree>
    <p:extLst>
      <p:ext uri="{BB962C8B-B14F-4D97-AF65-F5344CB8AC3E}">
        <p14:creationId xmlns:p14="http://schemas.microsoft.com/office/powerpoint/2010/main" val="240155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Times New Roman" panose="02020603050405020304" pitchFamily="18" charset="0"/>
                <a:ea typeface="DengXian" panose="02010600030101010101" pitchFamily="2" charset="-122"/>
              </a:rPr>
              <a:t>Installation of the GPS and IVMS may be affected by the availability of the vehicles. Delivery order and demands may affect your project progress.</a:t>
            </a:r>
          </a:p>
          <a:p>
            <a:endParaRPr lang="en-MY" sz="1800" dirty="0">
              <a:effectLst/>
              <a:latin typeface="Times New Roman" panose="02020603050405020304" pitchFamily="18" charset="0"/>
              <a:ea typeface="DengXian"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Working together with the team who can manage the delivery order (if the project is being carried out by a different team than the team who has control over the assets) and arrive at a feasible schedule for installation and managing customers’ expectation.</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20</a:t>
            </a:fld>
            <a:endParaRPr lang="cs-CZ"/>
          </a:p>
        </p:txBody>
      </p:sp>
    </p:spTree>
    <p:extLst>
      <p:ext uri="{BB962C8B-B14F-4D97-AF65-F5344CB8AC3E}">
        <p14:creationId xmlns:p14="http://schemas.microsoft.com/office/powerpoint/2010/main" val="1888705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Times New Roman" panose="02020603050405020304" pitchFamily="18" charset="0"/>
                <a:ea typeface="DengXian" panose="02010600030101010101" pitchFamily="2" charset="-122"/>
              </a:rPr>
              <a:t>May introduce additional hazards with the installation of the GPS and IVMS</a:t>
            </a: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pPr marL="0" marR="0" algn="just">
              <a:lnSpc>
                <a:spcPct val="107000"/>
              </a:lnSpc>
              <a:spcBef>
                <a:spcPts val="0"/>
              </a:spcBef>
              <a:spcAft>
                <a:spcPts val="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Management of Change (MOC) need to be performed to properly address risks that may arise from the installation and implementation. For example, wiring of the electrical supply to the GPS and IVMS must be installed by a certified electrician. Use of battery isolators to prevent sources of ignition of the truck during parking or after a rollover may affect the functionality of the GPS and IVMS. Additional power sources for the GPS and IVMS must be reviewed properly without introducing new hazards to the truck.</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21</a:t>
            </a:fld>
            <a:endParaRPr lang="cs-CZ"/>
          </a:p>
        </p:txBody>
      </p:sp>
    </p:spTree>
    <p:extLst>
      <p:ext uri="{BB962C8B-B14F-4D97-AF65-F5344CB8AC3E}">
        <p14:creationId xmlns:p14="http://schemas.microsoft.com/office/powerpoint/2010/main" val="282693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Driver IDs or Driver key fob may be mixed up</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sz="1800" dirty="0">
              <a:effectLst/>
              <a:latin typeface="Times New Roman" panose="02020603050405020304" pitchFamily="18" charset="0"/>
              <a:ea typeface="DengXian" panose="02010600030101010101" pitchFamily="2" charset="-122"/>
            </a:endParaRPr>
          </a:p>
          <a:p>
            <a:pPr marL="0" marR="0" algn="just">
              <a:lnSpc>
                <a:spcPct val="107000"/>
              </a:lnSpc>
              <a:spcBef>
                <a:spcPts val="0"/>
              </a:spcBef>
              <a:spcAft>
                <a:spcPts val="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Driver IDs or key fobs need to be assigned with proper tracking to prevent the error of your data in the system by wrongly identifying which ID belongs to which driver.</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22</a:t>
            </a:fld>
            <a:endParaRPr lang="cs-CZ"/>
          </a:p>
        </p:txBody>
      </p:sp>
    </p:spTree>
    <p:extLst>
      <p:ext uri="{BB962C8B-B14F-4D97-AF65-F5344CB8AC3E}">
        <p14:creationId xmlns:p14="http://schemas.microsoft.com/office/powerpoint/2010/main" val="198335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Times New Roman" panose="02020603050405020304" pitchFamily="18" charset="0"/>
                <a:ea typeface="DengXian" panose="02010600030101010101" pitchFamily="2" charset="-122"/>
              </a:rPr>
              <a:t>Driver is unaware of the introduction of the GPS and IVMS and its purpose</a:t>
            </a:r>
          </a:p>
          <a:p>
            <a:endParaRPr lang="en-MY" sz="1800" dirty="0">
              <a:effectLst/>
              <a:latin typeface="Times New Roman" panose="02020603050405020304" pitchFamily="18" charset="0"/>
              <a:ea typeface="DengXian" panose="02010600030101010101" pitchFamily="2" charset="-122"/>
            </a:endParaRPr>
          </a:p>
          <a:p>
            <a:endParaRPr lang="en-MY" sz="1800" dirty="0">
              <a:effectLst/>
              <a:latin typeface="Times New Roman" panose="02020603050405020304" pitchFamily="18" charset="0"/>
              <a:ea typeface="DengXian" panose="02010600030101010101" pitchFamily="2" charset="-122"/>
            </a:endParaRPr>
          </a:p>
          <a:p>
            <a:pPr marL="0" marR="0" algn="just">
              <a:lnSpc>
                <a:spcPct val="107000"/>
              </a:lnSpc>
              <a:spcBef>
                <a:spcPts val="0"/>
              </a:spcBef>
              <a:spcAft>
                <a:spcPts val="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Engagement with drivers needs to be done properly. Consent may be needed if IVMS is involved to prevent violation of any personal data act in your country. Some IVMS systems come  with Advanced Driver Assistance Systems (ADAS) and they may send alerts to the driver during a violation. Drivers need to be informed of the basic functionality of the GPS and IVMS such as the use of a panic button. They also need to be briefed on the conditions that may be considered a violation for transportation safety. If you want to introduce consequence management for violations, grace periods must be given for the driver and a clear policy must be written and cascaded down properly.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23</a:t>
            </a:fld>
            <a:endParaRPr lang="cs-CZ"/>
          </a:p>
        </p:txBody>
      </p:sp>
    </p:spTree>
    <p:extLst>
      <p:ext uri="{BB962C8B-B14F-4D97-AF65-F5344CB8AC3E}">
        <p14:creationId xmlns:p14="http://schemas.microsoft.com/office/powerpoint/2010/main" val="169169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Times New Roman" panose="02020603050405020304" pitchFamily="18" charset="0"/>
                <a:ea typeface="DengXian" panose="02010600030101010101" pitchFamily="2" charset="-122"/>
              </a:rPr>
              <a:t>No clear responsibility and accountability to use and monitor the GPS and IVMS</a:t>
            </a:r>
          </a:p>
          <a:p>
            <a:endParaRPr lang="en-MY" sz="1800" dirty="0">
              <a:effectLst/>
              <a:latin typeface="Times New Roman" panose="02020603050405020304" pitchFamily="18" charset="0"/>
              <a:ea typeface="DengXian" panose="02010600030101010101" pitchFamily="2" charset="-122"/>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Implementing of the GPS and IVMS seems to be just plug-and-play. It is bigger than that. A great system without anyone using it will be just another “nice to have white elephant” project. In-depth introduction training and multiple refresher training need to be given to the users who are responsible for monitoring and using the system. A party may also be assigned to deal with the vendor on maintenance and repair of the system as it may fail after some time period (just as anything else does). Clear handover of the system installed to the relevant parties who are responsible to run and maintain the system is also crucial to ensure its success. Periodical audits may be deployed to ensure that the system is maintained its intended functionality.</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24</a:t>
            </a:fld>
            <a:endParaRPr lang="cs-CZ"/>
          </a:p>
        </p:txBody>
      </p:sp>
    </p:spTree>
    <p:extLst>
      <p:ext uri="{BB962C8B-B14F-4D97-AF65-F5344CB8AC3E}">
        <p14:creationId xmlns:p14="http://schemas.microsoft.com/office/powerpoint/2010/main" val="242753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Times New Roman" panose="02020603050405020304" pitchFamily="18" charset="0"/>
                <a:ea typeface="DengXian" panose="02010600030101010101" pitchFamily="2" charset="-122"/>
              </a:rPr>
              <a:t>Lack of continuous effort to develop to use the GPS and IVMS</a:t>
            </a:r>
          </a:p>
          <a:p>
            <a:endParaRPr lang="en-MY" sz="1800" dirty="0">
              <a:effectLst/>
              <a:latin typeface="Times New Roman" panose="02020603050405020304" pitchFamily="18" charset="0"/>
              <a:ea typeface="DengXian" panose="02010600030101010101" pitchFamily="2" charset="-122"/>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At the start of the project, everyone will be excited but when facing real life challenges during the implementation of the GPS and IVMS to improve transportation safety and drivers’ behaviours, the objective and vision of having the system may be lost. A transportation safety committee may be established to overcome this issue. Meetings should be held periodically to monitor the trend of the drivers’ behaviour, driver coaching arrangements, consequence management and other related transportation safety initiatives. These could include setting up a monitoring centre with big screens to accommodate the dashboards as well as enhancement project with vendor to add more sensors to the system or improve the dashboards.</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25</a:t>
            </a:fld>
            <a:endParaRPr lang="cs-CZ"/>
          </a:p>
        </p:txBody>
      </p:sp>
    </p:spTree>
    <p:extLst>
      <p:ext uri="{BB962C8B-B14F-4D97-AF65-F5344CB8AC3E}">
        <p14:creationId xmlns:p14="http://schemas.microsoft.com/office/powerpoint/2010/main" val="340123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Reduce high consequences incidents</a:t>
            </a:r>
            <a:r>
              <a:rPr lang="en-MY" dirty="0"/>
              <a:t> involving transporting explosives/oxidizers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Available technologies. Industrial 4.0 including distribution of product via transport. IoT internet of things, imagine data that you can get from the GPS and IVMS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Improve driver efficiency and areas for improvement for drivers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Insurance offer reduced premium and other cost saving (accident cost, fuel consumption, reduced emission due to smooth driving, less wear and tear on brakes/</a:t>
            </a:r>
            <a:r>
              <a:rPr lang="en-US" dirty="0" err="1"/>
              <a:t>tyre</a:t>
            </a:r>
            <a:r>
              <a:rPr lang="en-US" dirty="0"/>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Risks based coaching/training, focus on at risk driver, driver KPI , identified root causes of unsafe driving behaviors (</a:t>
            </a:r>
            <a:r>
              <a:rPr lang="en-US" dirty="0" err="1"/>
              <a:t>eg</a:t>
            </a:r>
            <a:r>
              <a:rPr lang="en-US" dirty="0"/>
              <a:t> sleep apnea, time pressure, incompetent, flawed journey management) –harsh braking due to fatigue or distraction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60% speeding ticket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Reduction of high consequences event ranging from 29% to 100%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Promote usage of safety belt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Identify harsh acceleration, harsh braking, tailgating, fatigue, eyes closing, distraction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MY" dirty="0"/>
          </a:p>
          <a:p>
            <a:pPr marL="228600" indent="-228600">
              <a:buAutoNum type="arabicPeriod"/>
            </a:pPr>
            <a:endParaRPr lang="en-MY" dirty="0"/>
          </a:p>
          <a:p>
            <a:pPr marL="228600" indent="-228600">
              <a:buAutoNum type="arabicPeriod"/>
            </a:pPr>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3</a:t>
            </a:fld>
            <a:endParaRPr lang="cs-CZ"/>
          </a:p>
        </p:txBody>
      </p:sp>
    </p:spTree>
    <p:extLst>
      <p:ext uri="{BB962C8B-B14F-4D97-AF65-F5344CB8AC3E}">
        <p14:creationId xmlns:p14="http://schemas.microsoft.com/office/powerpoint/2010/main" val="236753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After an emulsion MMU (mobile manufacturing unit) rollover incident happened in June 2020, Austin Powder Malaysia (APMY) consolidated their previous multiple platforms Global Positioning System (GPS) into one platform and added In-vehicle Monitoring System (IVMS) in the vehicles transporting Dangerous Goods.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MY"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The project began with scoping and selection of vendors in early 2021. Installation was completed towards the end of 2021. Following the implementation, we can see some improvements in MMU and Emulsion Tanker transportation safety in data collected in 2022 (see chart)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MY"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lnSpc>
                <a:spcPct val="150000"/>
              </a:lnSpc>
              <a:spcBef>
                <a:spcPts val="0"/>
              </a:spcBef>
              <a:spcAft>
                <a:spcPts val="800"/>
              </a:spcAft>
            </a:pPr>
            <a:r>
              <a:rPr lang="en-MY" sz="1200" dirty="0">
                <a:effectLst/>
                <a:latin typeface="Times New Roman" panose="02020603050405020304" pitchFamily="18" charset="0"/>
                <a:ea typeface="DengXian" panose="02010600030101010101" pitchFamily="2" charset="-122"/>
                <a:cs typeface="Times New Roman" panose="02020603050405020304" pitchFamily="18" charset="0"/>
              </a:rPr>
              <a:t>We can see that the fatigue violation (eyes closing in particular) and yawning detection have been reduced after the Total Working Hours violation was reduced from January to September 2022. Overspeed violation is on a downward trend after implementing the GPS &amp; IVMS system together with a throttle limit introduced in 2021 (data not shown). However, there is still room for improvement. For some reasons distraction has increased (could be other distractions as the phone usage detection is on a downward trend) and the team is still investigating the trend.</a:t>
            </a:r>
          </a:p>
          <a:p>
            <a:pPr marL="0" marR="0" algn="just">
              <a:lnSpc>
                <a:spcPct val="150000"/>
              </a:lnSpc>
              <a:spcBef>
                <a:spcPts val="0"/>
              </a:spcBef>
              <a:spcAft>
                <a:spcPts val="800"/>
              </a:spcAft>
            </a:pPr>
            <a:endParaRPr lang="en-MY"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50000"/>
              </a:lnSpc>
              <a:spcBef>
                <a:spcPts val="0"/>
              </a:spcBef>
              <a:spcAft>
                <a:spcPts val="800"/>
              </a:spcAft>
            </a:pPr>
            <a:r>
              <a:rPr lang="en-MY" sz="1200" dirty="0">
                <a:effectLst/>
                <a:latin typeface="Times New Roman" panose="02020603050405020304" pitchFamily="18" charset="0"/>
                <a:ea typeface="DengXian" panose="02010600030101010101" pitchFamily="2" charset="-122"/>
                <a:cs typeface="Times New Roman" panose="02020603050405020304" pitchFamily="18" charset="0"/>
              </a:rPr>
              <a:t>The team will continue to monitor and improve the driver violation trend via driver coaching, training, and consequence management to improve the overall transportation safety in APMY. The numbers can be improved further. More work needs to be done for MMUs and emulsion tanker transportation safety and we expect to see some good results for explosive delivery as well soon. The system may also be extended to the third-party Ammonium Nitrate Transporter as well.</a:t>
            </a:r>
            <a:endParaRPr lang="en-MY"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26</a:t>
            </a:fld>
            <a:endParaRPr lang="cs-CZ"/>
          </a:p>
        </p:txBody>
      </p:sp>
    </p:spTree>
    <p:extLst>
      <p:ext uri="{BB962C8B-B14F-4D97-AF65-F5344CB8AC3E}">
        <p14:creationId xmlns:p14="http://schemas.microsoft.com/office/powerpoint/2010/main" val="233151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We can see that the fatigue violation (eyes closing in particular) and yawning detection have been reduced after the Total Working Hours violation was reduced from January to September 2022. Overspeed violation is on a downward trend after implementing the GPS &amp; IVMS system together with a throttle limit introduced in 2021 (data not shown). However, there is still room for improvement. For some reasons distraction has increased (could be other distractions as the phone usage detection is on a downward trend) and the team is still investigating the trend.</a:t>
            </a:r>
          </a:p>
          <a:p>
            <a:pPr marL="0" marR="0" algn="just">
              <a:lnSpc>
                <a:spcPct val="150000"/>
              </a:lnSpc>
              <a:spcBef>
                <a:spcPts val="0"/>
              </a:spcBef>
              <a:spcAft>
                <a:spcPts val="800"/>
              </a:spcAft>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50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The team will continue to monitor and improve the driver violation trend via driver coaching, training, and consequence management to improve the overall transportation safety in APMY. The numbers can be improved further. More work needs to be done for MMUs and emulsion tanker transportation safety and we expect to see some good results for explosive delivery as well soon. The system may also be extended to the third-party Ammonium Nitrate Transporter as well.</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27</a:t>
            </a:fld>
            <a:endParaRPr lang="cs-CZ"/>
          </a:p>
        </p:txBody>
      </p:sp>
    </p:spTree>
    <p:extLst>
      <p:ext uri="{BB962C8B-B14F-4D97-AF65-F5344CB8AC3E}">
        <p14:creationId xmlns:p14="http://schemas.microsoft.com/office/powerpoint/2010/main" val="4259037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GPS and IVMS are some of the tools that we can deploy to help improve drivers’ behaviours. With this system we can monitor these behaviours and provide appropriate training and coaching to prevent any violations on the road. Other transportation safety aspects need to be covered as well, not limited to fatigue management, vehicle preventive, maintenance program and defensive driving training. Involvement of leadership is of the utmost importance to ensure the success of such initiatives. The transportation safety journey for APMY continues and the team wishes to continue to improve to ensure all drivers/crews and other innocent road users can go home safely every day.</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28</a:t>
            </a:fld>
            <a:endParaRPr lang="cs-CZ"/>
          </a:p>
        </p:txBody>
      </p:sp>
    </p:spTree>
    <p:extLst>
      <p:ext uri="{BB962C8B-B14F-4D97-AF65-F5344CB8AC3E}">
        <p14:creationId xmlns:p14="http://schemas.microsoft.com/office/powerpoint/2010/main" val="213837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GPS and IVMS are some of the tools that we can deploy to help improve drivers’ behaviours. With this system we can monitor these behaviours and provide appropriate training and coaching to prevent any violations on the road. Other transportation safety aspects need to be covered as well, not limited to fatigue management, vehicle preventive, maintenance program and defensive driving training. Involvement of leadership is of the utmost importance to ensure the success of such initiatives. The transportation safety journey for APMY continues and the team wishes to continue to improve to ensure all drivers/crews and other innocent road users can go home safely every day.</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29</a:t>
            </a:fld>
            <a:endParaRPr lang="cs-CZ"/>
          </a:p>
        </p:txBody>
      </p:sp>
    </p:spTree>
    <p:extLst>
      <p:ext uri="{BB962C8B-B14F-4D97-AF65-F5344CB8AC3E}">
        <p14:creationId xmlns:p14="http://schemas.microsoft.com/office/powerpoint/2010/main" val="147083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In the hierarchy of risk controls in figure 1 below, at first glance, one may argue that it should be categorised under the “Engineering Controls” tier as it involved installing hardware such as in-cabin cameras and sophisticated software to monitor and analyse driver’s behaviours.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MY"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Through in-depth analysis into how the GPS and IVMS may help to improve transportation safety, the author thinks that the GPS and IVMS should fall under the category of “Administrative Controls” as it changes drivers behaviour instead of isolating drivers from any possible hazards.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4</a:t>
            </a:fld>
            <a:endParaRPr lang="cs-CZ"/>
          </a:p>
        </p:txBody>
      </p:sp>
    </p:spTree>
    <p:extLst>
      <p:ext uri="{BB962C8B-B14F-4D97-AF65-F5344CB8AC3E}">
        <p14:creationId xmlns:p14="http://schemas.microsoft.com/office/powerpoint/2010/main" val="61803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in the markets, nice website but bad features or service</a:t>
            </a:r>
          </a:p>
          <a:p>
            <a:endParaRPr lang="en-US" dirty="0"/>
          </a:p>
          <a:p>
            <a:r>
              <a:rPr lang="en-US" dirty="0"/>
              <a:t>Know why u do it in order to set the scope right</a:t>
            </a:r>
          </a:p>
          <a:p>
            <a:endParaRPr lang="en-US" dirty="0"/>
          </a:p>
          <a:p>
            <a:r>
              <a:rPr lang="en-US" dirty="0"/>
              <a:t>Manage it like a project</a:t>
            </a:r>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5</a:t>
            </a:fld>
            <a:endParaRPr lang="cs-CZ"/>
          </a:p>
        </p:txBody>
      </p:sp>
    </p:spTree>
    <p:extLst>
      <p:ext uri="{BB962C8B-B14F-4D97-AF65-F5344CB8AC3E}">
        <p14:creationId xmlns:p14="http://schemas.microsoft.com/office/powerpoint/2010/main" val="172367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6</a:t>
            </a:fld>
            <a:endParaRPr lang="cs-CZ"/>
          </a:p>
        </p:txBody>
      </p:sp>
    </p:spTree>
    <p:extLst>
      <p:ext uri="{BB962C8B-B14F-4D97-AF65-F5344CB8AC3E}">
        <p14:creationId xmlns:p14="http://schemas.microsoft.com/office/powerpoint/2010/main" val="76254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9</a:t>
            </a:fld>
            <a:endParaRPr lang="cs-CZ"/>
          </a:p>
        </p:txBody>
      </p:sp>
    </p:spTree>
    <p:extLst>
      <p:ext uri="{BB962C8B-B14F-4D97-AF65-F5344CB8AC3E}">
        <p14:creationId xmlns:p14="http://schemas.microsoft.com/office/powerpoint/2010/main" val="107911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13</a:t>
            </a:fld>
            <a:endParaRPr lang="cs-CZ"/>
          </a:p>
        </p:txBody>
      </p:sp>
    </p:spTree>
    <p:extLst>
      <p:ext uri="{BB962C8B-B14F-4D97-AF65-F5344CB8AC3E}">
        <p14:creationId xmlns:p14="http://schemas.microsoft.com/office/powerpoint/2010/main" val="401221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Cloud-based video alerts by default can be sent to the server in the datacentre by internet connectivity. This is useful in case the front/in-cabin camera with its micro-SD card or other storage device is damaged or missing following an incident. For example, a harsh braking video right before an incident accessed remotely may help to give insights on what are the immediate causes of a transportation incident.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However, cloud-based video alerts are subjected to internet connectivity and signal strength. Most of the quarries and mines are in the remote areas, so this may be useful only on highway or public roads with decent internet connectivity. In future, adoption of 5G may improve this feature and even more functionalities will be available like big data and artificial intelligence (AI) learning.</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14</a:t>
            </a:fld>
            <a:endParaRPr lang="cs-CZ"/>
          </a:p>
        </p:txBody>
      </p:sp>
    </p:spTree>
    <p:extLst>
      <p:ext uri="{BB962C8B-B14F-4D97-AF65-F5344CB8AC3E}">
        <p14:creationId xmlns:p14="http://schemas.microsoft.com/office/powerpoint/2010/main" val="289055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Cloud-based video alerts by default can be sent to the server in the datacentre by internet connectivity. This is useful in case the front/in-cabin camera with its micro-SD card or other storage device is damaged or missing following an incident. For example, a harsh braking video right before an incident accessed remotely may help to give insights on what are the immediate causes of a transportation incident.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MY" sz="1800" dirty="0">
                <a:effectLst/>
                <a:latin typeface="Times New Roman" panose="02020603050405020304" pitchFamily="18" charset="0"/>
                <a:ea typeface="DengXian" panose="02010600030101010101" pitchFamily="2" charset="-122"/>
                <a:cs typeface="Times New Roman" panose="02020603050405020304" pitchFamily="18" charset="0"/>
              </a:rPr>
              <a:t>However, cloud-based video alerts are subjected to internet connectivity and signal strength. Most of the quarries and mines are in the remote areas, so this may be useful only on highway or public roads with decent internet connectivity. In future, adoption of 5G may improve this feature and even more functionalities will be available like big data and artificial intelligence (AI) learning.</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MY" dirty="0"/>
          </a:p>
        </p:txBody>
      </p:sp>
      <p:sp>
        <p:nvSpPr>
          <p:cNvPr id="4" name="Slide Number Placeholder 3"/>
          <p:cNvSpPr>
            <a:spLocks noGrp="1"/>
          </p:cNvSpPr>
          <p:nvPr>
            <p:ph type="sldNum" sz="quarter" idx="5"/>
          </p:nvPr>
        </p:nvSpPr>
        <p:spPr/>
        <p:txBody>
          <a:bodyPr/>
          <a:lstStyle/>
          <a:p>
            <a:pPr>
              <a:defRPr/>
            </a:pPr>
            <a:fld id="{3812FAFF-08F9-4198-A5D9-F405F065CB75}" type="slidenum">
              <a:rPr lang="cs-CZ" smtClean="0"/>
              <a:pPr>
                <a:defRPr/>
              </a:pPr>
              <a:t>15</a:t>
            </a:fld>
            <a:endParaRPr lang="cs-CZ"/>
          </a:p>
        </p:txBody>
      </p:sp>
    </p:spTree>
    <p:extLst>
      <p:ext uri="{BB962C8B-B14F-4D97-AF65-F5344CB8AC3E}">
        <p14:creationId xmlns:p14="http://schemas.microsoft.com/office/powerpoint/2010/main" val="3949184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pic>
        <p:nvPicPr>
          <p:cNvPr id="2" name="Obrázek 7" descr="PP-2013_podklad_predek.jpg"/>
          <p:cNvPicPr>
            <a:picLocks noChangeAspect="1"/>
          </p:cNvPicPr>
          <p:nvPr userDrawn="1"/>
        </p:nvPicPr>
        <p:blipFill>
          <a:blip r:embed="rId2" cstate="print"/>
          <a:stretch>
            <a:fillRect/>
          </a:stretch>
        </p:blipFill>
        <p:spPr bwMode="auto">
          <a:xfrm>
            <a:off x="0" y="302"/>
            <a:ext cx="9144000" cy="514289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Nadpis 1"/>
          <p:cNvSpPr>
            <a:spLocks noGrp="1"/>
          </p:cNvSpPr>
          <p:nvPr>
            <p:ph type="title"/>
          </p:nvPr>
        </p:nvSpPr>
        <p:spPr>
          <a:xfrm>
            <a:off x="395289" y="642243"/>
            <a:ext cx="8424615" cy="489347"/>
          </a:xfrm>
        </p:spPr>
        <p:txBody>
          <a:bodyPr/>
          <a:lstStyle/>
          <a:p>
            <a:r>
              <a:rPr lang="en-US"/>
              <a:t>Click to edit Master title style</a:t>
            </a:r>
            <a:endParaRPr lang="cs-CZ"/>
          </a:p>
        </p:txBody>
      </p:sp>
      <p:sp>
        <p:nvSpPr>
          <p:cNvPr id="4" name="Zástupný symbol pro zápatí 4"/>
          <p:cNvSpPr>
            <a:spLocks noGrp="1"/>
          </p:cNvSpPr>
          <p:nvPr>
            <p:ph type="ftr" sz="quarter" idx="13"/>
          </p:nvPr>
        </p:nvSpPr>
        <p:spPr/>
        <p:txBody>
          <a:bodyPr/>
          <a:lstStyle>
            <a:lvl1pPr>
              <a:defRPr/>
            </a:lvl1pPr>
          </a:lstStyle>
          <a:p>
            <a:pPr>
              <a:defRPr/>
            </a:pPr>
            <a:r>
              <a:rPr lang="en-US" dirty="0"/>
              <a:t>SAFEX Conference Paper</a:t>
            </a:r>
            <a:endParaRPr lang="cs-CZ" dirty="0"/>
          </a:p>
        </p:txBody>
      </p:sp>
      <p:sp>
        <p:nvSpPr>
          <p:cNvPr id="5" name="Zástupný symbol pro datum 3"/>
          <p:cNvSpPr>
            <a:spLocks noGrp="1"/>
          </p:cNvSpPr>
          <p:nvPr>
            <p:ph type="dt" sz="half" idx="14"/>
          </p:nvPr>
        </p:nvSpPr>
        <p:spPr>
          <a:xfrm>
            <a:off x="6084169" y="4836319"/>
            <a:ext cx="1727920" cy="273844"/>
          </a:xfrm>
        </p:spPr>
        <p:txBody>
          <a:bodyPr/>
          <a:lstStyle>
            <a:lvl1pPr>
              <a:defRPr/>
            </a:lvl1pPr>
          </a:lstStyle>
          <a:p>
            <a:pPr>
              <a:defRPr/>
            </a:pPr>
            <a:fld id="{54E22CB3-94EA-4B4C-A22E-E24E35F63017}" type="datetime4">
              <a:rPr lang="en-US" smtClean="0"/>
              <a:pPr>
                <a:defRPr/>
              </a:pPr>
              <a:t>February 10, 2023</a:t>
            </a:fld>
            <a:endParaRPr lang="cs-CZ" dirty="0"/>
          </a:p>
        </p:txBody>
      </p:sp>
      <p:cxnSp>
        <p:nvCxnSpPr>
          <p:cNvPr id="8" name="Přímá spojovací čára 7"/>
          <p:cNvCxnSpPr/>
          <p:nvPr userDrawn="1"/>
        </p:nvCxnSpPr>
        <p:spPr>
          <a:xfrm>
            <a:off x="396000" y="1026000"/>
            <a:ext cx="8316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Zástupný symbol pro obsah 9"/>
          <p:cNvSpPr>
            <a:spLocks noGrp="1"/>
          </p:cNvSpPr>
          <p:nvPr>
            <p:ph sz="quarter" idx="15" hasCustomPrompt="1"/>
          </p:nvPr>
        </p:nvSpPr>
        <p:spPr>
          <a:xfrm>
            <a:off x="395288" y="1221581"/>
            <a:ext cx="8424862" cy="3509963"/>
          </a:xfrm>
          <a:prstGeom prst="rect">
            <a:avLst/>
          </a:prstGeom>
        </p:spPr>
        <p:txBody>
          <a:bodyPr/>
          <a:lstStyle/>
          <a:p>
            <a:pPr lvl="0"/>
            <a:r>
              <a:rPr lang="en-US" dirty="0"/>
              <a:t>Line 1</a:t>
            </a:r>
          </a:p>
          <a:p>
            <a:pPr lvl="1"/>
            <a:r>
              <a:rPr lang="en-US" dirty="0"/>
              <a:t>Line 2</a:t>
            </a:r>
          </a:p>
          <a:p>
            <a:pPr lvl="2"/>
            <a:r>
              <a:rPr lang="en-US" dirty="0"/>
              <a:t>Line 3</a:t>
            </a:r>
          </a:p>
          <a:p>
            <a:pPr lvl="3"/>
            <a:r>
              <a:rPr lang="en-US" dirty="0"/>
              <a:t>Line 4</a:t>
            </a:r>
          </a:p>
          <a:p>
            <a:pPr lvl="4"/>
            <a:r>
              <a:rPr lang="en-US" dirty="0" err="1"/>
              <a:t>Etc</a:t>
            </a:r>
            <a:r>
              <a:rPr lang="en-US" dirty="0"/>
              <a:t>…</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95289" y="642243"/>
            <a:ext cx="8424615" cy="489347"/>
          </a:xfrm>
        </p:spPr>
        <p:txBody>
          <a:bodyPr/>
          <a:lstStyle>
            <a:lvl1pPr>
              <a:defRPr/>
            </a:lvl1pPr>
          </a:lstStyle>
          <a:p>
            <a:r>
              <a:rPr lang="en-US" dirty="0"/>
              <a:t>Title</a:t>
            </a:r>
            <a:endParaRPr lang="cs-CZ" dirty="0"/>
          </a:p>
        </p:txBody>
      </p:sp>
      <p:sp>
        <p:nvSpPr>
          <p:cNvPr id="3" name="Zástupný symbol pro zápatí 2"/>
          <p:cNvSpPr>
            <a:spLocks noGrp="1"/>
          </p:cNvSpPr>
          <p:nvPr>
            <p:ph type="ftr" sz="quarter" idx="10"/>
          </p:nvPr>
        </p:nvSpPr>
        <p:spPr/>
        <p:txBody>
          <a:bodyPr/>
          <a:lstStyle/>
          <a:p>
            <a:pPr>
              <a:defRPr/>
            </a:pPr>
            <a:r>
              <a:rPr lang="en-US" dirty="0"/>
              <a:t>SAFEX Conference Paper</a:t>
            </a:r>
            <a:endParaRPr lang="cs-CZ" dirty="0"/>
          </a:p>
        </p:txBody>
      </p:sp>
      <p:sp>
        <p:nvSpPr>
          <p:cNvPr id="4" name="Zástupný symbol pro datum 3"/>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5" name="Zástupný symbol pro obsah 9"/>
          <p:cNvSpPr>
            <a:spLocks noGrp="1"/>
          </p:cNvSpPr>
          <p:nvPr>
            <p:ph sz="quarter" idx="15" hasCustomPrompt="1"/>
          </p:nvPr>
        </p:nvSpPr>
        <p:spPr>
          <a:xfrm>
            <a:off x="395288" y="1221581"/>
            <a:ext cx="4140000" cy="3509963"/>
          </a:xfrm>
          <a:prstGeom prst="rect">
            <a:avLst/>
          </a:prstGeom>
        </p:spPr>
        <p:txBody>
          <a:bodyPr/>
          <a:lstStyle/>
          <a:p>
            <a:pPr lvl="0"/>
            <a:r>
              <a:rPr lang="en-US" dirty="0"/>
              <a:t>Line 1</a:t>
            </a:r>
          </a:p>
          <a:p>
            <a:pPr lvl="1"/>
            <a:r>
              <a:rPr lang="en-US" dirty="0"/>
              <a:t>Line 2</a:t>
            </a:r>
          </a:p>
          <a:p>
            <a:pPr lvl="2"/>
            <a:r>
              <a:rPr lang="en-US" dirty="0"/>
              <a:t>Line 3</a:t>
            </a:r>
          </a:p>
          <a:p>
            <a:pPr lvl="3"/>
            <a:r>
              <a:rPr lang="en-US" dirty="0"/>
              <a:t>Line 4</a:t>
            </a:r>
          </a:p>
          <a:p>
            <a:pPr lvl="4"/>
            <a:r>
              <a:rPr lang="en-US" dirty="0" err="1"/>
              <a:t>Etc</a:t>
            </a:r>
            <a:r>
              <a:rPr lang="en-US" dirty="0"/>
              <a:t>…</a:t>
            </a:r>
            <a:endParaRPr lang="cs-CZ" dirty="0"/>
          </a:p>
        </p:txBody>
      </p:sp>
      <p:sp>
        <p:nvSpPr>
          <p:cNvPr id="6" name="Zástupný symbol pro obsah 9"/>
          <p:cNvSpPr>
            <a:spLocks noGrp="1"/>
          </p:cNvSpPr>
          <p:nvPr>
            <p:ph sz="quarter" idx="16" hasCustomPrompt="1"/>
          </p:nvPr>
        </p:nvSpPr>
        <p:spPr>
          <a:xfrm>
            <a:off x="4680151" y="1221600"/>
            <a:ext cx="4140000" cy="3509963"/>
          </a:xfrm>
          <a:prstGeom prst="rect">
            <a:avLst/>
          </a:prstGeom>
        </p:spPr>
        <p:txBody>
          <a:bodyPr/>
          <a:lstStyle/>
          <a:p>
            <a:pPr lvl="0"/>
            <a:r>
              <a:rPr lang="en-US" dirty="0"/>
              <a:t>Line 1</a:t>
            </a:r>
          </a:p>
          <a:p>
            <a:pPr lvl="1"/>
            <a:r>
              <a:rPr lang="en-US" dirty="0"/>
              <a:t>Line 2</a:t>
            </a:r>
          </a:p>
          <a:p>
            <a:pPr lvl="2"/>
            <a:r>
              <a:rPr lang="en-US" dirty="0"/>
              <a:t>Line 3</a:t>
            </a:r>
          </a:p>
          <a:p>
            <a:pPr lvl="3"/>
            <a:r>
              <a:rPr lang="en-US" dirty="0"/>
              <a:t>Line 4</a:t>
            </a:r>
          </a:p>
          <a:p>
            <a:pPr lvl="4"/>
            <a:r>
              <a:rPr lang="en-US" dirty="0" err="1"/>
              <a:t>Etc</a:t>
            </a:r>
            <a:r>
              <a:rPr lang="en-US" dirty="0"/>
              <a:t>…</a:t>
            </a:r>
            <a:endParaRPr lang="cs-CZ" dirty="0"/>
          </a:p>
        </p:txBody>
      </p:sp>
      <p:cxnSp>
        <p:nvCxnSpPr>
          <p:cNvPr id="7" name="Přímá spojovací čára 7"/>
          <p:cNvCxnSpPr/>
          <p:nvPr userDrawn="1"/>
        </p:nvCxnSpPr>
        <p:spPr>
          <a:xfrm>
            <a:off x="396000" y="1026000"/>
            <a:ext cx="8316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96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Zástupný symbol pro zápatí 2"/>
          <p:cNvSpPr>
            <a:spLocks noGrp="1"/>
          </p:cNvSpPr>
          <p:nvPr>
            <p:ph type="ftr" sz="quarter" idx="10"/>
          </p:nvPr>
        </p:nvSpPr>
        <p:spPr/>
        <p:txBody>
          <a:bodyPr/>
          <a:lstStyle/>
          <a:p>
            <a:pPr>
              <a:defRPr/>
            </a:pPr>
            <a:r>
              <a:rPr lang="en-US" dirty="0"/>
              <a:t>SAFEX Conference Paper</a:t>
            </a:r>
            <a:endParaRPr lang="cs-CZ" dirty="0"/>
          </a:p>
        </p:txBody>
      </p:sp>
      <p:sp>
        <p:nvSpPr>
          <p:cNvPr id="4" name="Zástupný symbol pro datum 3"/>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6" name="Zástupný symbol pro obrázek 5"/>
          <p:cNvSpPr>
            <a:spLocks noGrp="1"/>
          </p:cNvSpPr>
          <p:nvPr>
            <p:ph type="pic" sz="quarter" idx="12"/>
          </p:nvPr>
        </p:nvSpPr>
        <p:spPr>
          <a:xfrm>
            <a:off x="467544" y="681540"/>
            <a:ext cx="8208912" cy="3834426"/>
          </a:xfrm>
          <a:prstGeom prst="rect">
            <a:avLst/>
          </a:prstGeom>
        </p:spPr>
        <p:txBody>
          <a:bodyPr/>
          <a:lstStyle/>
          <a:p>
            <a:r>
              <a:rPr lang="en-US"/>
              <a:t>Click icon to add picture</a:t>
            </a:r>
            <a:endParaRPr lang="cs-CZ"/>
          </a:p>
        </p:txBody>
      </p:sp>
    </p:spTree>
    <p:extLst>
      <p:ext uri="{BB962C8B-B14F-4D97-AF65-F5344CB8AC3E}">
        <p14:creationId xmlns:p14="http://schemas.microsoft.com/office/powerpoint/2010/main" val="40604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Obrázek 7" descr="PP-2013_podklad_zadek.jpg"/>
          <p:cNvPicPr>
            <a:picLocks noChangeAspect="1"/>
          </p:cNvPicPr>
          <p:nvPr userDrawn="1"/>
        </p:nvPicPr>
        <p:blipFill>
          <a:blip r:embed="rId2" cstate="print"/>
          <a:stretch>
            <a:fillRect/>
          </a:stretch>
        </p:blipFill>
        <p:spPr bwMode="auto">
          <a:xfrm>
            <a:off x="0" y="302"/>
            <a:ext cx="9144000" cy="514289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lum/>
          </a:blip>
          <a:srcRect/>
          <a:stretch>
            <a:fillRect/>
          </a:stretch>
        </a:blipFill>
        <a:effectLst/>
      </p:bgPr>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95536" y="4803998"/>
            <a:ext cx="5551487" cy="273844"/>
          </a:xfrm>
          <a:prstGeom prst="rect">
            <a:avLst/>
          </a:prstGeom>
        </p:spPr>
        <p:txBody>
          <a:bodyPr vert="horz" lIns="91440" tIns="45720" rIns="91440" bIns="45720" rtlCol="0" anchor="ctr"/>
          <a:lstStyle>
            <a:lvl1pPr algn="l">
              <a:defRPr sz="1200">
                <a:solidFill>
                  <a:schemeClr val="bg1"/>
                </a:solidFill>
              </a:defRPr>
            </a:lvl1pPr>
          </a:lstStyle>
          <a:p>
            <a:pPr>
              <a:defRPr/>
            </a:pPr>
            <a:r>
              <a:rPr lang="en-US" dirty="0"/>
              <a:t>SAFEX Conference Paper</a:t>
            </a:r>
            <a:endParaRPr lang="cs-CZ" dirty="0"/>
          </a:p>
        </p:txBody>
      </p:sp>
      <p:sp>
        <p:nvSpPr>
          <p:cNvPr id="7" name="Zástupný symbol pro datum 3"/>
          <p:cNvSpPr>
            <a:spLocks noGrp="1"/>
          </p:cNvSpPr>
          <p:nvPr>
            <p:ph type="dt" sz="half" idx="2"/>
          </p:nvPr>
        </p:nvSpPr>
        <p:spPr>
          <a:xfrm>
            <a:off x="6156325" y="4803998"/>
            <a:ext cx="1655763" cy="273844"/>
          </a:xfrm>
          <a:prstGeom prst="rect">
            <a:avLst/>
          </a:prstGeom>
        </p:spPr>
        <p:txBody>
          <a:bodyPr vert="horz" lIns="91440" tIns="45720" rIns="91440" bIns="45720" rtlCol="0" anchor="ctr"/>
          <a:lstStyle>
            <a:lvl1pPr algn="r">
              <a:defRPr sz="1200">
                <a:solidFill>
                  <a:schemeClr val="bg1"/>
                </a:solidFill>
              </a:defRPr>
            </a:lvl1pPr>
          </a:lstStyle>
          <a:p>
            <a:pPr>
              <a:defRPr/>
            </a:pPr>
            <a:fld id="{D726EFF1-23E1-4087-929E-DABC418742C6}" type="datetime4">
              <a:rPr lang="en-US" smtClean="0"/>
              <a:pPr>
                <a:defRPr/>
              </a:pPr>
              <a:t>February 10, 2023</a:t>
            </a:fld>
            <a:endParaRPr lang="cs-CZ" dirty="0"/>
          </a:p>
        </p:txBody>
      </p:sp>
      <p:sp>
        <p:nvSpPr>
          <p:cNvPr id="9" name="Zástupný symbol pro číslo snímku 5"/>
          <p:cNvSpPr>
            <a:spLocks noGrp="1"/>
          </p:cNvSpPr>
          <p:nvPr userDrawn="1"/>
        </p:nvSpPr>
        <p:spPr>
          <a:xfrm>
            <a:off x="7525072" y="4803998"/>
            <a:ext cx="1295400" cy="288032"/>
          </a:xfrm>
          <a:prstGeom prst="rect">
            <a:avLst/>
          </a:prstGeom>
        </p:spPr>
        <p:txBody>
          <a:bodyPr anchor="ctr"/>
          <a:lstStyle>
            <a:defPPr>
              <a:defRPr lang="cs-CZ"/>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E593454-EBFD-4FD1-9A5C-735CAF5842F5}" type="slidenum">
              <a:rPr lang="cs-CZ" smtClean="0"/>
              <a:pPr>
                <a:defRPr/>
              </a:pPr>
              <a:t>‹#›</a:t>
            </a:fld>
            <a:endParaRPr lang="cs-CZ" dirty="0"/>
          </a:p>
        </p:txBody>
      </p:sp>
      <p:sp>
        <p:nvSpPr>
          <p:cNvPr id="1030" name="Zástupný symbol pro nadpis 1"/>
          <p:cNvSpPr>
            <a:spLocks noGrp="1"/>
          </p:cNvSpPr>
          <p:nvPr>
            <p:ph type="title"/>
          </p:nvPr>
        </p:nvSpPr>
        <p:spPr bwMode="auto">
          <a:xfrm>
            <a:off x="395536" y="642243"/>
            <a:ext cx="8424616" cy="4893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a:t>Title</a:t>
            </a:r>
          </a:p>
        </p:txBody>
      </p:sp>
      <p:sp>
        <p:nvSpPr>
          <p:cNvPr id="2" name="Zástupný symbol pro text 1"/>
          <p:cNvSpPr>
            <a:spLocks noGrp="1"/>
          </p:cNvSpPr>
          <p:nvPr>
            <p:ph type="body" idx="1"/>
          </p:nvPr>
        </p:nvSpPr>
        <p:spPr>
          <a:xfrm>
            <a:off x="396000" y="1220400"/>
            <a:ext cx="8460000" cy="3510000"/>
          </a:xfrm>
          <a:prstGeom prst="rect">
            <a:avLst/>
          </a:prstGeom>
        </p:spPr>
        <p:txBody>
          <a:bodyPr vert="horz" lIns="91440" tIns="45720" rIns="91440" bIns="45720" rtlCol="0">
            <a:normAutofit/>
          </a:bodyPr>
          <a:lstStyle/>
          <a:p>
            <a:pPr lvl="0"/>
            <a:r>
              <a:rPr lang="en-US" dirty="0"/>
              <a:t>Line 1</a:t>
            </a:r>
          </a:p>
          <a:p>
            <a:pPr lvl="1"/>
            <a:r>
              <a:rPr lang="en-US" dirty="0"/>
              <a:t>Line 2</a:t>
            </a:r>
          </a:p>
          <a:p>
            <a:pPr lvl="2"/>
            <a:r>
              <a:rPr lang="en-US" dirty="0"/>
              <a:t>Line 3</a:t>
            </a:r>
          </a:p>
          <a:p>
            <a:pPr lvl="3"/>
            <a:r>
              <a:rPr lang="en-US" dirty="0"/>
              <a:t>Line 4</a:t>
            </a:r>
          </a:p>
          <a:p>
            <a:pPr lvl="4"/>
            <a:r>
              <a:rPr lang="en-US" dirty="0" err="1"/>
              <a:t>Etc</a:t>
            </a:r>
            <a:r>
              <a:rPr lang="en-US" dirty="0"/>
              <a:t>…</a:t>
            </a:r>
            <a:endParaRPr lang="cs-CZ"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5" r:id="rId3"/>
    <p:sldLayoutId id="2147483707" r:id="rId4"/>
    <p:sldLayoutId id="2147483704" r:id="rId5"/>
  </p:sldLayoutIdLst>
  <p:hf sldNum="0" hdr="0"/>
  <p:txStyles>
    <p:titleStyle>
      <a:lvl1pPr algn="r" rtl="0" eaLnBrk="1" fontAlgn="base" hangingPunct="1">
        <a:spcBef>
          <a:spcPct val="0"/>
        </a:spcBef>
        <a:spcAft>
          <a:spcPct val="0"/>
        </a:spcAft>
        <a:defRPr sz="2200" b="1" kern="1200">
          <a:solidFill>
            <a:srgbClr val="C00000"/>
          </a:solidFill>
          <a:latin typeface="+mj-lt"/>
          <a:ea typeface="+mj-ea"/>
          <a:cs typeface="+mj-cs"/>
        </a:defRPr>
      </a:lvl1pPr>
      <a:lvl2pPr algn="r" rtl="0" eaLnBrk="1" fontAlgn="base" hangingPunct="1">
        <a:spcBef>
          <a:spcPct val="0"/>
        </a:spcBef>
        <a:spcAft>
          <a:spcPct val="0"/>
        </a:spcAft>
        <a:defRPr sz="2200" b="1">
          <a:solidFill>
            <a:srgbClr val="C00000"/>
          </a:solidFill>
          <a:latin typeface="Arial" charset="0"/>
        </a:defRPr>
      </a:lvl2pPr>
      <a:lvl3pPr algn="r" rtl="0" eaLnBrk="1" fontAlgn="base" hangingPunct="1">
        <a:spcBef>
          <a:spcPct val="0"/>
        </a:spcBef>
        <a:spcAft>
          <a:spcPct val="0"/>
        </a:spcAft>
        <a:defRPr sz="2200" b="1">
          <a:solidFill>
            <a:srgbClr val="C00000"/>
          </a:solidFill>
          <a:latin typeface="Arial" charset="0"/>
        </a:defRPr>
      </a:lvl3pPr>
      <a:lvl4pPr algn="r" rtl="0" eaLnBrk="1" fontAlgn="base" hangingPunct="1">
        <a:spcBef>
          <a:spcPct val="0"/>
        </a:spcBef>
        <a:spcAft>
          <a:spcPct val="0"/>
        </a:spcAft>
        <a:defRPr sz="2200" b="1">
          <a:solidFill>
            <a:srgbClr val="C00000"/>
          </a:solidFill>
          <a:latin typeface="Arial" charset="0"/>
        </a:defRPr>
      </a:lvl4pPr>
      <a:lvl5pPr algn="r" rtl="0" eaLnBrk="1" fontAlgn="base" hangingPunct="1">
        <a:spcBef>
          <a:spcPct val="0"/>
        </a:spcBef>
        <a:spcAft>
          <a:spcPct val="0"/>
        </a:spcAft>
        <a:defRPr sz="2200" b="1">
          <a:solidFill>
            <a:srgbClr val="C00000"/>
          </a:solidFill>
          <a:latin typeface="Arial" charset="0"/>
        </a:defRPr>
      </a:lvl5pPr>
      <a:lvl6pPr marL="457200" algn="r" rtl="0" eaLnBrk="1" fontAlgn="base" hangingPunct="1">
        <a:spcBef>
          <a:spcPct val="0"/>
        </a:spcBef>
        <a:spcAft>
          <a:spcPct val="0"/>
        </a:spcAft>
        <a:defRPr sz="2200" b="1">
          <a:solidFill>
            <a:srgbClr val="C00000"/>
          </a:solidFill>
          <a:latin typeface="Arial" charset="0"/>
        </a:defRPr>
      </a:lvl6pPr>
      <a:lvl7pPr marL="914400" algn="r" rtl="0" eaLnBrk="1" fontAlgn="base" hangingPunct="1">
        <a:spcBef>
          <a:spcPct val="0"/>
        </a:spcBef>
        <a:spcAft>
          <a:spcPct val="0"/>
        </a:spcAft>
        <a:defRPr sz="2200" b="1">
          <a:solidFill>
            <a:srgbClr val="C00000"/>
          </a:solidFill>
          <a:latin typeface="Arial" charset="0"/>
        </a:defRPr>
      </a:lvl7pPr>
      <a:lvl8pPr marL="1371600" algn="r" rtl="0" eaLnBrk="1" fontAlgn="base" hangingPunct="1">
        <a:spcBef>
          <a:spcPct val="0"/>
        </a:spcBef>
        <a:spcAft>
          <a:spcPct val="0"/>
        </a:spcAft>
        <a:defRPr sz="2200" b="1">
          <a:solidFill>
            <a:srgbClr val="C00000"/>
          </a:solidFill>
          <a:latin typeface="Arial" charset="0"/>
        </a:defRPr>
      </a:lvl8pPr>
      <a:lvl9pPr marL="1828800" algn="r" rtl="0" eaLnBrk="1" fontAlgn="base" hangingPunct="1">
        <a:spcBef>
          <a:spcPct val="0"/>
        </a:spcBef>
        <a:spcAft>
          <a:spcPct val="0"/>
        </a:spcAft>
        <a:defRPr sz="2200" b="1">
          <a:solidFill>
            <a:srgbClr val="C00000"/>
          </a:solidFill>
          <a:latin typeface="Arial" charset="0"/>
        </a:defRPr>
      </a:lvl9pPr>
    </p:titleStyle>
    <p:bodyStyle>
      <a:lvl1pPr marL="342900" indent="-342900" algn="l" rtl="0" eaLnBrk="1" fontAlgn="base" hangingPunct="1">
        <a:spcBef>
          <a:spcPct val="20000"/>
        </a:spcBef>
        <a:spcAft>
          <a:spcPct val="0"/>
        </a:spcAft>
        <a:buClr>
          <a:srgbClr val="C00000"/>
        </a:buClr>
        <a:buFont typeface="Wingdings"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itchFamily="2" charset="2"/>
        <a:buChar char="w"/>
        <a:defRPr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371600" y="666750"/>
            <a:ext cx="7236000" cy="4137923"/>
          </a:xfrm>
          <a:prstGeom prst="rect">
            <a:avLst/>
          </a:prstGeom>
          <a:noFill/>
          <a:ln w="9525">
            <a:noFill/>
            <a:miter lim="800000"/>
            <a:headEnd/>
            <a:tailEnd/>
          </a:ln>
          <a:effectLst/>
        </p:spPr>
        <p:txBody>
          <a:bodyPr anchor="ctr"/>
          <a:lstStyle/>
          <a:p>
            <a:pPr>
              <a:defRPr/>
            </a:pPr>
            <a:r>
              <a:rPr lang="en-US" sz="2800" b="1" dirty="0">
                <a:solidFill>
                  <a:schemeClr val="bg1"/>
                </a:solidFill>
              </a:rPr>
              <a:t>Selecting and Implementing GPS and </a:t>
            </a:r>
          </a:p>
          <a:p>
            <a:pPr>
              <a:defRPr/>
            </a:pPr>
            <a:r>
              <a:rPr lang="en-US" sz="2800" b="1" dirty="0">
                <a:solidFill>
                  <a:schemeClr val="bg1"/>
                </a:solidFill>
              </a:rPr>
              <a:t>In-Vehicle Monitoring System (IVMS): </a:t>
            </a:r>
            <a:r>
              <a:rPr lang="en-US" sz="2000" b="1" dirty="0">
                <a:solidFill>
                  <a:schemeClr val="bg1"/>
                </a:solidFill>
              </a:rPr>
              <a:t>obstacles and how to overcome</a:t>
            </a:r>
            <a:br>
              <a:rPr lang="cs-CZ" sz="1200" b="1" dirty="0">
                <a:solidFill>
                  <a:schemeClr val="bg1"/>
                </a:solidFill>
              </a:rPr>
            </a:br>
            <a:br>
              <a:rPr lang="cs-CZ" sz="1200" dirty="0">
                <a:solidFill>
                  <a:schemeClr val="bg1"/>
                </a:solidFill>
              </a:rPr>
            </a:br>
            <a:r>
              <a:rPr lang="en-US" sz="1200" dirty="0">
                <a:solidFill>
                  <a:schemeClr val="bg1"/>
                </a:solidFill>
              </a:rPr>
              <a:t>King Wei, Manager-Regional SHE </a:t>
            </a:r>
            <a:r>
              <a:rPr lang="cs-CZ" sz="1200" dirty="0">
                <a:solidFill>
                  <a:schemeClr val="bg1"/>
                </a:solidFill>
              </a:rPr>
              <a:t>| </a:t>
            </a:r>
            <a:r>
              <a:rPr lang="en-US" sz="1200" dirty="0">
                <a:solidFill>
                  <a:schemeClr val="bg1"/>
                </a:solidFill>
              </a:rPr>
              <a:t>2023-01-26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2D26-E59F-18EC-C471-FD503F00E18B}"/>
              </a:ext>
            </a:extLst>
          </p:cNvPr>
          <p:cNvSpPr>
            <a:spLocks noGrp="1"/>
          </p:cNvSpPr>
          <p:nvPr>
            <p:ph type="title"/>
          </p:nvPr>
        </p:nvSpPr>
        <p:spPr/>
        <p:txBody>
          <a:bodyPr/>
          <a:lstStyle/>
          <a:p>
            <a:r>
              <a:rPr lang="en-US" dirty="0"/>
              <a:t>Main Selection Criteria #3 – Advance Features 1</a:t>
            </a:r>
            <a:endParaRPr lang="en-MY" dirty="0"/>
          </a:p>
        </p:txBody>
      </p:sp>
      <p:sp>
        <p:nvSpPr>
          <p:cNvPr id="3" name="Footer Placeholder 2">
            <a:extLst>
              <a:ext uri="{FF2B5EF4-FFF2-40B4-BE49-F238E27FC236}">
                <a16:creationId xmlns:a16="http://schemas.microsoft.com/office/drawing/2014/main" id="{927F602E-4AF3-00E7-AE12-3B413B1ABB38}"/>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0C6E468B-4868-E6B8-7BAD-42B3A3A5CD6C}"/>
              </a:ext>
            </a:extLst>
          </p:cNvPr>
          <p:cNvSpPr>
            <a:spLocks noGrp="1"/>
          </p:cNvSpPr>
          <p:nvPr>
            <p:ph type="dt" sz="half" idx="14"/>
          </p:nvPr>
        </p:nvSpPr>
        <p:spPr/>
        <p:txBody>
          <a:bodyPr/>
          <a:lstStyle/>
          <a:p>
            <a:pPr>
              <a:defRPr/>
            </a:pPr>
            <a:fld id="{54E22CB3-94EA-4B4C-A22E-E24E35F63017}" type="datetime4">
              <a:rPr lang="en-US" smtClean="0"/>
              <a:pPr>
                <a:defRPr/>
              </a:pPr>
              <a:t>February 10, 2023</a:t>
            </a:fld>
            <a:endParaRPr lang="cs-CZ" dirty="0"/>
          </a:p>
        </p:txBody>
      </p:sp>
      <p:pic>
        <p:nvPicPr>
          <p:cNvPr id="7" name="Picture 6" descr="Graphical user interface&#10;&#10;Description automatically generated with low confidence">
            <a:extLst>
              <a:ext uri="{FF2B5EF4-FFF2-40B4-BE49-F238E27FC236}">
                <a16:creationId xmlns:a16="http://schemas.microsoft.com/office/drawing/2014/main" id="{708B40EE-ECDF-4B71-71AA-34A03BFC0856}"/>
              </a:ext>
            </a:extLst>
          </p:cNvPr>
          <p:cNvPicPr>
            <a:picLocks noChangeAspect="1"/>
          </p:cNvPicPr>
          <p:nvPr/>
        </p:nvPicPr>
        <p:blipFill>
          <a:blip r:embed="rId2"/>
          <a:stretch>
            <a:fillRect/>
          </a:stretch>
        </p:blipFill>
        <p:spPr>
          <a:xfrm>
            <a:off x="1713538" y="1131590"/>
            <a:ext cx="5716923" cy="3573760"/>
          </a:xfrm>
          <a:prstGeom prst="rect">
            <a:avLst/>
          </a:prstGeom>
        </p:spPr>
      </p:pic>
    </p:spTree>
    <p:extLst>
      <p:ext uri="{BB962C8B-B14F-4D97-AF65-F5344CB8AC3E}">
        <p14:creationId xmlns:p14="http://schemas.microsoft.com/office/powerpoint/2010/main" val="173917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2D26-E59F-18EC-C471-FD503F00E18B}"/>
              </a:ext>
            </a:extLst>
          </p:cNvPr>
          <p:cNvSpPr>
            <a:spLocks noGrp="1"/>
          </p:cNvSpPr>
          <p:nvPr>
            <p:ph type="title"/>
          </p:nvPr>
        </p:nvSpPr>
        <p:spPr/>
        <p:txBody>
          <a:bodyPr/>
          <a:lstStyle/>
          <a:p>
            <a:r>
              <a:rPr lang="en-US" dirty="0"/>
              <a:t>Main Selection Criteria #3 – Advance Features 1</a:t>
            </a:r>
            <a:endParaRPr lang="en-MY" dirty="0"/>
          </a:p>
        </p:txBody>
      </p:sp>
      <p:sp>
        <p:nvSpPr>
          <p:cNvPr id="3" name="Footer Placeholder 2">
            <a:extLst>
              <a:ext uri="{FF2B5EF4-FFF2-40B4-BE49-F238E27FC236}">
                <a16:creationId xmlns:a16="http://schemas.microsoft.com/office/drawing/2014/main" id="{927F602E-4AF3-00E7-AE12-3B413B1ABB38}"/>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0C6E468B-4868-E6B8-7BAD-42B3A3A5CD6C}"/>
              </a:ext>
            </a:extLst>
          </p:cNvPr>
          <p:cNvSpPr>
            <a:spLocks noGrp="1"/>
          </p:cNvSpPr>
          <p:nvPr>
            <p:ph type="dt" sz="half" idx="14"/>
          </p:nvPr>
        </p:nvSpPr>
        <p:spPr/>
        <p:txBody>
          <a:bodyPr/>
          <a:lstStyle/>
          <a:p>
            <a:pPr>
              <a:defRPr/>
            </a:pPr>
            <a:fld id="{54E22CB3-94EA-4B4C-A22E-E24E35F63017}" type="datetime4">
              <a:rPr lang="en-US" smtClean="0"/>
              <a:pPr>
                <a:defRPr/>
              </a:pPr>
              <a:t>February 10, 2023</a:t>
            </a:fld>
            <a:endParaRPr lang="cs-CZ" dirty="0"/>
          </a:p>
        </p:txBody>
      </p:sp>
      <p:pic>
        <p:nvPicPr>
          <p:cNvPr id="5" name="Picture 4" descr="Calendar&#10;&#10;Description automatically generated">
            <a:extLst>
              <a:ext uri="{FF2B5EF4-FFF2-40B4-BE49-F238E27FC236}">
                <a16:creationId xmlns:a16="http://schemas.microsoft.com/office/drawing/2014/main" id="{4B8273AB-156F-4A19-2896-BC4D37306AE1}"/>
              </a:ext>
            </a:extLst>
          </p:cNvPr>
          <p:cNvPicPr>
            <a:picLocks noChangeAspect="1"/>
          </p:cNvPicPr>
          <p:nvPr/>
        </p:nvPicPr>
        <p:blipFill rotWithShape="1">
          <a:blip r:embed="rId2"/>
          <a:srcRect b="23910"/>
          <a:stretch/>
        </p:blipFill>
        <p:spPr bwMode="auto">
          <a:xfrm>
            <a:off x="609600" y="1119448"/>
            <a:ext cx="7755427" cy="3586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9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2D26-E59F-18EC-C471-FD503F00E18B}"/>
              </a:ext>
            </a:extLst>
          </p:cNvPr>
          <p:cNvSpPr>
            <a:spLocks noGrp="1"/>
          </p:cNvSpPr>
          <p:nvPr>
            <p:ph type="title"/>
          </p:nvPr>
        </p:nvSpPr>
        <p:spPr/>
        <p:txBody>
          <a:bodyPr/>
          <a:lstStyle/>
          <a:p>
            <a:r>
              <a:rPr lang="en-US" dirty="0"/>
              <a:t>Main Selection Criteria #3 – Advance Features 1</a:t>
            </a:r>
            <a:endParaRPr lang="en-MY" dirty="0"/>
          </a:p>
        </p:txBody>
      </p:sp>
      <p:sp>
        <p:nvSpPr>
          <p:cNvPr id="3" name="Footer Placeholder 2">
            <a:extLst>
              <a:ext uri="{FF2B5EF4-FFF2-40B4-BE49-F238E27FC236}">
                <a16:creationId xmlns:a16="http://schemas.microsoft.com/office/drawing/2014/main" id="{927F602E-4AF3-00E7-AE12-3B413B1ABB38}"/>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0C6E468B-4868-E6B8-7BAD-42B3A3A5CD6C}"/>
              </a:ext>
            </a:extLst>
          </p:cNvPr>
          <p:cNvSpPr>
            <a:spLocks noGrp="1"/>
          </p:cNvSpPr>
          <p:nvPr>
            <p:ph type="dt" sz="half" idx="14"/>
          </p:nvPr>
        </p:nvSpPr>
        <p:spPr/>
        <p:txBody>
          <a:bodyPr/>
          <a:lstStyle/>
          <a:p>
            <a:pPr>
              <a:defRPr/>
            </a:pPr>
            <a:fld id="{54E22CB3-94EA-4B4C-A22E-E24E35F63017}" type="datetime4">
              <a:rPr lang="en-US" smtClean="0"/>
              <a:pPr>
                <a:defRPr/>
              </a:pPr>
              <a:t>February 10, 2023</a:t>
            </a:fld>
            <a:endParaRPr lang="cs-CZ" dirty="0"/>
          </a:p>
        </p:txBody>
      </p:sp>
      <p:pic>
        <p:nvPicPr>
          <p:cNvPr id="6" name="Picture 5" descr="Graphical user interface&#10;&#10;Description automatically generated">
            <a:extLst>
              <a:ext uri="{FF2B5EF4-FFF2-40B4-BE49-F238E27FC236}">
                <a16:creationId xmlns:a16="http://schemas.microsoft.com/office/drawing/2014/main" id="{CCDD7B89-AC2C-2EA9-D091-1BD6638A87EE}"/>
              </a:ext>
            </a:extLst>
          </p:cNvPr>
          <p:cNvPicPr>
            <a:picLocks noChangeAspect="1"/>
          </p:cNvPicPr>
          <p:nvPr/>
        </p:nvPicPr>
        <p:blipFill>
          <a:blip r:embed="rId2"/>
          <a:stretch>
            <a:fillRect/>
          </a:stretch>
        </p:blipFill>
        <p:spPr>
          <a:xfrm>
            <a:off x="762000" y="1131590"/>
            <a:ext cx="7620000" cy="3564141"/>
          </a:xfrm>
          <a:prstGeom prst="rect">
            <a:avLst/>
          </a:prstGeom>
        </p:spPr>
      </p:pic>
    </p:spTree>
    <p:extLst>
      <p:ext uri="{BB962C8B-B14F-4D97-AF65-F5344CB8AC3E}">
        <p14:creationId xmlns:p14="http://schemas.microsoft.com/office/powerpoint/2010/main" val="300398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#3 – Advance Features 1</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48B0D7E6-10BF-1A01-DF2F-C92C14DC2E3E}"/>
              </a:ext>
            </a:extLst>
          </p:cNvPr>
          <p:cNvSpPr>
            <a:spLocks noGrp="1"/>
          </p:cNvSpPr>
          <p:nvPr>
            <p:ph sz="quarter" idx="15"/>
          </p:nvPr>
        </p:nvSpPr>
        <p:spPr>
          <a:xfrm>
            <a:off x="427946" y="1155742"/>
            <a:ext cx="3382054" cy="3509963"/>
          </a:xfrm>
        </p:spPr>
        <p:txBody>
          <a:bodyPr/>
          <a:lstStyle/>
          <a:p>
            <a:r>
              <a:rPr lang="en-US" b="1" dirty="0"/>
              <a:t>Advance features 1</a:t>
            </a:r>
          </a:p>
          <a:p>
            <a:endParaRPr lang="en-US" b="1" dirty="0"/>
          </a:p>
          <a:p>
            <a:pPr marL="0" indent="0">
              <a:buNone/>
            </a:pPr>
            <a:r>
              <a:rPr lang="en-US" dirty="0"/>
              <a:t>Front/in-cabin cameras with ADAS (Advanced Driver Assistance System)</a:t>
            </a:r>
          </a:p>
          <a:p>
            <a:pPr marL="0" indent="0">
              <a:buNone/>
            </a:pPr>
            <a:endParaRPr lang="en-US" b="1" dirty="0"/>
          </a:p>
          <a:p>
            <a:pPr marL="0" indent="0">
              <a:buNone/>
            </a:pPr>
            <a:endParaRPr lang="en-US" b="1" dirty="0"/>
          </a:p>
          <a:p>
            <a:pPr marL="0" indent="0">
              <a:buNone/>
            </a:pPr>
            <a:r>
              <a:rPr lang="en-US" b="1" dirty="0"/>
              <a:t> </a:t>
            </a:r>
          </a:p>
          <a:p>
            <a:pPr marL="0" indent="0">
              <a:buNone/>
            </a:pPr>
            <a:endParaRPr lang="en-US" dirty="0"/>
          </a:p>
        </p:txBody>
      </p:sp>
      <p:sp>
        <p:nvSpPr>
          <p:cNvPr id="6" name="Content Placeholder 5">
            <a:extLst>
              <a:ext uri="{FF2B5EF4-FFF2-40B4-BE49-F238E27FC236}">
                <a16:creationId xmlns:a16="http://schemas.microsoft.com/office/drawing/2014/main" id="{C50E0D8E-8142-026E-3332-40CF5716D696}"/>
              </a:ext>
            </a:extLst>
          </p:cNvPr>
          <p:cNvSpPr>
            <a:spLocks noGrp="1"/>
          </p:cNvSpPr>
          <p:nvPr>
            <p:ph sz="quarter" idx="16"/>
          </p:nvPr>
        </p:nvSpPr>
        <p:spPr>
          <a:xfrm>
            <a:off x="3962400" y="1155742"/>
            <a:ext cx="4753654" cy="3509963"/>
          </a:xfrm>
        </p:spPr>
        <p:txBody>
          <a:bodyPr>
            <a:normAutofit lnSpcReduction="10000"/>
          </a:bodyPr>
          <a:lstStyle/>
          <a:p>
            <a:r>
              <a:rPr lang="en-US" dirty="0"/>
              <a:t>Please consider</a:t>
            </a:r>
          </a:p>
          <a:p>
            <a:endParaRPr lang="en-US" dirty="0"/>
          </a:p>
          <a:p>
            <a:pPr marL="0" indent="0">
              <a:buNone/>
            </a:pPr>
            <a:r>
              <a:rPr lang="en-US" dirty="0"/>
              <a:t>Will not violate privacy/personal data related legislation</a:t>
            </a:r>
          </a:p>
          <a:p>
            <a:pPr marL="0" indent="0">
              <a:buNone/>
            </a:pPr>
            <a:endParaRPr lang="en-US" dirty="0"/>
          </a:p>
          <a:p>
            <a:pPr marL="0" indent="0">
              <a:buNone/>
            </a:pPr>
            <a:r>
              <a:rPr lang="en-US" dirty="0"/>
              <a:t>Consent may be needed from driver</a:t>
            </a:r>
          </a:p>
          <a:p>
            <a:pPr marL="0" indent="0">
              <a:buNone/>
            </a:pPr>
            <a:endParaRPr lang="en-US" dirty="0"/>
          </a:p>
          <a:p>
            <a:pPr marL="0" indent="0">
              <a:buNone/>
            </a:pPr>
            <a:r>
              <a:rPr lang="en-US" dirty="0"/>
              <a:t>Include (lane departure alert, distraction alert, no seatbelt alert, yawning, eyes closing, headway monitoring, forward collision alert</a:t>
            </a:r>
          </a:p>
          <a:p>
            <a:pPr marL="0" indent="0">
              <a:buNone/>
            </a:pPr>
            <a:endParaRPr lang="en-US" dirty="0"/>
          </a:p>
          <a:p>
            <a:pPr marL="0" indent="0">
              <a:buNone/>
            </a:pPr>
            <a:endParaRPr lang="en-US" dirty="0"/>
          </a:p>
          <a:p>
            <a:pPr marL="0" indent="0">
              <a:buNone/>
            </a:pPr>
            <a:endParaRPr lang="en-MY" dirty="0"/>
          </a:p>
        </p:txBody>
      </p:sp>
    </p:spTree>
    <p:extLst>
      <p:ext uri="{BB962C8B-B14F-4D97-AF65-F5344CB8AC3E}">
        <p14:creationId xmlns:p14="http://schemas.microsoft.com/office/powerpoint/2010/main" val="227830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#3 – Advance Features 2</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pic>
        <p:nvPicPr>
          <p:cNvPr id="11" name="Picture 10">
            <a:extLst>
              <a:ext uri="{FF2B5EF4-FFF2-40B4-BE49-F238E27FC236}">
                <a16:creationId xmlns:a16="http://schemas.microsoft.com/office/drawing/2014/main" id="{0D5DB05D-9B30-3988-BB92-980DE5027A5A}"/>
              </a:ext>
            </a:extLst>
          </p:cNvPr>
          <p:cNvPicPr>
            <a:picLocks noChangeAspect="1"/>
          </p:cNvPicPr>
          <p:nvPr/>
        </p:nvPicPr>
        <p:blipFill>
          <a:blip r:embed="rId3"/>
          <a:stretch>
            <a:fillRect/>
          </a:stretch>
        </p:blipFill>
        <p:spPr>
          <a:xfrm>
            <a:off x="1763713" y="1047750"/>
            <a:ext cx="5679404" cy="3638216"/>
          </a:xfrm>
          <a:prstGeom prst="rect">
            <a:avLst/>
          </a:prstGeom>
        </p:spPr>
      </p:pic>
    </p:spTree>
    <p:extLst>
      <p:ext uri="{BB962C8B-B14F-4D97-AF65-F5344CB8AC3E}">
        <p14:creationId xmlns:p14="http://schemas.microsoft.com/office/powerpoint/2010/main" val="112059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#3 – Advance Features 2</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48B0D7E6-10BF-1A01-DF2F-C92C14DC2E3E}"/>
              </a:ext>
            </a:extLst>
          </p:cNvPr>
          <p:cNvSpPr>
            <a:spLocks noGrp="1"/>
          </p:cNvSpPr>
          <p:nvPr>
            <p:ph sz="quarter" idx="15"/>
          </p:nvPr>
        </p:nvSpPr>
        <p:spPr>
          <a:xfrm>
            <a:off x="427946" y="1155742"/>
            <a:ext cx="3382054" cy="3509963"/>
          </a:xfrm>
        </p:spPr>
        <p:txBody>
          <a:bodyPr/>
          <a:lstStyle/>
          <a:p>
            <a:r>
              <a:rPr lang="en-US" b="1" dirty="0"/>
              <a:t>Advance features 2</a:t>
            </a:r>
          </a:p>
          <a:p>
            <a:endParaRPr lang="en-US" b="1" dirty="0"/>
          </a:p>
          <a:p>
            <a:pPr marL="0" indent="0">
              <a:buNone/>
            </a:pPr>
            <a:r>
              <a:rPr lang="en-US" dirty="0"/>
              <a:t>Video alerts with cloud-based access to be able to retrieve remotely.</a:t>
            </a:r>
            <a:endParaRPr lang="en-US" b="1" dirty="0"/>
          </a:p>
          <a:p>
            <a:pPr marL="0" indent="0">
              <a:buNone/>
            </a:pPr>
            <a:endParaRPr lang="en-US" b="1" dirty="0"/>
          </a:p>
          <a:p>
            <a:pPr marL="0" indent="0">
              <a:buNone/>
            </a:pPr>
            <a:r>
              <a:rPr lang="en-US" b="1" dirty="0"/>
              <a:t> </a:t>
            </a:r>
          </a:p>
          <a:p>
            <a:pPr marL="0" indent="0">
              <a:buNone/>
            </a:pPr>
            <a:endParaRPr lang="en-US" dirty="0"/>
          </a:p>
        </p:txBody>
      </p:sp>
      <p:sp>
        <p:nvSpPr>
          <p:cNvPr id="6" name="Content Placeholder 5">
            <a:extLst>
              <a:ext uri="{FF2B5EF4-FFF2-40B4-BE49-F238E27FC236}">
                <a16:creationId xmlns:a16="http://schemas.microsoft.com/office/drawing/2014/main" id="{C50E0D8E-8142-026E-3332-40CF5716D696}"/>
              </a:ext>
            </a:extLst>
          </p:cNvPr>
          <p:cNvSpPr>
            <a:spLocks noGrp="1"/>
          </p:cNvSpPr>
          <p:nvPr>
            <p:ph sz="quarter" idx="16"/>
          </p:nvPr>
        </p:nvSpPr>
        <p:spPr>
          <a:xfrm>
            <a:off x="3962400" y="1155742"/>
            <a:ext cx="4753654" cy="3509963"/>
          </a:xfrm>
        </p:spPr>
        <p:txBody>
          <a:bodyPr>
            <a:normAutofit lnSpcReduction="10000"/>
          </a:bodyPr>
          <a:lstStyle/>
          <a:p>
            <a:r>
              <a:rPr lang="en-US" dirty="0"/>
              <a:t>Please consider</a:t>
            </a:r>
          </a:p>
          <a:p>
            <a:endParaRPr lang="en-US" dirty="0"/>
          </a:p>
          <a:p>
            <a:pPr marL="0" indent="0">
              <a:buNone/>
            </a:pPr>
            <a:r>
              <a:rPr lang="en-US" dirty="0"/>
              <a:t>In-vehicle storage (micro-SD card, SSD and size) cater for “X” days of video footage</a:t>
            </a:r>
          </a:p>
          <a:p>
            <a:pPr marL="0" indent="0">
              <a:buNone/>
            </a:pPr>
            <a:endParaRPr lang="en-US" dirty="0"/>
          </a:p>
          <a:p>
            <a:pPr marL="0" indent="0">
              <a:buNone/>
            </a:pPr>
            <a:r>
              <a:rPr lang="en-US" dirty="0"/>
              <a:t>Cloud storage by video alert or full videos cater for “X” days of video footage</a:t>
            </a:r>
          </a:p>
          <a:p>
            <a:pPr marL="0" indent="0">
              <a:buNone/>
            </a:pPr>
            <a:endParaRPr lang="en-US" dirty="0"/>
          </a:p>
          <a:p>
            <a:pPr marL="0" indent="0">
              <a:buNone/>
            </a:pPr>
            <a:r>
              <a:rPr lang="en-US" dirty="0"/>
              <a:t>Internet connectivity and signal strength</a:t>
            </a:r>
          </a:p>
          <a:p>
            <a:pPr marL="0" indent="0">
              <a:buNone/>
            </a:pPr>
            <a:endParaRPr lang="en-US" dirty="0"/>
          </a:p>
          <a:p>
            <a:pPr marL="0" indent="0">
              <a:buNone/>
            </a:pPr>
            <a:endParaRPr lang="en-US" dirty="0"/>
          </a:p>
          <a:p>
            <a:pPr marL="0" indent="0">
              <a:buNone/>
            </a:pPr>
            <a:endParaRPr lang="en-MY" dirty="0"/>
          </a:p>
        </p:txBody>
      </p:sp>
    </p:spTree>
    <p:extLst>
      <p:ext uri="{BB962C8B-B14F-4D97-AF65-F5344CB8AC3E}">
        <p14:creationId xmlns:p14="http://schemas.microsoft.com/office/powerpoint/2010/main" val="185378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#3 – Advance Features 3</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pic>
        <p:nvPicPr>
          <p:cNvPr id="11" name="Picture 10" descr="Graphical user interface&#10;&#10;Description automatically generated with medium confidence">
            <a:extLst>
              <a:ext uri="{FF2B5EF4-FFF2-40B4-BE49-F238E27FC236}">
                <a16:creationId xmlns:a16="http://schemas.microsoft.com/office/drawing/2014/main" id="{9796006A-2522-3E5A-E5FF-B2A30F280C57}"/>
              </a:ext>
            </a:extLst>
          </p:cNvPr>
          <p:cNvPicPr>
            <a:picLocks noChangeAspect="1"/>
          </p:cNvPicPr>
          <p:nvPr/>
        </p:nvPicPr>
        <p:blipFill>
          <a:blip r:embed="rId3"/>
          <a:stretch>
            <a:fillRect/>
          </a:stretch>
        </p:blipFill>
        <p:spPr>
          <a:xfrm>
            <a:off x="1866899" y="1060467"/>
            <a:ext cx="5672781" cy="3644883"/>
          </a:xfrm>
          <a:prstGeom prst="rect">
            <a:avLst/>
          </a:prstGeom>
        </p:spPr>
      </p:pic>
    </p:spTree>
    <p:extLst>
      <p:ext uri="{BB962C8B-B14F-4D97-AF65-F5344CB8AC3E}">
        <p14:creationId xmlns:p14="http://schemas.microsoft.com/office/powerpoint/2010/main" val="128645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#3 – Advance Features 3</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48B0D7E6-10BF-1A01-DF2F-C92C14DC2E3E}"/>
              </a:ext>
            </a:extLst>
          </p:cNvPr>
          <p:cNvSpPr>
            <a:spLocks noGrp="1"/>
          </p:cNvSpPr>
          <p:nvPr>
            <p:ph sz="quarter" idx="15"/>
          </p:nvPr>
        </p:nvSpPr>
        <p:spPr>
          <a:xfrm>
            <a:off x="427946" y="1155742"/>
            <a:ext cx="3382054" cy="3509963"/>
          </a:xfrm>
        </p:spPr>
        <p:txBody>
          <a:bodyPr>
            <a:normAutofit lnSpcReduction="10000"/>
          </a:bodyPr>
          <a:lstStyle/>
          <a:p>
            <a:r>
              <a:rPr lang="en-US" b="1" dirty="0"/>
              <a:t>Advance features 3</a:t>
            </a:r>
          </a:p>
          <a:p>
            <a:endParaRPr lang="en-US" b="1" dirty="0"/>
          </a:p>
          <a:p>
            <a:pPr marL="0" indent="0">
              <a:buNone/>
            </a:pPr>
            <a:r>
              <a:rPr lang="en-US" dirty="0"/>
              <a:t>Driver ID with key fob</a:t>
            </a:r>
          </a:p>
          <a:p>
            <a:pPr marL="0" indent="0">
              <a:buNone/>
            </a:pPr>
            <a:r>
              <a:rPr lang="en-US" dirty="0"/>
              <a:t> </a:t>
            </a:r>
          </a:p>
          <a:p>
            <a:pPr marL="0" indent="0">
              <a:buNone/>
            </a:pPr>
            <a:endParaRPr lang="en-US" dirty="0"/>
          </a:p>
          <a:p>
            <a:pPr marL="0" indent="0">
              <a:buNone/>
            </a:pPr>
            <a:r>
              <a:rPr lang="en-US" dirty="0"/>
              <a:t>Drivers’ Key Performance Indicators (KPI) Dashboard </a:t>
            </a:r>
          </a:p>
          <a:p>
            <a:pPr marL="0" indent="0">
              <a:buNone/>
            </a:pPr>
            <a:endParaRPr lang="en-US" dirty="0"/>
          </a:p>
          <a:p>
            <a:pPr marL="0" indent="0">
              <a:buNone/>
            </a:pPr>
            <a:r>
              <a:rPr lang="en-US" dirty="0"/>
              <a:t>Driver application.</a:t>
            </a:r>
            <a:endParaRPr lang="en-US" b="1" dirty="0"/>
          </a:p>
          <a:p>
            <a:pPr marL="0" indent="0">
              <a:buNone/>
            </a:pPr>
            <a:r>
              <a:rPr lang="en-US" b="1" dirty="0"/>
              <a:t> </a:t>
            </a:r>
          </a:p>
          <a:p>
            <a:pPr marL="0" indent="0">
              <a:buNone/>
            </a:pPr>
            <a:endParaRPr lang="en-US" dirty="0"/>
          </a:p>
        </p:txBody>
      </p:sp>
      <p:sp>
        <p:nvSpPr>
          <p:cNvPr id="6" name="Content Placeholder 5">
            <a:extLst>
              <a:ext uri="{FF2B5EF4-FFF2-40B4-BE49-F238E27FC236}">
                <a16:creationId xmlns:a16="http://schemas.microsoft.com/office/drawing/2014/main" id="{C50E0D8E-8142-026E-3332-40CF5716D696}"/>
              </a:ext>
            </a:extLst>
          </p:cNvPr>
          <p:cNvSpPr>
            <a:spLocks noGrp="1"/>
          </p:cNvSpPr>
          <p:nvPr>
            <p:ph sz="quarter" idx="16"/>
          </p:nvPr>
        </p:nvSpPr>
        <p:spPr>
          <a:xfrm>
            <a:off x="4114800" y="1155742"/>
            <a:ext cx="4601254" cy="3509963"/>
          </a:xfrm>
        </p:spPr>
        <p:txBody>
          <a:bodyPr>
            <a:normAutofit fontScale="85000" lnSpcReduction="10000"/>
          </a:bodyPr>
          <a:lstStyle/>
          <a:p>
            <a:r>
              <a:rPr lang="en-US" dirty="0"/>
              <a:t>Please consider</a:t>
            </a:r>
          </a:p>
          <a:p>
            <a:endParaRPr lang="en-US" dirty="0"/>
          </a:p>
          <a:p>
            <a:pPr marL="0" indent="0">
              <a:buNone/>
            </a:pPr>
            <a:r>
              <a:rPr lang="en-US" dirty="0"/>
              <a:t>Driver ID and name in system represent its category</a:t>
            </a:r>
          </a:p>
          <a:p>
            <a:pPr marL="0" indent="0">
              <a:buNone/>
            </a:pPr>
            <a:endParaRPr lang="en-US" dirty="0"/>
          </a:p>
          <a:p>
            <a:pPr marL="0" indent="0">
              <a:buNone/>
            </a:pPr>
            <a:r>
              <a:rPr lang="en-US" dirty="0"/>
              <a:t>Customization of KPIs &amp; dashboard (what’s your benchmark?)</a:t>
            </a:r>
          </a:p>
          <a:p>
            <a:pPr marL="0" indent="0">
              <a:buNone/>
            </a:pPr>
            <a:endParaRPr lang="en-US" dirty="0"/>
          </a:p>
          <a:p>
            <a:pPr marL="0" indent="0">
              <a:buNone/>
            </a:pPr>
            <a:r>
              <a:rPr lang="en-US" dirty="0"/>
              <a:t>Coaching and review KPIs</a:t>
            </a:r>
          </a:p>
          <a:p>
            <a:pPr marL="0" indent="0">
              <a:buNone/>
            </a:pPr>
            <a:endParaRPr lang="en-US" dirty="0"/>
          </a:p>
          <a:p>
            <a:pPr marL="0" indent="0">
              <a:buNone/>
            </a:pPr>
            <a:r>
              <a:rPr lang="en-US" dirty="0"/>
              <a:t>BYOD (bring your own device), some drivers do not have compatible cell phones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MY" dirty="0"/>
          </a:p>
        </p:txBody>
      </p:sp>
    </p:spTree>
    <p:extLst>
      <p:ext uri="{BB962C8B-B14F-4D97-AF65-F5344CB8AC3E}">
        <p14:creationId xmlns:p14="http://schemas.microsoft.com/office/powerpoint/2010/main" val="152857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#4 – Others</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48B0D7E6-10BF-1A01-DF2F-C92C14DC2E3E}"/>
              </a:ext>
            </a:extLst>
          </p:cNvPr>
          <p:cNvSpPr>
            <a:spLocks noGrp="1"/>
          </p:cNvSpPr>
          <p:nvPr>
            <p:ph sz="quarter" idx="15"/>
          </p:nvPr>
        </p:nvSpPr>
        <p:spPr>
          <a:xfrm>
            <a:off x="427946" y="1155742"/>
            <a:ext cx="3382054" cy="3509963"/>
          </a:xfrm>
        </p:spPr>
        <p:txBody>
          <a:bodyPr>
            <a:normAutofit/>
          </a:bodyPr>
          <a:lstStyle/>
          <a:p>
            <a:r>
              <a:rPr lang="en-US" b="1" dirty="0"/>
              <a:t>Others</a:t>
            </a:r>
          </a:p>
          <a:p>
            <a:endParaRPr lang="en-US" b="1" dirty="0"/>
          </a:p>
          <a:p>
            <a:pPr marL="0" indent="0">
              <a:buNone/>
            </a:pPr>
            <a:r>
              <a:rPr lang="en-US" dirty="0"/>
              <a:t>Subscription model or buy it off</a:t>
            </a:r>
          </a:p>
          <a:p>
            <a:pPr marL="0" indent="0">
              <a:buNone/>
            </a:pPr>
            <a:endParaRPr lang="en-US" b="1" dirty="0"/>
          </a:p>
          <a:p>
            <a:pPr marL="0" indent="0">
              <a:buNone/>
            </a:pPr>
            <a:endParaRPr lang="en-US" b="1" dirty="0"/>
          </a:p>
          <a:p>
            <a:pPr marL="0" indent="0">
              <a:buNone/>
            </a:pPr>
            <a:r>
              <a:rPr lang="en-US" b="1" dirty="0"/>
              <a:t> </a:t>
            </a:r>
          </a:p>
          <a:p>
            <a:pPr marL="0" indent="0">
              <a:buNone/>
            </a:pPr>
            <a:endParaRPr lang="en-US" dirty="0"/>
          </a:p>
        </p:txBody>
      </p:sp>
      <p:sp>
        <p:nvSpPr>
          <p:cNvPr id="6" name="Content Placeholder 5">
            <a:extLst>
              <a:ext uri="{FF2B5EF4-FFF2-40B4-BE49-F238E27FC236}">
                <a16:creationId xmlns:a16="http://schemas.microsoft.com/office/drawing/2014/main" id="{C50E0D8E-8142-026E-3332-40CF5716D696}"/>
              </a:ext>
            </a:extLst>
          </p:cNvPr>
          <p:cNvSpPr>
            <a:spLocks noGrp="1"/>
          </p:cNvSpPr>
          <p:nvPr>
            <p:ph sz="quarter" idx="16"/>
          </p:nvPr>
        </p:nvSpPr>
        <p:spPr>
          <a:xfrm>
            <a:off x="4114800" y="1155742"/>
            <a:ext cx="4601254" cy="3509963"/>
          </a:xfrm>
        </p:spPr>
        <p:txBody>
          <a:bodyPr>
            <a:normAutofit/>
          </a:bodyPr>
          <a:lstStyle/>
          <a:p>
            <a:r>
              <a:rPr lang="en-US" dirty="0"/>
              <a:t>Please consider</a:t>
            </a:r>
          </a:p>
          <a:p>
            <a:endParaRPr lang="en-US" dirty="0"/>
          </a:p>
          <a:p>
            <a:pPr marL="0" indent="0">
              <a:buNone/>
            </a:pPr>
            <a:r>
              <a:rPr lang="en-US" dirty="0"/>
              <a:t>Subscription may be a better option due to:</a:t>
            </a:r>
          </a:p>
          <a:p>
            <a:pPr marL="0" indent="0">
              <a:buNone/>
            </a:pPr>
            <a:endParaRPr lang="en-US" dirty="0"/>
          </a:p>
          <a:p>
            <a:pPr marL="457200" indent="-457200">
              <a:buAutoNum type="alphaLcPeriod"/>
            </a:pPr>
            <a:r>
              <a:rPr lang="en-US" dirty="0"/>
              <a:t>Rapid evolution of technologies</a:t>
            </a:r>
          </a:p>
          <a:p>
            <a:pPr marL="457200" indent="-457200">
              <a:buAutoNum type="alphaLcPeriod"/>
            </a:pPr>
            <a:r>
              <a:rPr lang="en-US" dirty="0"/>
              <a:t>Better service quality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MY" dirty="0"/>
          </a:p>
        </p:txBody>
      </p:sp>
    </p:spTree>
    <p:extLst>
      <p:ext uri="{BB962C8B-B14F-4D97-AF65-F5344CB8AC3E}">
        <p14:creationId xmlns:p14="http://schemas.microsoft.com/office/powerpoint/2010/main" val="639683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#4 – Others</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48B0D7E6-10BF-1A01-DF2F-C92C14DC2E3E}"/>
              </a:ext>
            </a:extLst>
          </p:cNvPr>
          <p:cNvSpPr>
            <a:spLocks noGrp="1"/>
          </p:cNvSpPr>
          <p:nvPr>
            <p:ph sz="quarter" idx="15"/>
          </p:nvPr>
        </p:nvSpPr>
        <p:spPr>
          <a:xfrm>
            <a:off x="427946" y="1155742"/>
            <a:ext cx="3382054" cy="3509963"/>
          </a:xfrm>
        </p:spPr>
        <p:txBody>
          <a:bodyPr>
            <a:normAutofit/>
          </a:bodyPr>
          <a:lstStyle/>
          <a:p>
            <a:r>
              <a:rPr lang="en-US" b="1" dirty="0"/>
              <a:t>Others</a:t>
            </a:r>
          </a:p>
          <a:p>
            <a:endParaRPr lang="en-US" b="1" dirty="0"/>
          </a:p>
          <a:p>
            <a:pPr marL="0" indent="0">
              <a:buNone/>
            </a:pPr>
            <a:r>
              <a:rPr lang="en-US" dirty="0"/>
              <a:t>Support from the vendor</a:t>
            </a:r>
            <a:endParaRPr lang="en-US" b="1" dirty="0"/>
          </a:p>
          <a:p>
            <a:pPr marL="0" indent="0">
              <a:buNone/>
            </a:pPr>
            <a:endParaRPr lang="en-US" b="1" dirty="0"/>
          </a:p>
          <a:p>
            <a:pPr marL="0" indent="0">
              <a:buNone/>
            </a:pPr>
            <a:r>
              <a:rPr lang="en-US" b="1" dirty="0"/>
              <a:t> </a:t>
            </a:r>
          </a:p>
          <a:p>
            <a:pPr marL="0" indent="0">
              <a:buNone/>
            </a:pPr>
            <a:endParaRPr lang="en-US" dirty="0"/>
          </a:p>
        </p:txBody>
      </p:sp>
      <p:sp>
        <p:nvSpPr>
          <p:cNvPr id="6" name="Content Placeholder 5">
            <a:extLst>
              <a:ext uri="{FF2B5EF4-FFF2-40B4-BE49-F238E27FC236}">
                <a16:creationId xmlns:a16="http://schemas.microsoft.com/office/drawing/2014/main" id="{C50E0D8E-8142-026E-3332-40CF5716D696}"/>
              </a:ext>
            </a:extLst>
          </p:cNvPr>
          <p:cNvSpPr>
            <a:spLocks noGrp="1"/>
          </p:cNvSpPr>
          <p:nvPr>
            <p:ph sz="quarter" idx="16"/>
          </p:nvPr>
        </p:nvSpPr>
        <p:spPr>
          <a:xfrm>
            <a:off x="4114800" y="1155742"/>
            <a:ext cx="4601254" cy="3509963"/>
          </a:xfrm>
        </p:spPr>
        <p:txBody>
          <a:bodyPr>
            <a:normAutofit lnSpcReduction="10000"/>
          </a:bodyPr>
          <a:lstStyle/>
          <a:p>
            <a:r>
              <a:rPr lang="en-US" dirty="0"/>
              <a:t>Please consider</a:t>
            </a:r>
          </a:p>
          <a:p>
            <a:endParaRPr lang="en-US" dirty="0"/>
          </a:p>
          <a:p>
            <a:pPr marL="0" indent="0">
              <a:buNone/>
            </a:pPr>
            <a:r>
              <a:rPr lang="en-US" dirty="0"/>
              <a:t>GPS IVMS is subject to breakdown/wear &amp; tear issues</a:t>
            </a:r>
          </a:p>
          <a:p>
            <a:pPr marL="0" indent="0">
              <a:buNone/>
            </a:pPr>
            <a:endParaRPr lang="en-US" dirty="0"/>
          </a:p>
          <a:p>
            <a:pPr marL="0" indent="0">
              <a:buNone/>
            </a:pPr>
            <a:r>
              <a:rPr lang="en-US" dirty="0"/>
              <a:t>Maintenance is needed with strong support from vendor</a:t>
            </a:r>
          </a:p>
          <a:p>
            <a:pPr marL="0" indent="0">
              <a:buNone/>
            </a:pPr>
            <a:endParaRPr lang="en-US" dirty="0"/>
          </a:p>
          <a:p>
            <a:pPr marL="0" indent="0">
              <a:buNone/>
            </a:pPr>
            <a:r>
              <a:rPr lang="en-US" dirty="0"/>
              <a:t>Common issues: failed to read driver ID, camera faulty, tilted camera angle, ADAS failure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MY" dirty="0"/>
          </a:p>
        </p:txBody>
      </p:sp>
    </p:spTree>
    <p:extLst>
      <p:ext uri="{BB962C8B-B14F-4D97-AF65-F5344CB8AC3E}">
        <p14:creationId xmlns:p14="http://schemas.microsoft.com/office/powerpoint/2010/main" val="37841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1F67-834C-59D7-C1C6-2D890B42F5B7}"/>
              </a:ext>
            </a:extLst>
          </p:cNvPr>
          <p:cNvSpPr>
            <a:spLocks noGrp="1"/>
          </p:cNvSpPr>
          <p:nvPr>
            <p:ph type="title"/>
          </p:nvPr>
        </p:nvSpPr>
        <p:spPr/>
        <p:txBody>
          <a:bodyPr/>
          <a:lstStyle/>
          <a:p>
            <a:r>
              <a:rPr lang="en-US" dirty="0"/>
              <a:t>Definition</a:t>
            </a:r>
            <a:endParaRPr lang="en-MY" dirty="0"/>
          </a:p>
        </p:txBody>
      </p:sp>
      <p:sp>
        <p:nvSpPr>
          <p:cNvPr id="3" name="Footer Placeholder 2">
            <a:extLst>
              <a:ext uri="{FF2B5EF4-FFF2-40B4-BE49-F238E27FC236}">
                <a16:creationId xmlns:a16="http://schemas.microsoft.com/office/drawing/2014/main" id="{AB83CD2C-19A9-EE54-DD20-2FACEADD3D11}"/>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F3BEF581-1514-4BAF-1760-EF1C2D5BAA38}"/>
              </a:ext>
            </a:extLst>
          </p:cNvPr>
          <p:cNvSpPr>
            <a:spLocks noGrp="1"/>
          </p:cNvSpPr>
          <p:nvPr>
            <p:ph type="dt" sz="half" idx="14"/>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1982C92E-6896-6A43-79F7-890D8C950B5F}"/>
              </a:ext>
            </a:extLst>
          </p:cNvPr>
          <p:cNvSpPr>
            <a:spLocks noGrp="1"/>
          </p:cNvSpPr>
          <p:nvPr>
            <p:ph sz="quarter" idx="15"/>
          </p:nvPr>
        </p:nvSpPr>
        <p:spPr/>
        <p:txBody>
          <a:bodyPr/>
          <a:lstStyle/>
          <a:p>
            <a:r>
              <a:rPr lang="en-US" dirty="0"/>
              <a:t>GPS</a:t>
            </a:r>
          </a:p>
          <a:p>
            <a:pPr marL="0" indent="0">
              <a:buNone/>
            </a:pPr>
            <a:r>
              <a:rPr lang="en-US" dirty="0"/>
              <a:t>Global Positioning System in United States of America or </a:t>
            </a:r>
          </a:p>
          <a:p>
            <a:pPr marL="0" indent="0">
              <a:buNone/>
            </a:pPr>
            <a:r>
              <a:rPr lang="en-US" dirty="0"/>
              <a:t>similar satellite positioning systems in other regions</a:t>
            </a:r>
          </a:p>
          <a:p>
            <a:endParaRPr lang="en-US" dirty="0"/>
          </a:p>
          <a:p>
            <a:r>
              <a:rPr lang="en-US" dirty="0"/>
              <a:t>IVMS</a:t>
            </a:r>
          </a:p>
          <a:p>
            <a:pPr marL="0" indent="0">
              <a:buNone/>
            </a:pPr>
            <a:r>
              <a:rPr lang="en-US" dirty="0"/>
              <a:t>In-vehicle monitoring system</a:t>
            </a:r>
          </a:p>
          <a:p>
            <a:pPr marL="0" indent="0">
              <a:buNone/>
            </a:pPr>
            <a:r>
              <a:rPr lang="en-US" dirty="0"/>
              <a:t>Devices installed to track, assess, and report driver behaviors such as cameras or microphones </a:t>
            </a:r>
            <a:endParaRPr lang="en-MY" dirty="0"/>
          </a:p>
        </p:txBody>
      </p:sp>
    </p:spTree>
    <p:extLst>
      <p:ext uri="{BB962C8B-B14F-4D97-AF65-F5344CB8AC3E}">
        <p14:creationId xmlns:p14="http://schemas.microsoft.com/office/powerpoint/2010/main" val="262841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A24-AC47-4B82-CC75-B00C10B3B11A}"/>
              </a:ext>
            </a:extLst>
          </p:cNvPr>
          <p:cNvSpPr>
            <a:spLocks noGrp="1"/>
          </p:cNvSpPr>
          <p:nvPr>
            <p:ph type="title"/>
          </p:nvPr>
        </p:nvSpPr>
        <p:spPr/>
        <p:txBody>
          <a:bodyPr/>
          <a:lstStyle/>
          <a:p>
            <a:r>
              <a:rPr lang="en-US" dirty="0"/>
              <a:t>Implementing GPS IVMS – Obstacles &amp; Overcome #1</a:t>
            </a:r>
            <a:endParaRPr lang="en-MY" dirty="0"/>
          </a:p>
        </p:txBody>
      </p:sp>
      <p:sp>
        <p:nvSpPr>
          <p:cNvPr id="3" name="Footer Placeholder 2">
            <a:extLst>
              <a:ext uri="{FF2B5EF4-FFF2-40B4-BE49-F238E27FC236}">
                <a16:creationId xmlns:a16="http://schemas.microsoft.com/office/drawing/2014/main" id="{9CDF6B24-D002-BB90-2309-043307F6C81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FEAD83CA-DF3D-8D44-6585-CE001D4B48B5}"/>
              </a:ext>
            </a:extLst>
          </p:cNvPr>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6C74C927-E333-997E-8BE0-6233D084F381}"/>
              </a:ext>
            </a:extLst>
          </p:cNvPr>
          <p:cNvSpPr>
            <a:spLocks noGrp="1"/>
          </p:cNvSpPr>
          <p:nvPr>
            <p:ph sz="quarter" idx="15"/>
          </p:nvPr>
        </p:nvSpPr>
        <p:spPr/>
        <p:txBody>
          <a:bodyPr/>
          <a:lstStyle/>
          <a:p>
            <a:pPr marL="0" indent="0">
              <a:buNone/>
            </a:pPr>
            <a:r>
              <a:rPr lang="en-US" dirty="0"/>
              <a:t>Obstacle</a:t>
            </a:r>
          </a:p>
          <a:p>
            <a:pPr marL="0" indent="0">
              <a:buNone/>
            </a:pPr>
            <a:endParaRPr lang="en-US" dirty="0"/>
          </a:p>
          <a:p>
            <a:r>
              <a:rPr lang="en-US" dirty="0"/>
              <a:t>Availability of vehicles for installation</a:t>
            </a:r>
            <a:endParaRPr lang="en-MY" dirty="0"/>
          </a:p>
        </p:txBody>
      </p:sp>
      <p:sp>
        <p:nvSpPr>
          <p:cNvPr id="6" name="Content Placeholder 5">
            <a:extLst>
              <a:ext uri="{FF2B5EF4-FFF2-40B4-BE49-F238E27FC236}">
                <a16:creationId xmlns:a16="http://schemas.microsoft.com/office/drawing/2014/main" id="{BC0F65E4-AC56-4BB3-A329-4F6996317BD8}"/>
              </a:ext>
            </a:extLst>
          </p:cNvPr>
          <p:cNvSpPr>
            <a:spLocks noGrp="1"/>
          </p:cNvSpPr>
          <p:nvPr>
            <p:ph sz="quarter" idx="16"/>
          </p:nvPr>
        </p:nvSpPr>
        <p:spPr/>
        <p:txBody>
          <a:bodyPr/>
          <a:lstStyle/>
          <a:p>
            <a:pPr marL="0" indent="0">
              <a:buNone/>
            </a:pPr>
            <a:r>
              <a:rPr lang="en-US" dirty="0"/>
              <a:t>Suggestions</a:t>
            </a:r>
          </a:p>
          <a:p>
            <a:pPr marL="0" indent="0">
              <a:buNone/>
            </a:pPr>
            <a:endParaRPr lang="en-US" dirty="0"/>
          </a:p>
          <a:p>
            <a:r>
              <a:rPr lang="en-US" dirty="0"/>
              <a:t>Communication with stakeholders</a:t>
            </a:r>
          </a:p>
          <a:p>
            <a:endParaRPr lang="en-US" dirty="0"/>
          </a:p>
          <a:p>
            <a:r>
              <a:rPr lang="en-US" dirty="0"/>
              <a:t>Feasible schedule</a:t>
            </a:r>
          </a:p>
        </p:txBody>
      </p:sp>
    </p:spTree>
    <p:extLst>
      <p:ext uri="{BB962C8B-B14F-4D97-AF65-F5344CB8AC3E}">
        <p14:creationId xmlns:p14="http://schemas.microsoft.com/office/powerpoint/2010/main" val="224940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A24-AC47-4B82-CC75-B00C10B3B11A}"/>
              </a:ext>
            </a:extLst>
          </p:cNvPr>
          <p:cNvSpPr>
            <a:spLocks noGrp="1"/>
          </p:cNvSpPr>
          <p:nvPr>
            <p:ph type="title"/>
          </p:nvPr>
        </p:nvSpPr>
        <p:spPr/>
        <p:txBody>
          <a:bodyPr/>
          <a:lstStyle/>
          <a:p>
            <a:r>
              <a:rPr lang="en-US" dirty="0"/>
              <a:t>Implementing GPS IVMS – Obstacles &amp; Overcome #2</a:t>
            </a:r>
            <a:endParaRPr lang="en-MY" dirty="0"/>
          </a:p>
        </p:txBody>
      </p:sp>
      <p:sp>
        <p:nvSpPr>
          <p:cNvPr id="3" name="Footer Placeholder 2">
            <a:extLst>
              <a:ext uri="{FF2B5EF4-FFF2-40B4-BE49-F238E27FC236}">
                <a16:creationId xmlns:a16="http://schemas.microsoft.com/office/drawing/2014/main" id="{9CDF6B24-D002-BB90-2309-043307F6C81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FEAD83CA-DF3D-8D44-6585-CE001D4B48B5}"/>
              </a:ext>
            </a:extLst>
          </p:cNvPr>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6C74C927-E333-997E-8BE0-6233D084F381}"/>
              </a:ext>
            </a:extLst>
          </p:cNvPr>
          <p:cNvSpPr>
            <a:spLocks noGrp="1"/>
          </p:cNvSpPr>
          <p:nvPr>
            <p:ph sz="quarter" idx="15"/>
          </p:nvPr>
        </p:nvSpPr>
        <p:spPr/>
        <p:txBody>
          <a:bodyPr/>
          <a:lstStyle/>
          <a:p>
            <a:pPr marL="0" indent="0">
              <a:buNone/>
            </a:pPr>
            <a:r>
              <a:rPr lang="en-US" dirty="0"/>
              <a:t>Obstacle</a:t>
            </a:r>
          </a:p>
          <a:p>
            <a:endParaRPr lang="en-US" dirty="0"/>
          </a:p>
          <a:p>
            <a:r>
              <a:rPr lang="en-US" dirty="0"/>
              <a:t>New hazard (wiring or others)</a:t>
            </a:r>
            <a:endParaRPr lang="en-MY" dirty="0"/>
          </a:p>
        </p:txBody>
      </p:sp>
      <p:sp>
        <p:nvSpPr>
          <p:cNvPr id="6" name="Content Placeholder 5">
            <a:extLst>
              <a:ext uri="{FF2B5EF4-FFF2-40B4-BE49-F238E27FC236}">
                <a16:creationId xmlns:a16="http://schemas.microsoft.com/office/drawing/2014/main" id="{BC0F65E4-AC56-4BB3-A329-4F6996317BD8}"/>
              </a:ext>
            </a:extLst>
          </p:cNvPr>
          <p:cNvSpPr>
            <a:spLocks noGrp="1"/>
          </p:cNvSpPr>
          <p:nvPr>
            <p:ph sz="quarter" idx="16"/>
          </p:nvPr>
        </p:nvSpPr>
        <p:spPr/>
        <p:txBody>
          <a:bodyPr>
            <a:normAutofit lnSpcReduction="10000"/>
          </a:bodyPr>
          <a:lstStyle/>
          <a:p>
            <a:pPr marL="0" indent="0">
              <a:buNone/>
            </a:pPr>
            <a:r>
              <a:rPr lang="en-US" dirty="0"/>
              <a:t>Suggestions:</a:t>
            </a:r>
          </a:p>
          <a:p>
            <a:endParaRPr lang="en-US" dirty="0"/>
          </a:p>
          <a:p>
            <a:r>
              <a:rPr lang="en-US" dirty="0"/>
              <a:t>Management of Change</a:t>
            </a:r>
          </a:p>
          <a:p>
            <a:endParaRPr lang="en-US" dirty="0"/>
          </a:p>
          <a:p>
            <a:r>
              <a:rPr lang="en-US" dirty="0"/>
              <a:t>Wiring by certified electrician</a:t>
            </a:r>
          </a:p>
          <a:p>
            <a:endParaRPr lang="en-US" dirty="0"/>
          </a:p>
          <a:p>
            <a:r>
              <a:rPr lang="en-US" dirty="0"/>
              <a:t>Battery isolators will shut down the devices</a:t>
            </a:r>
          </a:p>
          <a:p>
            <a:endParaRPr lang="en-US" dirty="0"/>
          </a:p>
          <a:p>
            <a:r>
              <a:rPr lang="en-US" dirty="0"/>
              <a:t>Backup batteries? Fire hazard</a:t>
            </a:r>
          </a:p>
        </p:txBody>
      </p:sp>
    </p:spTree>
    <p:extLst>
      <p:ext uri="{BB962C8B-B14F-4D97-AF65-F5344CB8AC3E}">
        <p14:creationId xmlns:p14="http://schemas.microsoft.com/office/powerpoint/2010/main" val="51129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A24-AC47-4B82-CC75-B00C10B3B11A}"/>
              </a:ext>
            </a:extLst>
          </p:cNvPr>
          <p:cNvSpPr>
            <a:spLocks noGrp="1"/>
          </p:cNvSpPr>
          <p:nvPr>
            <p:ph type="title"/>
          </p:nvPr>
        </p:nvSpPr>
        <p:spPr/>
        <p:txBody>
          <a:bodyPr/>
          <a:lstStyle/>
          <a:p>
            <a:r>
              <a:rPr lang="en-US" dirty="0"/>
              <a:t>Implementing GPS IVMS – Obstacles &amp; Overcome #3</a:t>
            </a:r>
            <a:endParaRPr lang="en-MY" dirty="0"/>
          </a:p>
        </p:txBody>
      </p:sp>
      <p:sp>
        <p:nvSpPr>
          <p:cNvPr id="3" name="Footer Placeholder 2">
            <a:extLst>
              <a:ext uri="{FF2B5EF4-FFF2-40B4-BE49-F238E27FC236}">
                <a16:creationId xmlns:a16="http://schemas.microsoft.com/office/drawing/2014/main" id="{9CDF6B24-D002-BB90-2309-043307F6C81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FEAD83CA-DF3D-8D44-6585-CE001D4B48B5}"/>
              </a:ext>
            </a:extLst>
          </p:cNvPr>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6C74C927-E333-997E-8BE0-6233D084F381}"/>
              </a:ext>
            </a:extLst>
          </p:cNvPr>
          <p:cNvSpPr>
            <a:spLocks noGrp="1"/>
          </p:cNvSpPr>
          <p:nvPr>
            <p:ph sz="quarter" idx="15"/>
          </p:nvPr>
        </p:nvSpPr>
        <p:spPr/>
        <p:txBody>
          <a:bodyPr/>
          <a:lstStyle/>
          <a:p>
            <a:pPr marL="0" indent="0">
              <a:buNone/>
            </a:pPr>
            <a:r>
              <a:rPr lang="en-US" dirty="0"/>
              <a:t>Obstacle</a:t>
            </a:r>
          </a:p>
          <a:p>
            <a:endParaRPr lang="en-US" dirty="0"/>
          </a:p>
          <a:p>
            <a:r>
              <a:rPr lang="en-US" dirty="0"/>
              <a:t>Driver ID mixed up/ misused </a:t>
            </a:r>
            <a:endParaRPr lang="en-MY" dirty="0"/>
          </a:p>
        </p:txBody>
      </p:sp>
      <p:sp>
        <p:nvSpPr>
          <p:cNvPr id="6" name="Content Placeholder 5">
            <a:extLst>
              <a:ext uri="{FF2B5EF4-FFF2-40B4-BE49-F238E27FC236}">
                <a16:creationId xmlns:a16="http://schemas.microsoft.com/office/drawing/2014/main" id="{BC0F65E4-AC56-4BB3-A329-4F6996317BD8}"/>
              </a:ext>
            </a:extLst>
          </p:cNvPr>
          <p:cNvSpPr>
            <a:spLocks noGrp="1"/>
          </p:cNvSpPr>
          <p:nvPr>
            <p:ph sz="quarter" idx="16"/>
          </p:nvPr>
        </p:nvSpPr>
        <p:spPr/>
        <p:txBody>
          <a:bodyPr>
            <a:normAutofit/>
          </a:bodyPr>
          <a:lstStyle/>
          <a:p>
            <a:pPr marL="0" indent="0">
              <a:buNone/>
            </a:pPr>
            <a:r>
              <a:rPr lang="en-US" dirty="0"/>
              <a:t>Suggestions:</a:t>
            </a:r>
          </a:p>
          <a:p>
            <a:endParaRPr lang="en-US" dirty="0"/>
          </a:p>
          <a:p>
            <a:r>
              <a:rPr lang="en-US" dirty="0"/>
              <a:t>Proper tracking</a:t>
            </a:r>
          </a:p>
          <a:p>
            <a:endParaRPr lang="en-US" dirty="0"/>
          </a:p>
          <a:p>
            <a:r>
              <a:rPr lang="en-US" dirty="0"/>
              <a:t>Periodic inspection</a:t>
            </a:r>
          </a:p>
        </p:txBody>
      </p:sp>
    </p:spTree>
    <p:extLst>
      <p:ext uri="{BB962C8B-B14F-4D97-AF65-F5344CB8AC3E}">
        <p14:creationId xmlns:p14="http://schemas.microsoft.com/office/powerpoint/2010/main" val="23462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A24-AC47-4B82-CC75-B00C10B3B11A}"/>
              </a:ext>
            </a:extLst>
          </p:cNvPr>
          <p:cNvSpPr>
            <a:spLocks noGrp="1"/>
          </p:cNvSpPr>
          <p:nvPr>
            <p:ph type="title"/>
          </p:nvPr>
        </p:nvSpPr>
        <p:spPr/>
        <p:txBody>
          <a:bodyPr/>
          <a:lstStyle/>
          <a:p>
            <a:r>
              <a:rPr lang="en-US" dirty="0"/>
              <a:t>Implementing GPS IVMS – Obstacles &amp; Overcome #4</a:t>
            </a:r>
            <a:endParaRPr lang="en-MY" dirty="0"/>
          </a:p>
        </p:txBody>
      </p:sp>
      <p:sp>
        <p:nvSpPr>
          <p:cNvPr id="3" name="Footer Placeholder 2">
            <a:extLst>
              <a:ext uri="{FF2B5EF4-FFF2-40B4-BE49-F238E27FC236}">
                <a16:creationId xmlns:a16="http://schemas.microsoft.com/office/drawing/2014/main" id="{9CDF6B24-D002-BB90-2309-043307F6C81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FEAD83CA-DF3D-8D44-6585-CE001D4B48B5}"/>
              </a:ext>
            </a:extLst>
          </p:cNvPr>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6C74C927-E333-997E-8BE0-6233D084F381}"/>
              </a:ext>
            </a:extLst>
          </p:cNvPr>
          <p:cNvSpPr>
            <a:spLocks noGrp="1"/>
          </p:cNvSpPr>
          <p:nvPr>
            <p:ph sz="quarter" idx="15"/>
          </p:nvPr>
        </p:nvSpPr>
        <p:spPr/>
        <p:txBody>
          <a:bodyPr/>
          <a:lstStyle/>
          <a:p>
            <a:pPr marL="0" indent="0">
              <a:buNone/>
            </a:pPr>
            <a:r>
              <a:rPr lang="en-US" dirty="0"/>
              <a:t>Obstacle</a:t>
            </a:r>
          </a:p>
          <a:p>
            <a:endParaRPr lang="en-US" dirty="0"/>
          </a:p>
          <a:p>
            <a:r>
              <a:rPr lang="en-US" dirty="0"/>
              <a:t>Drivers are not informed</a:t>
            </a:r>
            <a:endParaRPr lang="en-MY" dirty="0"/>
          </a:p>
        </p:txBody>
      </p:sp>
      <p:sp>
        <p:nvSpPr>
          <p:cNvPr id="6" name="Content Placeholder 5">
            <a:extLst>
              <a:ext uri="{FF2B5EF4-FFF2-40B4-BE49-F238E27FC236}">
                <a16:creationId xmlns:a16="http://schemas.microsoft.com/office/drawing/2014/main" id="{BC0F65E4-AC56-4BB3-A329-4F6996317BD8}"/>
              </a:ext>
            </a:extLst>
          </p:cNvPr>
          <p:cNvSpPr>
            <a:spLocks noGrp="1"/>
          </p:cNvSpPr>
          <p:nvPr>
            <p:ph sz="quarter" idx="16"/>
          </p:nvPr>
        </p:nvSpPr>
        <p:spPr/>
        <p:txBody>
          <a:bodyPr>
            <a:normAutofit fontScale="92500"/>
          </a:bodyPr>
          <a:lstStyle/>
          <a:p>
            <a:pPr marL="0" indent="0">
              <a:buNone/>
            </a:pPr>
            <a:r>
              <a:rPr lang="en-US" dirty="0"/>
              <a:t>Suggestions:</a:t>
            </a:r>
          </a:p>
          <a:p>
            <a:endParaRPr lang="en-US" dirty="0"/>
          </a:p>
          <a:p>
            <a:r>
              <a:rPr lang="en-US" dirty="0"/>
              <a:t>Communication on objectives and functions of the system</a:t>
            </a:r>
          </a:p>
          <a:p>
            <a:endParaRPr lang="en-US" dirty="0"/>
          </a:p>
          <a:p>
            <a:r>
              <a:rPr lang="en-US" dirty="0"/>
              <a:t>Consent</a:t>
            </a:r>
          </a:p>
          <a:p>
            <a:endParaRPr lang="en-US" dirty="0"/>
          </a:p>
          <a:p>
            <a:r>
              <a:rPr lang="en-US" dirty="0"/>
              <a:t>Training and coaching</a:t>
            </a:r>
          </a:p>
          <a:p>
            <a:endParaRPr lang="en-US" dirty="0"/>
          </a:p>
          <a:p>
            <a:r>
              <a:rPr lang="en-US" dirty="0"/>
              <a:t>Set clear expectation on violation</a:t>
            </a:r>
          </a:p>
        </p:txBody>
      </p:sp>
    </p:spTree>
    <p:extLst>
      <p:ext uri="{BB962C8B-B14F-4D97-AF65-F5344CB8AC3E}">
        <p14:creationId xmlns:p14="http://schemas.microsoft.com/office/powerpoint/2010/main" val="368720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A24-AC47-4B82-CC75-B00C10B3B11A}"/>
              </a:ext>
            </a:extLst>
          </p:cNvPr>
          <p:cNvSpPr>
            <a:spLocks noGrp="1"/>
          </p:cNvSpPr>
          <p:nvPr>
            <p:ph type="title"/>
          </p:nvPr>
        </p:nvSpPr>
        <p:spPr/>
        <p:txBody>
          <a:bodyPr/>
          <a:lstStyle/>
          <a:p>
            <a:r>
              <a:rPr lang="en-US" dirty="0"/>
              <a:t>Implementing GPS IVMS – Obstacles &amp; Overcome #5</a:t>
            </a:r>
            <a:endParaRPr lang="en-MY" dirty="0"/>
          </a:p>
        </p:txBody>
      </p:sp>
      <p:sp>
        <p:nvSpPr>
          <p:cNvPr id="3" name="Footer Placeholder 2">
            <a:extLst>
              <a:ext uri="{FF2B5EF4-FFF2-40B4-BE49-F238E27FC236}">
                <a16:creationId xmlns:a16="http://schemas.microsoft.com/office/drawing/2014/main" id="{9CDF6B24-D002-BB90-2309-043307F6C81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FEAD83CA-DF3D-8D44-6585-CE001D4B48B5}"/>
              </a:ext>
            </a:extLst>
          </p:cNvPr>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6C74C927-E333-997E-8BE0-6233D084F381}"/>
              </a:ext>
            </a:extLst>
          </p:cNvPr>
          <p:cNvSpPr>
            <a:spLocks noGrp="1"/>
          </p:cNvSpPr>
          <p:nvPr>
            <p:ph sz="quarter" idx="15"/>
          </p:nvPr>
        </p:nvSpPr>
        <p:spPr/>
        <p:txBody>
          <a:bodyPr/>
          <a:lstStyle/>
          <a:p>
            <a:pPr marL="0" indent="0">
              <a:buNone/>
            </a:pPr>
            <a:r>
              <a:rPr lang="en-US" dirty="0"/>
              <a:t>Obstacle</a:t>
            </a:r>
          </a:p>
          <a:p>
            <a:endParaRPr lang="en-US" dirty="0"/>
          </a:p>
          <a:p>
            <a:r>
              <a:rPr lang="en-US" dirty="0"/>
              <a:t>Unclear roles and responsibilities (management, drivers)</a:t>
            </a:r>
            <a:endParaRPr lang="en-MY" dirty="0"/>
          </a:p>
        </p:txBody>
      </p:sp>
      <p:sp>
        <p:nvSpPr>
          <p:cNvPr id="6" name="Content Placeholder 5">
            <a:extLst>
              <a:ext uri="{FF2B5EF4-FFF2-40B4-BE49-F238E27FC236}">
                <a16:creationId xmlns:a16="http://schemas.microsoft.com/office/drawing/2014/main" id="{BC0F65E4-AC56-4BB3-A329-4F6996317BD8}"/>
              </a:ext>
            </a:extLst>
          </p:cNvPr>
          <p:cNvSpPr>
            <a:spLocks noGrp="1"/>
          </p:cNvSpPr>
          <p:nvPr>
            <p:ph sz="quarter" idx="16"/>
          </p:nvPr>
        </p:nvSpPr>
        <p:spPr/>
        <p:txBody>
          <a:bodyPr>
            <a:normAutofit lnSpcReduction="10000"/>
          </a:bodyPr>
          <a:lstStyle/>
          <a:p>
            <a:pPr marL="0" indent="0">
              <a:buNone/>
            </a:pPr>
            <a:r>
              <a:rPr lang="en-US" dirty="0"/>
              <a:t>Suggestions:</a:t>
            </a:r>
          </a:p>
          <a:p>
            <a:endParaRPr lang="en-US" dirty="0"/>
          </a:p>
          <a:p>
            <a:r>
              <a:rPr lang="en-US" dirty="0"/>
              <a:t>In-depth training to users</a:t>
            </a:r>
          </a:p>
          <a:p>
            <a:endParaRPr lang="en-US" dirty="0"/>
          </a:p>
          <a:p>
            <a:r>
              <a:rPr lang="en-US" dirty="0"/>
              <a:t>Assigned person to follow up maintenance with supplier</a:t>
            </a:r>
          </a:p>
          <a:p>
            <a:endParaRPr lang="en-US" dirty="0"/>
          </a:p>
          <a:p>
            <a:r>
              <a:rPr lang="en-US" dirty="0"/>
              <a:t>Clear handover to users</a:t>
            </a:r>
          </a:p>
          <a:p>
            <a:endParaRPr lang="en-US" dirty="0"/>
          </a:p>
          <a:p>
            <a:r>
              <a:rPr lang="en-US" dirty="0"/>
              <a:t>Periodic audit</a:t>
            </a:r>
          </a:p>
        </p:txBody>
      </p:sp>
    </p:spTree>
    <p:extLst>
      <p:ext uri="{BB962C8B-B14F-4D97-AF65-F5344CB8AC3E}">
        <p14:creationId xmlns:p14="http://schemas.microsoft.com/office/powerpoint/2010/main" val="302903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A24-AC47-4B82-CC75-B00C10B3B11A}"/>
              </a:ext>
            </a:extLst>
          </p:cNvPr>
          <p:cNvSpPr>
            <a:spLocks noGrp="1"/>
          </p:cNvSpPr>
          <p:nvPr>
            <p:ph type="title"/>
          </p:nvPr>
        </p:nvSpPr>
        <p:spPr/>
        <p:txBody>
          <a:bodyPr/>
          <a:lstStyle/>
          <a:p>
            <a:r>
              <a:rPr lang="en-US" dirty="0"/>
              <a:t>Implementing GPS IVMS – Obstacles &amp; Overcome #6</a:t>
            </a:r>
            <a:endParaRPr lang="en-MY" dirty="0"/>
          </a:p>
        </p:txBody>
      </p:sp>
      <p:sp>
        <p:nvSpPr>
          <p:cNvPr id="3" name="Footer Placeholder 2">
            <a:extLst>
              <a:ext uri="{FF2B5EF4-FFF2-40B4-BE49-F238E27FC236}">
                <a16:creationId xmlns:a16="http://schemas.microsoft.com/office/drawing/2014/main" id="{9CDF6B24-D002-BB90-2309-043307F6C81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FEAD83CA-DF3D-8D44-6585-CE001D4B48B5}"/>
              </a:ext>
            </a:extLst>
          </p:cNvPr>
          <p:cNvSpPr>
            <a:spLocks noGrp="1"/>
          </p:cNvSpPr>
          <p:nvPr>
            <p:ph type="dt" sz="half" idx="11"/>
          </p:nvPr>
        </p:nvSpPr>
        <p:spPr/>
        <p:txBody>
          <a:bodyPr/>
          <a:lstStyle/>
          <a:p>
            <a:pPr>
              <a:defRPr/>
            </a:pPr>
            <a:fld id="{D726EFF1-23E1-4087-929E-DABC418742C6}"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6C74C927-E333-997E-8BE0-6233D084F381}"/>
              </a:ext>
            </a:extLst>
          </p:cNvPr>
          <p:cNvSpPr>
            <a:spLocks noGrp="1"/>
          </p:cNvSpPr>
          <p:nvPr>
            <p:ph sz="quarter" idx="15"/>
          </p:nvPr>
        </p:nvSpPr>
        <p:spPr/>
        <p:txBody>
          <a:bodyPr/>
          <a:lstStyle/>
          <a:p>
            <a:pPr marL="0" indent="0">
              <a:buNone/>
            </a:pPr>
            <a:r>
              <a:rPr lang="en-US" dirty="0"/>
              <a:t>Obstacle</a:t>
            </a:r>
          </a:p>
          <a:p>
            <a:endParaRPr lang="en-US" dirty="0"/>
          </a:p>
          <a:p>
            <a:r>
              <a:rPr lang="en-US" dirty="0"/>
              <a:t>Sustainability</a:t>
            </a:r>
            <a:endParaRPr lang="en-MY" dirty="0"/>
          </a:p>
        </p:txBody>
      </p:sp>
      <p:sp>
        <p:nvSpPr>
          <p:cNvPr id="6" name="Content Placeholder 5">
            <a:extLst>
              <a:ext uri="{FF2B5EF4-FFF2-40B4-BE49-F238E27FC236}">
                <a16:creationId xmlns:a16="http://schemas.microsoft.com/office/drawing/2014/main" id="{BC0F65E4-AC56-4BB3-A329-4F6996317BD8}"/>
              </a:ext>
            </a:extLst>
          </p:cNvPr>
          <p:cNvSpPr>
            <a:spLocks noGrp="1"/>
          </p:cNvSpPr>
          <p:nvPr>
            <p:ph sz="quarter" idx="16"/>
          </p:nvPr>
        </p:nvSpPr>
        <p:spPr/>
        <p:txBody>
          <a:bodyPr>
            <a:normAutofit lnSpcReduction="10000"/>
          </a:bodyPr>
          <a:lstStyle/>
          <a:p>
            <a:pPr marL="0" indent="0">
              <a:buNone/>
            </a:pPr>
            <a:r>
              <a:rPr lang="en-US" dirty="0"/>
              <a:t>Suggestions:</a:t>
            </a:r>
          </a:p>
          <a:p>
            <a:endParaRPr lang="en-US" dirty="0"/>
          </a:p>
          <a:p>
            <a:r>
              <a:rPr lang="en-US" dirty="0"/>
              <a:t>Remove obstacles</a:t>
            </a:r>
          </a:p>
          <a:p>
            <a:endParaRPr lang="en-US" dirty="0"/>
          </a:p>
          <a:p>
            <a:r>
              <a:rPr lang="en-US" dirty="0"/>
              <a:t>Reinstate objectives and target</a:t>
            </a:r>
          </a:p>
          <a:p>
            <a:endParaRPr lang="en-US" dirty="0"/>
          </a:p>
          <a:p>
            <a:r>
              <a:rPr lang="en-US" dirty="0"/>
              <a:t>Committee drive continuous improvement</a:t>
            </a:r>
          </a:p>
          <a:p>
            <a:endParaRPr lang="en-US" dirty="0"/>
          </a:p>
          <a:p>
            <a:r>
              <a:rPr lang="en-US" dirty="0"/>
              <a:t>Monitoring center with screens</a:t>
            </a:r>
          </a:p>
          <a:p>
            <a:endParaRPr lang="en-US" dirty="0"/>
          </a:p>
          <a:p>
            <a:pPr marL="0" indent="0">
              <a:buNone/>
            </a:pPr>
            <a:endParaRPr lang="en-US" dirty="0"/>
          </a:p>
        </p:txBody>
      </p:sp>
    </p:spTree>
    <p:extLst>
      <p:ext uri="{BB962C8B-B14F-4D97-AF65-F5344CB8AC3E}">
        <p14:creationId xmlns:p14="http://schemas.microsoft.com/office/powerpoint/2010/main" val="4713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856A14-8458-3A19-5180-F3EF9962E769}"/>
              </a:ext>
            </a:extLst>
          </p:cNvPr>
          <p:cNvSpPr>
            <a:spLocks noGrp="1"/>
          </p:cNvSpPr>
          <p:nvPr>
            <p:ph type="title"/>
          </p:nvPr>
        </p:nvSpPr>
        <p:spPr/>
        <p:txBody>
          <a:bodyPr/>
          <a:lstStyle/>
          <a:p>
            <a:r>
              <a:rPr lang="en-US" dirty="0"/>
              <a:t>Improvements after implement GPS and IVMS </a:t>
            </a:r>
            <a:endParaRPr lang="en-MY" dirty="0"/>
          </a:p>
        </p:txBody>
      </p:sp>
      <p:sp>
        <p:nvSpPr>
          <p:cNvPr id="3" name="Footer Placeholder 2">
            <a:extLst>
              <a:ext uri="{FF2B5EF4-FFF2-40B4-BE49-F238E27FC236}">
                <a16:creationId xmlns:a16="http://schemas.microsoft.com/office/drawing/2014/main" id="{28692976-597A-945F-9615-B386B6E18CC6}"/>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095DB709-75AC-AF8E-8891-B7DD927977CF}"/>
              </a:ext>
            </a:extLst>
          </p:cNvPr>
          <p:cNvSpPr>
            <a:spLocks noGrp="1"/>
          </p:cNvSpPr>
          <p:nvPr>
            <p:ph type="dt" sz="half" idx="14"/>
          </p:nvPr>
        </p:nvSpPr>
        <p:spPr/>
        <p:txBody>
          <a:bodyPr/>
          <a:lstStyle/>
          <a:p>
            <a:pPr>
              <a:defRPr/>
            </a:pPr>
            <a:fld id="{D726EFF1-23E1-4087-929E-DABC418742C6}" type="datetime4">
              <a:rPr lang="en-US" smtClean="0"/>
              <a:pPr>
                <a:defRPr/>
              </a:pPr>
              <a:t>February 10, 2023</a:t>
            </a:fld>
            <a:endParaRPr lang="cs-CZ" dirty="0"/>
          </a:p>
        </p:txBody>
      </p:sp>
      <p:pic>
        <p:nvPicPr>
          <p:cNvPr id="9" name="Picture 8" descr="Diagram&#10;&#10;Description automatically generated with medium confidence">
            <a:extLst>
              <a:ext uri="{FF2B5EF4-FFF2-40B4-BE49-F238E27FC236}">
                <a16:creationId xmlns:a16="http://schemas.microsoft.com/office/drawing/2014/main" id="{4F66E4F0-F647-BABD-FA43-6D9E312FC533}"/>
              </a:ext>
            </a:extLst>
          </p:cNvPr>
          <p:cNvPicPr>
            <a:picLocks noChangeAspect="1"/>
          </p:cNvPicPr>
          <p:nvPr/>
        </p:nvPicPr>
        <p:blipFill>
          <a:blip r:embed="rId3"/>
          <a:stretch>
            <a:fillRect/>
          </a:stretch>
        </p:blipFill>
        <p:spPr>
          <a:xfrm>
            <a:off x="1676400" y="1131590"/>
            <a:ext cx="5551487" cy="3555087"/>
          </a:xfrm>
          <a:prstGeom prst="rect">
            <a:avLst/>
          </a:prstGeom>
        </p:spPr>
      </p:pic>
    </p:spTree>
    <p:extLst>
      <p:ext uri="{BB962C8B-B14F-4D97-AF65-F5344CB8AC3E}">
        <p14:creationId xmlns:p14="http://schemas.microsoft.com/office/powerpoint/2010/main" val="113345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856A14-8458-3A19-5180-F3EF9962E769}"/>
              </a:ext>
            </a:extLst>
          </p:cNvPr>
          <p:cNvSpPr>
            <a:spLocks noGrp="1"/>
          </p:cNvSpPr>
          <p:nvPr>
            <p:ph type="title"/>
          </p:nvPr>
        </p:nvSpPr>
        <p:spPr/>
        <p:txBody>
          <a:bodyPr/>
          <a:lstStyle/>
          <a:p>
            <a:r>
              <a:rPr lang="en-US" dirty="0"/>
              <a:t>Improvements after implement GPS and IVMS </a:t>
            </a:r>
            <a:endParaRPr lang="en-MY" dirty="0"/>
          </a:p>
        </p:txBody>
      </p:sp>
      <p:sp>
        <p:nvSpPr>
          <p:cNvPr id="3" name="Footer Placeholder 2">
            <a:extLst>
              <a:ext uri="{FF2B5EF4-FFF2-40B4-BE49-F238E27FC236}">
                <a16:creationId xmlns:a16="http://schemas.microsoft.com/office/drawing/2014/main" id="{28692976-597A-945F-9615-B386B6E18CC6}"/>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095DB709-75AC-AF8E-8891-B7DD927977CF}"/>
              </a:ext>
            </a:extLst>
          </p:cNvPr>
          <p:cNvSpPr>
            <a:spLocks noGrp="1"/>
          </p:cNvSpPr>
          <p:nvPr>
            <p:ph type="dt" sz="half" idx="14"/>
          </p:nvPr>
        </p:nvSpPr>
        <p:spPr/>
        <p:txBody>
          <a:bodyPr/>
          <a:lstStyle/>
          <a:p>
            <a:pPr>
              <a:defRPr/>
            </a:pPr>
            <a:fld id="{D726EFF1-23E1-4087-929E-DABC418742C6}" type="datetime4">
              <a:rPr lang="en-US" smtClean="0"/>
              <a:pPr>
                <a:defRPr/>
              </a:pPr>
              <a:t>February 10, 2023</a:t>
            </a:fld>
            <a:endParaRPr lang="cs-CZ" dirty="0"/>
          </a:p>
        </p:txBody>
      </p:sp>
      <p:pic>
        <p:nvPicPr>
          <p:cNvPr id="2" name="Picture 1" descr="Graphical user interface&#10;&#10;Description automatically generated">
            <a:extLst>
              <a:ext uri="{FF2B5EF4-FFF2-40B4-BE49-F238E27FC236}">
                <a16:creationId xmlns:a16="http://schemas.microsoft.com/office/drawing/2014/main" id="{06AF7C99-9E19-3276-1093-560AE08E38D4}"/>
              </a:ext>
            </a:extLst>
          </p:cNvPr>
          <p:cNvPicPr>
            <a:picLocks noChangeAspect="1"/>
          </p:cNvPicPr>
          <p:nvPr/>
        </p:nvPicPr>
        <p:blipFill>
          <a:blip r:embed="rId3"/>
          <a:stretch>
            <a:fillRect/>
          </a:stretch>
        </p:blipFill>
        <p:spPr>
          <a:xfrm>
            <a:off x="1745016" y="1047750"/>
            <a:ext cx="5725160" cy="3605530"/>
          </a:xfrm>
          <a:prstGeom prst="rect">
            <a:avLst/>
          </a:prstGeom>
        </p:spPr>
      </p:pic>
    </p:spTree>
    <p:extLst>
      <p:ext uri="{BB962C8B-B14F-4D97-AF65-F5344CB8AC3E}">
        <p14:creationId xmlns:p14="http://schemas.microsoft.com/office/powerpoint/2010/main" val="198784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80D4-2BB4-A7A9-2BB4-9ADC40E3F453}"/>
              </a:ext>
            </a:extLst>
          </p:cNvPr>
          <p:cNvSpPr>
            <a:spLocks noGrp="1"/>
          </p:cNvSpPr>
          <p:nvPr>
            <p:ph type="title"/>
          </p:nvPr>
        </p:nvSpPr>
        <p:spPr/>
        <p:txBody>
          <a:bodyPr/>
          <a:lstStyle/>
          <a:p>
            <a:r>
              <a:rPr lang="en-US" dirty="0"/>
              <a:t>Conclusion</a:t>
            </a:r>
            <a:endParaRPr lang="en-MY" dirty="0"/>
          </a:p>
        </p:txBody>
      </p:sp>
      <p:sp>
        <p:nvSpPr>
          <p:cNvPr id="3" name="Footer Placeholder 2">
            <a:extLst>
              <a:ext uri="{FF2B5EF4-FFF2-40B4-BE49-F238E27FC236}">
                <a16:creationId xmlns:a16="http://schemas.microsoft.com/office/drawing/2014/main" id="{03FE9DC9-C88B-8702-0E86-9222A050D6C6}"/>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54B2857D-6E1D-D5F3-078C-FD246C1ACD76}"/>
              </a:ext>
            </a:extLst>
          </p:cNvPr>
          <p:cNvSpPr>
            <a:spLocks noGrp="1"/>
          </p:cNvSpPr>
          <p:nvPr>
            <p:ph type="dt" sz="half" idx="14"/>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E64F5D93-D55C-4EC6-7BAF-618218232848}"/>
              </a:ext>
            </a:extLst>
          </p:cNvPr>
          <p:cNvSpPr>
            <a:spLocks noGrp="1"/>
          </p:cNvSpPr>
          <p:nvPr>
            <p:ph sz="quarter" idx="15"/>
          </p:nvPr>
        </p:nvSpPr>
        <p:spPr/>
        <p:txBody>
          <a:bodyPr/>
          <a:lstStyle/>
          <a:p>
            <a:r>
              <a:rPr lang="en-US" dirty="0"/>
              <a:t>One of the many tools</a:t>
            </a:r>
          </a:p>
          <a:p>
            <a:endParaRPr lang="en-US" dirty="0"/>
          </a:p>
          <a:p>
            <a:r>
              <a:rPr lang="en-US" dirty="0"/>
              <a:t>Aim to improve drivers’ unsafe behaviors, improve driving competency and efficiency</a:t>
            </a:r>
          </a:p>
          <a:p>
            <a:endParaRPr lang="en-US" dirty="0"/>
          </a:p>
          <a:p>
            <a:r>
              <a:rPr lang="en-MY" dirty="0"/>
              <a:t>It is not a magic bullet</a:t>
            </a:r>
          </a:p>
          <a:p>
            <a:endParaRPr lang="en-MY" dirty="0"/>
          </a:p>
          <a:p>
            <a:r>
              <a:rPr lang="en-MY" dirty="0"/>
              <a:t>Other initiatives such as fatigue management, vehicle preventive maintenance program and defensive driving training are needed</a:t>
            </a:r>
          </a:p>
        </p:txBody>
      </p:sp>
    </p:spTree>
    <p:extLst>
      <p:ext uri="{BB962C8B-B14F-4D97-AF65-F5344CB8AC3E}">
        <p14:creationId xmlns:p14="http://schemas.microsoft.com/office/powerpoint/2010/main" val="47322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80D4-2BB4-A7A9-2BB4-9ADC40E3F453}"/>
              </a:ext>
            </a:extLst>
          </p:cNvPr>
          <p:cNvSpPr>
            <a:spLocks noGrp="1"/>
          </p:cNvSpPr>
          <p:nvPr>
            <p:ph type="title"/>
          </p:nvPr>
        </p:nvSpPr>
        <p:spPr/>
        <p:txBody>
          <a:bodyPr/>
          <a:lstStyle/>
          <a:p>
            <a:r>
              <a:rPr lang="en-US" dirty="0"/>
              <a:t>Questions and Answers</a:t>
            </a:r>
            <a:endParaRPr lang="en-MY" dirty="0"/>
          </a:p>
        </p:txBody>
      </p:sp>
      <p:sp>
        <p:nvSpPr>
          <p:cNvPr id="3" name="Footer Placeholder 2">
            <a:extLst>
              <a:ext uri="{FF2B5EF4-FFF2-40B4-BE49-F238E27FC236}">
                <a16:creationId xmlns:a16="http://schemas.microsoft.com/office/drawing/2014/main" id="{03FE9DC9-C88B-8702-0E86-9222A050D6C6}"/>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54B2857D-6E1D-D5F3-078C-FD246C1ACD76}"/>
              </a:ext>
            </a:extLst>
          </p:cNvPr>
          <p:cNvSpPr>
            <a:spLocks noGrp="1"/>
          </p:cNvSpPr>
          <p:nvPr>
            <p:ph type="dt" sz="half" idx="14"/>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E64F5D93-D55C-4EC6-7BAF-618218232848}"/>
              </a:ext>
            </a:extLst>
          </p:cNvPr>
          <p:cNvSpPr>
            <a:spLocks noGrp="1"/>
          </p:cNvSpPr>
          <p:nvPr>
            <p:ph sz="quarter" idx="15"/>
          </p:nvPr>
        </p:nvSpPr>
        <p:spPr/>
        <p:txBody>
          <a:bodyPr/>
          <a:lstStyle/>
          <a:p>
            <a:r>
              <a:rPr lang="en-US" dirty="0"/>
              <a:t>Q&amp;A?</a:t>
            </a:r>
            <a:endParaRPr lang="en-MY" dirty="0"/>
          </a:p>
        </p:txBody>
      </p:sp>
      <p:pic>
        <p:nvPicPr>
          <p:cNvPr id="3074" name="Picture 2" descr="4 Better Ways to Say &quot;Thank You&quot; | Inc.com">
            <a:extLst>
              <a:ext uri="{FF2B5EF4-FFF2-40B4-BE49-F238E27FC236}">
                <a16:creationId xmlns:a16="http://schemas.microsoft.com/office/drawing/2014/main" id="{FC6BE765-D6DC-35EB-4A15-C82406AB5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117" y="1755913"/>
            <a:ext cx="3839766" cy="215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US" dirty="0"/>
              <a:t>The “why”</a:t>
            </a:r>
            <a:endParaRPr lang="cs-CZ" dirty="0"/>
          </a:p>
        </p:txBody>
      </p:sp>
      <p:sp>
        <p:nvSpPr>
          <p:cNvPr id="3" name="Zástupný symbol pro zápatí 2"/>
          <p:cNvSpPr>
            <a:spLocks noGrp="1"/>
          </p:cNvSpPr>
          <p:nvPr>
            <p:ph type="ftr" sz="quarter" idx="10"/>
          </p:nvPr>
        </p:nvSpPr>
        <p:spPr/>
        <p:txBody>
          <a:bodyPr/>
          <a:lstStyle/>
          <a:p>
            <a:pPr>
              <a:defRPr/>
            </a:pPr>
            <a:r>
              <a:rPr lang="en-US" dirty="0"/>
              <a:t>SAFEX Conference Paper </a:t>
            </a:r>
            <a:endParaRPr lang="cs-CZ" dirty="0"/>
          </a:p>
        </p:txBody>
      </p:sp>
      <p:sp>
        <p:nvSpPr>
          <p:cNvPr id="4" name="Zástupný symbol pro datum 3"/>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9" name="Zástupný symbol pro obsah 6">
            <a:extLst>
              <a:ext uri="{FF2B5EF4-FFF2-40B4-BE49-F238E27FC236}">
                <a16:creationId xmlns:a16="http://schemas.microsoft.com/office/drawing/2014/main" id="{F3194D0D-3836-3137-A583-CBA7B3ABF6F9}"/>
              </a:ext>
            </a:extLst>
          </p:cNvPr>
          <p:cNvSpPr txBox="1">
            <a:spLocks/>
          </p:cNvSpPr>
          <p:nvPr/>
        </p:nvSpPr>
        <p:spPr>
          <a:xfrm>
            <a:off x="395288" y="2620819"/>
            <a:ext cx="4140000" cy="1578769"/>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
                <a:srgbClr val="C00000"/>
              </a:buClr>
              <a:buFont typeface="Wingdings"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itchFamily="2" charset="2"/>
              <a:buChar char="w"/>
              <a:defRPr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sz="1400" dirty="0"/>
          </a:p>
        </p:txBody>
      </p:sp>
      <p:pic>
        <p:nvPicPr>
          <p:cNvPr id="1030" name="Picture 6" descr="So Long TNT, There's a New Explosive in Town">
            <a:extLst>
              <a:ext uri="{FF2B5EF4-FFF2-40B4-BE49-F238E27FC236}">
                <a16:creationId xmlns:a16="http://schemas.microsoft.com/office/drawing/2014/main" id="{ADE5D3E6-5424-22AD-B30C-5E91B89CD3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131590"/>
            <a:ext cx="2457442" cy="184308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5" name="Picture 2" descr="Industry 4.0 and IoT drive growth">
            <a:extLst>
              <a:ext uri="{FF2B5EF4-FFF2-40B4-BE49-F238E27FC236}">
                <a16:creationId xmlns:a16="http://schemas.microsoft.com/office/drawing/2014/main" id="{88D7F29A-68B9-F515-30CF-AF62E5993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828" y="1131590"/>
            <a:ext cx="2836530" cy="187770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7D47275-2854-7A1F-0502-FFADC02F852F}"/>
              </a:ext>
            </a:extLst>
          </p:cNvPr>
          <p:cNvSpPr/>
          <p:nvPr/>
        </p:nvSpPr>
        <p:spPr>
          <a:xfrm>
            <a:off x="6229104" y="2402996"/>
            <a:ext cx="2590800" cy="566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rgbClr val="FF0000"/>
                </a:solidFill>
              </a:rPr>
              <a:t>Road</a:t>
            </a:r>
          </a:p>
          <a:p>
            <a:pPr algn="r"/>
            <a:r>
              <a:rPr lang="en-US" dirty="0">
                <a:solidFill>
                  <a:srgbClr val="FF0000"/>
                </a:solidFill>
              </a:rPr>
              <a:t>Transportation</a:t>
            </a:r>
            <a:endParaRPr lang="en-MY" dirty="0">
              <a:solidFill>
                <a:srgbClr val="FF0000"/>
              </a:solidFill>
            </a:endParaRPr>
          </a:p>
        </p:txBody>
      </p:sp>
      <p:pic>
        <p:nvPicPr>
          <p:cNvPr id="1032" name="Picture 8" descr="Efficiency is Efficient: About Energy Efficiency as a Resource – Efficiency  For All">
            <a:extLst>
              <a:ext uri="{FF2B5EF4-FFF2-40B4-BE49-F238E27FC236}">
                <a16:creationId xmlns:a16="http://schemas.microsoft.com/office/drawing/2014/main" id="{480D5280-DFD7-B2A9-EF89-C0B0FA840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77" y="3217988"/>
            <a:ext cx="2295525" cy="13773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2 Contact Centre Cost Saving Ideas">
            <a:extLst>
              <a:ext uri="{FF2B5EF4-FFF2-40B4-BE49-F238E27FC236}">
                <a16:creationId xmlns:a16="http://schemas.microsoft.com/office/drawing/2014/main" id="{A60F22EB-F7B5-5CAF-D822-A3D695E9D4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47" y="3217988"/>
            <a:ext cx="2376068" cy="13773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at is a Risk-Based Approach (RBA)? | ComplyCube">
            <a:extLst>
              <a:ext uri="{FF2B5EF4-FFF2-40B4-BE49-F238E27FC236}">
                <a16:creationId xmlns:a16="http://schemas.microsoft.com/office/drawing/2014/main" id="{BCBA613D-5F4B-9584-FF70-23E5F68BC6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5577" y="3178865"/>
            <a:ext cx="2443562" cy="141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4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3381375"/>
            <a:ext cx="9144000" cy="972741"/>
          </a:xfrm>
          <a:prstGeom prst="rect">
            <a:avLst/>
          </a:prstGeom>
          <a:noFill/>
          <a:ln w="9525">
            <a:noFill/>
            <a:miter lim="800000"/>
            <a:headEnd/>
            <a:tailEnd/>
          </a:ln>
          <a:effectLst/>
        </p:spPr>
        <p:txBody>
          <a:bodyPr/>
          <a:lstStyle/>
          <a:p>
            <a:pPr algn="ctr"/>
            <a:r>
              <a:rPr lang="en-US" sz="1300" b="1" dirty="0">
                <a:solidFill>
                  <a:schemeClr val="bg1"/>
                </a:solidFill>
              </a:rPr>
              <a:t>Austin Powder Malaysia Sdn Bhd</a:t>
            </a:r>
            <a:endParaRPr lang="de-DE" sz="1300" b="1" dirty="0">
              <a:solidFill>
                <a:schemeClr val="bg1"/>
              </a:solidFill>
            </a:endParaRPr>
          </a:p>
          <a:p>
            <a:pPr algn="ctr"/>
            <a:r>
              <a:rPr lang="cs-CZ" sz="1300" dirty="0">
                <a:solidFill>
                  <a:schemeClr val="bg1"/>
                </a:solidFill>
              </a:rPr>
              <a:t>No. 8, Jalan SS 22/21, Damansara Jaya, 47400 Petaling Jaya, Selangor</a:t>
            </a:r>
            <a:br>
              <a:rPr lang="de-DE" sz="1300" dirty="0">
                <a:solidFill>
                  <a:schemeClr val="bg1"/>
                </a:solidFill>
              </a:rPr>
            </a:br>
            <a:r>
              <a:rPr lang="en-US" sz="1300" dirty="0">
                <a:solidFill>
                  <a:schemeClr val="bg1"/>
                </a:solidFill>
              </a:rPr>
              <a:t>Malaysia</a:t>
            </a:r>
            <a:endParaRPr lang="de-DE" sz="1300" dirty="0">
              <a:solidFill>
                <a:schemeClr val="bg1"/>
              </a:solidFill>
            </a:endParaRPr>
          </a:p>
          <a:p>
            <a:pPr algn="ctr"/>
            <a:r>
              <a:rPr lang="de-DE" sz="1300" dirty="0">
                <a:solidFill>
                  <a:schemeClr val="bg1"/>
                </a:solidFill>
              </a:rPr>
              <a:t>tel.: +</a:t>
            </a:r>
            <a:r>
              <a:rPr lang="en-US" sz="1300" dirty="0">
                <a:solidFill>
                  <a:schemeClr val="bg1"/>
                </a:solidFill>
              </a:rPr>
              <a:t>603</a:t>
            </a:r>
            <a:r>
              <a:rPr lang="de-DE" sz="1300" dirty="0">
                <a:solidFill>
                  <a:schemeClr val="bg1"/>
                </a:solidFill>
              </a:rPr>
              <a:t> </a:t>
            </a:r>
            <a:r>
              <a:rPr lang="en-US" sz="1300" dirty="0">
                <a:solidFill>
                  <a:schemeClr val="bg1"/>
                </a:solidFill>
              </a:rPr>
              <a:t>7729 7464</a:t>
            </a:r>
          </a:p>
          <a:p>
            <a:pPr algn="ctr"/>
            <a:r>
              <a:rPr lang="cs-CZ" sz="1300" dirty="0">
                <a:solidFill>
                  <a:schemeClr val="bg1"/>
                </a:solidFill>
              </a:rPr>
              <a:t>https://www.austinpowder.com/malaysia/home/</a:t>
            </a:r>
            <a:endParaRPr lang="de-DE" sz="13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C96C33-7DFF-69AE-E592-4D4F503C3279}"/>
              </a:ext>
            </a:extLst>
          </p:cNvPr>
          <p:cNvSpPr>
            <a:spLocks noGrp="1"/>
          </p:cNvSpPr>
          <p:nvPr>
            <p:ph type="title"/>
          </p:nvPr>
        </p:nvSpPr>
        <p:spPr/>
        <p:txBody>
          <a:bodyPr/>
          <a:lstStyle/>
          <a:p>
            <a:r>
              <a:rPr lang="en-US" dirty="0"/>
              <a:t>Hierarchy of Risk Controls</a:t>
            </a:r>
            <a:endParaRPr lang="en-MY" dirty="0"/>
          </a:p>
        </p:txBody>
      </p:sp>
      <p:sp>
        <p:nvSpPr>
          <p:cNvPr id="3" name="Footer Placeholder 2">
            <a:extLst>
              <a:ext uri="{FF2B5EF4-FFF2-40B4-BE49-F238E27FC236}">
                <a16:creationId xmlns:a16="http://schemas.microsoft.com/office/drawing/2014/main" id="{4492460E-BB8A-DFE6-AA78-3909D2C0901B}"/>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7561199B-ACF7-B004-C775-65CDD6709719}"/>
              </a:ext>
            </a:extLst>
          </p:cNvPr>
          <p:cNvSpPr>
            <a:spLocks noGrp="1"/>
          </p:cNvSpPr>
          <p:nvPr>
            <p:ph type="dt" sz="half" idx="14"/>
          </p:nvPr>
        </p:nvSpPr>
        <p:spPr/>
        <p:txBody>
          <a:bodyPr/>
          <a:lstStyle/>
          <a:p>
            <a:pPr>
              <a:defRPr/>
            </a:pPr>
            <a:fld id="{D726EFF1-23E1-4087-929E-DABC418742C6}" type="datetime4">
              <a:rPr lang="en-US" smtClean="0"/>
              <a:pPr>
                <a:defRPr/>
              </a:pPr>
              <a:t>February 10, 2023</a:t>
            </a:fld>
            <a:endParaRPr lang="cs-CZ" dirty="0"/>
          </a:p>
        </p:txBody>
      </p:sp>
      <p:pic>
        <p:nvPicPr>
          <p:cNvPr id="9" name="Picture 8" descr="Hierarchy of hazard controls - Wikipedia">
            <a:extLst>
              <a:ext uri="{FF2B5EF4-FFF2-40B4-BE49-F238E27FC236}">
                <a16:creationId xmlns:a16="http://schemas.microsoft.com/office/drawing/2014/main" id="{847FD25E-90CA-DAE8-EA47-44B6371CF3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9" y="1258722"/>
            <a:ext cx="5310627" cy="3418143"/>
          </a:xfrm>
          <a:prstGeom prst="rect">
            <a:avLst/>
          </a:prstGeom>
          <a:noFill/>
          <a:ln>
            <a:noFill/>
          </a:ln>
        </p:spPr>
      </p:pic>
      <p:sp>
        <p:nvSpPr>
          <p:cNvPr id="10" name="Rectangle 9">
            <a:extLst>
              <a:ext uri="{FF2B5EF4-FFF2-40B4-BE49-F238E27FC236}">
                <a16:creationId xmlns:a16="http://schemas.microsoft.com/office/drawing/2014/main" id="{8572E037-760F-1425-0ED1-9B1571F3F70C}"/>
              </a:ext>
            </a:extLst>
          </p:cNvPr>
          <p:cNvSpPr/>
          <p:nvPr/>
        </p:nvSpPr>
        <p:spPr>
          <a:xfrm>
            <a:off x="7196391" y="2584985"/>
            <a:ext cx="1396179" cy="8446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GPS &amp; IVMS?</a:t>
            </a:r>
            <a:endParaRPr lang="en-MY" dirty="0">
              <a:solidFill>
                <a:schemeClr val="bg1"/>
              </a:solidFill>
            </a:endParaRPr>
          </a:p>
        </p:txBody>
      </p:sp>
      <p:sp>
        <p:nvSpPr>
          <p:cNvPr id="12" name="Arrow: Left 11">
            <a:extLst>
              <a:ext uri="{FF2B5EF4-FFF2-40B4-BE49-F238E27FC236}">
                <a16:creationId xmlns:a16="http://schemas.microsoft.com/office/drawing/2014/main" id="{A019D162-06ED-F718-9DE7-5938AC6FD8EE}"/>
              </a:ext>
            </a:extLst>
          </p:cNvPr>
          <p:cNvSpPr/>
          <p:nvPr/>
        </p:nvSpPr>
        <p:spPr>
          <a:xfrm rot="1297515">
            <a:off x="5797381" y="2093134"/>
            <a:ext cx="1444377" cy="2738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Arrow: Left 12">
            <a:extLst>
              <a:ext uri="{FF2B5EF4-FFF2-40B4-BE49-F238E27FC236}">
                <a16:creationId xmlns:a16="http://schemas.microsoft.com/office/drawing/2014/main" id="{C809B5C6-792D-B6F7-890A-88852C9BEDCF}"/>
              </a:ext>
            </a:extLst>
          </p:cNvPr>
          <p:cNvSpPr/>
          <p:nvPr/>
        </p:nvSpPr>
        <p:spPr>
          <a:xfrm rot="462440">
            <a:off x="5479708" y="2448063"/>
            <a:ext cx="1444377" cy="2738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Arrow: Left 13">
            <a:extLst>
              <a:ext uri="{FF2B5EF4-FFF2-40B4-BE49-F238E27FC236}">
                <a16:creationId xmlns:a16="http://schemas.microsoft.com/office/drawing/2014/main" id="{131C8EBA-68FF-63FF-15A5-F151BB2F897D}"/>
              </a:ext>
            </a:extLst>
          </p:cNvPr>
          <p:cNvSpPr/>
          <p:nvPr/>
        </p:nvSpPr>
        <p:spPr>
          <a:xfrm rot="20533505">
            <a:off x="5361981" y="3181726"/>
            <a:ext cx="1444377" cy="2738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Arrow: Left 14">
            <a:extLst>
              <a:ext uri="{FF2B5EF4-FFF2-40B4-BE49-F238E27FC236}">
                <a16:creationId xmlns:a16="http://schemas.microsoft.com/office/drawing/2014/main" id="{878E9DFE-7FBE-9860-3AF8-14634F6C8B82}"/>
              </a:ext>
            </a:extLst>
          </p:cNvPr>
          <p:cNvSpPr/>
          <p:nvPr/>
        </p:nvSpPr>
        <p:spPr>
          <a:xfrm rot="19847287">
            <a:off x="5685201" y="3610273"/>
            <a:ext cx="1444377" cy="2738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Arrow: Left 15">
            <a:extLst>
              <a:ext uri="{FF2B5EF4-FFF2-40B4-BE49-F238E27FC236}">
                <a16:creationId xmlns:a16="http://schemas.microsoft.com/office/drawing/2014/main" id="{D5F6B6B8-FDF1-DA4C-4516-1A910DCEE84F}"/>
              </a:ext>
            </a:extLst>
          </p:cNvPr>
          <p:cNvSpPr/>
          <p:nvPr/>
        </p:nvSpPr>
        <p:spPr>
          <a:xfrm rot="21184941">
            <a:off x="5242267" y="2856264"/>
            <a:ext cx="1444377" cy="2738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a:extLst>
              <a:ext uri="{FF2B5EF4-FFF2-40B4-BE49-F238E27FC236}">
                <a16:creationId xmlns:a16="http://schemas.microsoft.com/office/drawing/2014/main" id="{70803FD6-1F23-11BE-67D8-B7D357E822D2}"/>
              </a:ext>
            </a:extLst>
          </p:cNvPr>
          <p:cNvSpPr/>
          <p:nvPr/>
        </p:nvSpPr>
        <p:spPr>
          <a:xfrm>
            <a:off x="1163901" y="3387556"/>
            <a:ext cx="4088033" cy="566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741756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042F-5C51-153B-9D6C-10B99637CDDB}"/>
              </a:ext>
            </a:extLst>
          </p:cNvPr>
          <p:cNvSpPr>
            <a:spLocks noGrp="1"/>
          </p:cNvSpPr>
          <p:nvPr>
            <p:ph type="title"/>
          </p:nvPr>
        </p:nvSpPr>
        <p:spPr/>
        <p:txBody>
          <a:bodyPr/>
          <a:lstStyle/>
          <a:p>
            <a:r>
              <a:rPr lang="en-US" dirty="0"/>
              <a:t>Selecting GPS &amp; IVMS</a:t>
            </a:r>
            <a:endParaRPr lang="en-MY" dirty="0"/>
          </a:p>
        </p:txBody>
      </p:sp>
      <p:sp>
        <p:nvSpPr>
          <p:cNvPr id="3" name="Footer Placeholder 2">
            <a:extLst>
              <a:ext uri="{FF2B5EF4-FFF2-40B4-BE49-F238E27FC236}">
                <a16:creationId xmlns:a16="http://schemas.microsoft.com/office/drawing/2014/main" id="{9B92DFBB-6FE3-C5BD-59F3-6D8FA9095582}"/>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70C742B3-5707-8F4E-0C9A-7F7FCDFA1A43}"/>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392DCFDB-DB83-4FF4-E064-3854C7A0367E}"/>
              </a:ext>
            </a:extLst>
          </p:cNvPr>
          <p:cNvSpPr>
            <a:spLocks noGrp="1"/>
          </p:cNvSpPr>
          <p:nvPr>
            <p:ph sz="quarter" idx="15"/>
          </p:nvPr>
        </p:nvSpPr>
        <p:spPr/>
        <p:txBody>
          <a:bodyPr/>
          <a:lstStyle/>
          <a:p>
            <a:endParaRPr lang="en-US" dirty="0"/>
          </a:p>
          <a:p>
            <a:r>
              <a:rPr lang="en-US" dirty="0"/>
              <a:t>What are your objectives?</a:t>
            </a:r>
          </a:p>
          <a:p>
            <a:endParaRPr lang="en-US" dirty="0"/>
          </a:p>
          <a:p>
            <a:r>
              <a:rPr lang="en-US" dirty="0"/>
              <a:t>Set the scope</a:t>
            </a:r>
          </a:p>
          <a:p>
            <a:endParaRPr lang="en-US" dirty="0"/>
          </a:p>
          <a:p>
            <a:r>
              <a:rPr lang="en-US" dirty="0"/>
              <a:t>Many types and sources</a:t>
            </a:r>
          </a:p>
          <a:p>
            <a:endParaRPr lang="en-US" dirty="0"/>
          </a:p>
          <a:p>
            <a:r>
              <a:rPr lang="en-US" dirty="0"/>
              <a:t>Project management</a:t>
            </a:r>
          </a:p>
        </p:txBody>
      </p:sp>
      <p:sp>
        <p:nvSpPr>
          <p:cNvPr id="6" name="Content Placeholder 5">
            <a:extLst>
              <a:ext uri="{FF2B5EF4-FFF2-40B4-BE49-F238E27FC236}">
                <a16:creationId xmlns:a16="http://schemas.microsoft.com/office/drawing/2014/main" id="{DB82A3A5-0A24-4CE7-A214-C5C4C4FDFC8D}"/>
              </a:ext>
            </a:extLst>
          </p:cNvPr>
          <p:cNvSpPr>
            <a:spLocks noGrp="1"/>
          </p:cNvSpPr>
          <p:nvPr>
            <p:ph sz="quarter" idx="16"/>
          </p:nvPr>
        </p:nvSpPr>
        <p:spPr/>
        <p:txBody>
          <a:bodyPr/>
          <a:lstStyle/>
          <a:p>
            <a:endParaRPr lang="en-US" dirty="0"/>
          </a:p>
          <a:p>
            <a:r>
              <a:rPr lang="en-US" dirty="0"/>
              <a:t>Your “why”</a:t>
            </a:r>
          </a:p>
          <a:p>
            <a:endParaRPr lang="en-US" dirty="0"/>
          </a:p>
          <a:p>
            <a:r>
              <a:rPr lang="en-MY" dirty="0"/>
              <a:t>Your “what”</a:t>
            </a:r>
          </a:p>
          <a:p>
            <a:endParaRPr lang="en-MY" dirty="0"/>
          </a:p>
          <a:p>
            <a:r>
              <a:rPr lang="en-US" dirty="0"/>
              <a:t>Do a comparison</a:t>
            </a:r>
            <a:endParaRPr lang="en-MY" dirty="0"/>
          </a:p>
          <a:p>
            <a:endParaRPr lang="en-MY" dirty="0"/>
          </a:p>
          <a:p>
            <a:r>
              <a:rPr lang="en-MY" dirty="0"/>
              <a:t>Time, cost and quality</a:t>
            </a:r>
          </a:p>
          <a:p>
            <a:endParaRPr lang="en-MY" dirty="0"/>
          </a:p>
          <a:p>
            <a:endParaRPr lang="en-MY" dirty="0"/>
          </a:p>
        </p:txBody>
      </p:sp>
      <p:sp>
        <p:nvSpPr>
          <p:cNvPr id="7" name="Arrow: Right 6">
            <a:extLst>
              <a:ext uri="{FF2B5EF4-FFF2-40B4-BE49-F238E27FC236}">
                <a16:creationId xmlns:a16="http://schemas.microsoft.com/office/drawing/2014/main" id="{EFD2E6E0-FD58-C41B-8AF2-3A75DB9C96FA}"/>
              </a:ext>
            </a:extLst>
          </p:cNvPr>
          <p:cNvSpPr/>
          <p:nvPr/>
        </p:nvSpPr>
        <p:spPr>
          <a:xfrm>
            <a:off x="3959626" y="1572804"/>
            <a:ext cx="64908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Arrow: Right 7">
            <a:extLst>
              <a:ext uri="{FF2B5EF4-FFF2-40B4-BE49-F238E27FC236}">
                <a16:creationId xmlns:a16="http://schemas.microsoft.com/office/drawing/2014/main" id="{76ECE5DF-601F-743D-BBEF-7F24B4E958BD}"/>
              </a:ext>
            </a:extLst>
          </p:cNvPr>
          <p:cNvSpPr/>
          <p:nvPr/>
        </p:nvSpPr>
        <p:spPr>
          <a:xfrm>
            <a:off x="3959626" y="2272395"/>
            <a:ext cx="64908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Arrow: Right 8">
            <a:extLst>
              <a:ext uri="{FF2B5EF4-FFF2-40B4-BE49-F238E27FC236}">
                <a16:creationId xmlns:a16="http://schemas.microsoft.com/office/drawing/2014/main" id="{6219D55A-16B6-E823-10C6-A210260DA5E2}"/>
              </a:ext>
            </a:extLst>
          </p:cNvPr>
          <p:cNvSpPr/>
          <p:nvPr/>
        </p:nvSpPr>
        <p:spPr>
          <a:xfrm>
            <a:off x="3959626" y="3034396"/>
            <a:ext cx="64908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Arrow: Right 9">
            <a:extLst>
              <a:ext uri="{FF2B5EF4-FFF2-40B4-BE49-F238E27FC236}">
                <a16:creationId xmlns:a16="http://schemas.microsoft.com/office/drawing/2014/main" id="{5BEDD674-5FDC-09CC-5C1E-6DC33154F196}"/>
              </a:ext>
            </a:extLst>
          </p:cNvPr>
          <p:cNvSpPr/>
          <p:nvPr/>
        </p:nvSpPr>
        <p:spPr>
          <a:xfrm>
            <a:off x="3959626" y="3769519"/>
            <a:ext cx="64908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630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#1 - Accuracy</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48B0D7E6-10BF-1A01-DF2F-C92C14DC2E3E}"/>
              </a:ext>
            </a:extLst>
          </p:cNvPr>
          <p:cNvSpPr>
            <a:spLocks noGrp="1"/>
          </p:cNvSpPr>
          <p:nvPr>
            <p:ph sz="quarter" idx="15"/>
          </p:nvPr>
        </p:nvSpPr>
        <p:spPr>
          <a:xfrm>
            <a:off x="427946" y="1155742"/>
            <a:ext cx="4140000" cy="3509963"/>
          </a:xfrm>
        </p:spPr>
        <p:txBody>
          <a:bodyPr/>
          <a:lstStyle/>
          <a:p>
            <a:r>
              <a:rPr lang="en-US" b="1" dirty="0"/>
              <a:t>Accuracy </a:t>
            </a:r>
          </a:p>
          <a:p>
            <a:pPr marL="0" indent="0">
              <a:buNone/>
            </a:pPr>
            <a:endParaRPr lang="en-US" dirty="0"/>
          </a:p>
          <a:p>
            <a:pPr marL="0" indent="0">
              <a:buNone/>
            </a:pPr>
            <a:r>
              <a:rPr lang="en-US" dirty="0"/>
              <a:t>Location</a:t>
            </a:r>
          </a:p>
          <a:p>
            <a:pPr marL="0" indent="0">
              <a:buNone/>
            </a:pPr>
            <a:endParaRPr lang="en-US" dirty="0"/>
          </a:p>
          <a:p>
            <a:pPr marL="0" indent="0">
              <a:buNone/>
            </a:pPr>
            <a:r>
              <a:rPr lang="en-US" dirty="0"/>
              <a:t>Speed</a:t>
            </a:r>
          </a:p>
          <a:p>
            <a:pPr marL="0" indent="0">
              <a:buNone/>
            </a:pPr>
            <a:endParaRPr lang="en-US" dirty="0"/>
          </a:p>
          <a:p>
            <a:pPr marL="0" indent="0">
              <a:buNone/>
            </a:pPr>
            <a:r>
              <a:rPr lang="en-US" dirty="0"/>
              <a:t>Second-to-second data</a:t>
            </a:r>
          </a:p>
        </p:txBody>
      </p:sp>
      <p:sp>
        <p:nvSpPr>
          <p:cNvPr id="6" name="Content Placeholder 5">
            <a:extLst>
              <a:ext uri="{FF2B5EF4-FFF2-40B4-BE49-F238E27FC236}">
                <a16:creationId xmlns:a16="http://schemas.microsoft.com/office/drawing/2014/main" id="{C50E0D8E-8142-026E-3332-40CF5716D696}"/>
              </a:ext>
            </a:extLst>
          </p:cNvPr>
          <p:cNvSpPr>
            <a:spLocks noGrp="1"/>
          </p:cNvSpPr>
          <p:nvPr>
            <p:ph sz="quarter" idx="16"/>
          </p:nvPr>
        </p:nvSpPr>
        <p:spPr>
          <a:xfrm>
            <a:off x="3877023" y="1212812"/>
            <a:ext cx="4140000" cy="3509963"/>
          </a:xfrm>
        </p:spPr>
        <p:txBody>
          <a:bodyPr/>
          <a:lstStyle/>
          <a:p>
            <a:r>
              <a:rPr lang="en-US" dirty="0"/>
              <a:t>Please consider</a:t>
            </a:r>
          </a:p>
          <a:p>
            <a:endParaRPr lang="en-US" dirty="0"/>
          </a:p>
          <a:p>
            <a:pPr marL="0" indent="0">
              <a:buNone/>
            </a:pPr>
            <a:r>
              <a:rPr lang="en-US" dirty="0"/>
              <a:t>Not all suppliers able to provide second-to-second data</a:t>
            </a:r>
          </a:p>
          <a:p>
            <a:pPr marL="0" indent="0">
              <a:buNone/>
            </a:pPr>
            <a:endParaRPr lang="en-US" dirty="0"/>
          </a:p>
          <a:p>
            <a:pPr marL="0" indent="0">
              <a:buNone/>
            </a:pPr>
            <a:r>
              <a:rPr lang="en-US" dirty="0"/>
              <a:t>Important for incident investigation</a:t>
            </a:r>
          </a:p>
          <a:p>
            <a:pPr marL="0" indent="0">
              <a:buNone/>
            </a:pPr>
            <a:endParaRPr lang="en-US" dirty="0"/>
          </a:p>
          <a:p>
            <a:pPr marL="0" indent="0">
              <a:buNone/>
            </a:pPr>
            <a:endParaRPr lang="en-US" dirty="0"/>
          </a:p>
          <a:p>
            <a:pPr marL="0" indent="0">
              <a:buNone/>
            </a:pPr>
            <a:endParaRPr lang="en-MY" dirty="0"/>
          </a:p>
        </p:txBody>
      </p:sp>
    </p:spTree>
    <p:extLst>
      <p:ext uri="{BB962C8B-B14F-4D97-AF65-F5344CB8AC3E}">
        <p14:creationId xmlns:p14="http://schemas.microsoft.com/office/powerpoint/2010/main" val="33041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30E3C2-8CB3-DA41-0733-8AE5E1329F76}"/>
              </a:ext>
            </a:extLst>
          </p:cNvPr>
          <p:cNvSpPr>
            <a:spLocks noGrp="1"/>
          </p:cNvSpPr>
          <p:nvPr>
            <p:ph type="title"/>
          </p:nvPr>
        </p:nvSpPr>
        <p:spPr/>
        <p:txBody>
          <a:bodyPr/>
          <a:lstStyle/>
          <a:p>
            <a:r>
              <a:rPr lang="en-US" dirty="0"/>
              <a:t>Second-to-second data</a:t>
            </a:r>
            <a:endParaRPr lang="en-MY" dirty="0"/>
          </a:p>
        </p:txBody>
      </p:sp>
      <p:sp>
        <p:nvSpPr>
          <p:cNvPr id="3" name="Footer Placeholder 2">
            <a:extLst>
              <a:ext uri="{FF2B5EF4-FFF2-40B4-BE49-F238E27FC236}">
                <a16:creationId xmlns:a16="http://schemas.microsoft.com/office/drawing/2014/main" id="{8852FBDB-3AAA-5C01-5196-0563B32EC2C8}"/>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77354E01-ABA3-1DCE-D4E0-30B7FE1F8AB4}"/>
              </a:ext>
            </a:extLst>
          </p:cNvPr>
          <p:cNvSpPr>
            <a:spLocks noGrp="1"/>
          </p:cNvSpPr>
          <p:nvPr>
            <p:ph type="dt" sz="half" idx="14"/>
          </p:nvPr>
        </p:nvSpPr>
        <p:spPr/>
        <p:txBody>
          <a:bodyPr/>
          <a:lstStyle/>
          <a:p>
            <a:pPr>
              <a:defRPr/>
            </a:pPr>
            <a:fld id="{D726EFF1-23E1-4087-929E-DABC418742C6}" type="datetime4">
              <a:rPr lang="en-US" smtClean="0"/>
              <a:pPr>
                <a:defRPr/>
              </a:pPr>
              <a:t>February 10, 2023</a:t>
            </a:fld>
            <a:endParaRPr lang="cs-CZ" dirty="0"/>
          </a:p>
        </p:txBody>
      </p:sp>
      <p:pic>
        <p:nvPicPr>
          <p:cNvPr id="9" name="Picture 8">
            <a:extLst>
              <a:ext uri="{FF2B5EF4-FFF2-40B4-BE49-F238E27FC236}">
                <a16:creationId xmlns:a16="http://schemas.microsoft.com/office/drawing/2014/main" id="{A5DFBA54-9020-24F9-1DA9-53F3B3D67C91}"/>
              </a:ext>
            </a:extLst>
          </p:cNvPr>
          <p:cNvPicPr>
            <a:picLocks noChangeAspect="1"/>
          </p:cNvPicPr>
          <p:nvPr/>
        </p:nvPicPr>
        <p:blipFill>
          <a:blip r:embed="rId2"/>
          <a:stretch>
            <a:fillRect/>
          </a:stretch>
        </p:blipFill>
        <p:spPr>
          <a:xfrm>
            <a:off x="875355" y="1131590"/>
            <a:ext cx="7393290" cy="3509176"/>
          </a:xfrm>
          <a:prstGeom prst="rect">
            <a:avLst/>
          </a:prstGeom>
        </p:spPr>
      </p:pic>
      <p:sp>
        <p:nvSpPr>
          <p:cNvPr id="11" name="Rectangle 10">
            <a:extLst>
              <a:ext uri="{FF2B5EF4-FFF2-40B4-BE49-F238E27FC236}">
                <a16:creationId xmlns:a16="http://schemas.microsoft.com/office/drawing/2014/main" id="{BA399B4D-457D-A870-4081-6235A9C093A0}"/>
              </a:ext>
            </a:extLst>
          </p:cNvPr>
          <p:cNvSpPr/>
          <p:nvPr/>
        </p:nvSpPr>
        <p:spPr>
          <a:xfrm>
            <a:off x="1600200" y="1657350"/>
            <a:ext cx="457200" cy="2983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97707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30E3C2-8CB3-DA41-0733-8AE5E1329F76}"/>
              </a:ext>
            </a:extLst>
          </p:cNvPr>
          <p:cNvSpPr>
            <a:spLocks noGrp="1"/>
          </p:cNvSpPr>
          <p:nvPr>
            <p:ph type="title"/>
          </p:nvPr>
        </p:nvSpPr>
        <p:spPr/>
        <p:txBody>
          <a:bodyPr/>
          <a:lstStyle/>
          <a:p>
            <a:r>
              <a:rPr lang="en-US" dirty="0"/>
              <a:t>Second-to-second data</a:t>
            </a:r>
            <a:endParaRPr lang="en-MY" dirty="0"/>
          </a:p>
        </p:txBody>
      </p:sp>
      <p:sp>
        <p:nvSpPr>
          <p:cNvPr id="3" name="Footer Placeholder 2">
            <a:extLst>
              <a:ext uri="{FF2B5EF4-FFF2-40B4-BE49-F238E27FC236}">
                <a16:creationId xmlns:a16="http://schemas.microsoft.com/office/drawing/2014/main" id="{8852FBDB-3AAA-5C01-5196-0563B32EC2C8}"/>
              </a:ext>
            </a:extLst>
          </p:cNvPr>
          <p:cNvSpPr>
            <a:spLocks noGrp="1"/>
          </p:cNvSpPr>
          <p:nvPr>
            <p:ph type="ftr" sz="quarter" idx="13"/>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77354E01-ABA3-1DCE-D4E0-30B7FE1F8AB4}"/>
              </a:ext>
            </a:extLst>
          </p:cNvPr>
          <p:cNvSpPr>
            <a:spLocks noGrp="1"/>
          </p:cNvSpPr>
          <p:nvPr>
            <p:ph type="dt" sz="half" idx="14"/>
          </p:nvPr>
        </p:nvSpPr>
        <p:spPr/>
        <p:txBody>
          <a:bodyPr/>
          <a:lstStyle/>
          <a:p>
            <a:pPr>
              <a:defRPr/>
            </a:pPr>
            <a:fld id="{D726EFF1-23E1-4087-929E-DABC418742C6}" type="datetime4">
              <a:rPr lang="en-US" smtClean="0"/>
              <a:pPr>
                <a:defRPr/>
              </a:pPr>
              <a:t>February 10, 2023</a:t>
            </a:fld>
            <a:endParaRPr lang="cs-CZ" dirty="0"/>
          </a:p>
        </p:txBody>
      </p:sp>
      <p:pic>
        <p:nvPicPr>
          <p:cNvPr id="2" name="Picture 1">
            <a:extLst>
              <a:ext uri="{FF2B5EF4-FFF2-40B4-BE49-F238E27FC236}">
                <a16:creationId xmlns:a16="http://schemas.microsoft.com/office/drawing/2014/main" id="{F8DF5F10-FA8D-A137-71D2-898AD74C8B81}"/>
              </a:ext>
            </a:extLst>
          </p:cNvPr>
          <p:cNvPicPr>
            <a:picLocks noChangeAspect="1"/>
          </p:cNvPicPr>
          <p:nvPr/>
        </p:nvPicPr>
        <p:blipFill>
          <a:blip r:embed="rId2"/>
          <a:stretch>
            <a:fillRect/>
          </a:stretch>
        </p:blipFill>
        <p:spPr>
          <a:xfrm>
            <a:off x="233491" y="1200150"/>
            <a:ext cx="8573403" cy="3048000"/>
          </a:xfrm>
          <a:prstGeom prst="rect">
            <a:avLst/>
          </a:prstGeom>
        </p:spPr>
      </p:pic>
    </p:spTree>
    <p:extLst>
      <p:ext uri="{BB962C8B-B14F-4D97-AF65-F5344CB8AC3E}">
        <p14:creationId xmlns:p14="http://schemas.microsoft.com/office/powerpoint/2010/main" val="28171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233F-B16D-5C89-1F5C-F8ED67A2D4F0}"/>
              </a:ext>
            </a:extLst>
          </p:cNvPr>
          <p:cNvSpPr>
            <a:spLocks noGrp="1"/>
          </p:cNvSpPr>
          <p:nvPr>
            <p:ph type="title"/>
          </p:nvPr>
        </p:nvSpPr>
        <p:spPr/>
        <p:txBody>
          <a:bodyPr/>
          <a:lstStyle/>
          <a:p>
            <a:r>
              <a:rPr lang="en-US" dirty="0"/>
              <a:t>Main Selection Criteria #2 – Common Features</a:t>
            </a:r>
            <a:endParaRPr lang="en-MY" dirty="0"/>
          </a:p>
        </p:txBody>
      </p:sp>
      <p:sp>
        <p:nvSpPr>
          <p:cNvPr id="3" name="Footer Placeholder 2">
            <a:extLst>
              <a:ext uri="{FF2B5EF4-FFF2-40B4-BE49-F238E27FC236}">
                <a16:creationId xmlns:a16="http://schemas.microsoft.com/office/drawing/2014/main" id="{E4585332-20C9-BAD9-05D9-905180BFAB8E}"/>
              </a:ext>
            </a:extLst>
          </p:cNvPr>
          <p:cNvSpPr>
            <a:spLocks noGrp="1"/>
          </p:cNvSpPr>
          <p:nvPr>
            <p:ph type="ftr" sz="quarter" idx="10"/>
          </p:nvPr>
        </p:nvSpPr>
        <p:spPr/>
        <p:txBody>
          <a:bodyPr/>
          <a:lstStyle/>
          <a:p>
            <a:pPr>
              <a:defRPr/>
            </a:pPr>
            <a:r>
              <a:rPr lang="en-US"/>
              <a:t>SAFEX Conference Paper</a:t>
            </a:r>
            <a:endParaRPr lang="cs-CZ" dirty="0"/>
          </a:p>
        </p:txBody>
      </p:sp>
      <p:sp>
        <p:nvSpPr>
          <p:cNvPr id="4" name="Date Placeholder 3">
            <a:extLst>
              <a:ext uri="{FF2B5EF4-FFF2-40B4-BE49-F238E27FC236}">
                <a16:creationId xmlns:a16="http://schemas.microsoft.com/office/drawing/2014/main" id="{916ED8BB-09A5-E73F-3629-B7701C1F1721}"/>
              </a:ext>
            </a:extLst>
          </p:cNvPr>
          <p:cNvSpPr>
            <a:spLocks noGrp="1"/>
          </p:cNvSpPr>
          <p:nvPr>
            <p:ph type="dt" sz="half" idx="11"/>
          </p:nvPr>
        </p:nvSpPr>
        <p:spPr/>
        <p:txBody>
          <a:bodyPr/>
          <a:lstStyle/>
          <a:p>
            <a:pPr>
              <a:defRPr/>
            </a:pPr>
            <a:fld id="{54E22CB3-94EA-4B4C-A22E-E24E35F63017}" type="datetime4">
              <a:rPr lang="en-US" smtClean="0"/>
              <a:pPr>
                <a:defRPr/>
              </a:pPr>
              <a:t>February 10, 2023</a:t>
            </a:fld>
            <a:endParaRPr lang="cs-CZ" dirty="0"/>
          </a:p>
        </p:txBody>
      </p:sp>
      <p:sp>
        <p:nvSpPr>
          <p:cNvPr id="5" name="Content Placeholder 4">
            <a:extLst>
              <a:ext uri="{FF2B5EF4-FFF2-40B4-BE49-F238E27FC236}">
                <a16:creationId xmlns:a16="http://schemas.microsoft.com/office/drawing/2014/main" id="{48B0D7E6-10BF-1A01-DF2F-C92C14DC2E3E}"/>
              </a:ext>
            </a:extLst>
          </p:cNvPr>
          <p:cNvSpPr>
            <a:spLocks noGrp="1"/>
          </p:cNvSpPr>
          <p:nvPr>
            <p:ph sz="quarter" idx="15"/>
          </p:nvPr>
        </p:nvSpPr>
        <p:spPr>
          <a:xfrm>
            <a:off x="427946" y="1155742"/>
            <a:ext cx="4140000" cy="3509963"/>
          </a:xfrm>
        </p:spPr>
        <p:txBody>
          <a:bodyPr/>
          <a:lstStyle/>
          <a:p>
            <a:r>
              <a:rPr lang="en-US" b="1" dirty="0"/>
              <a:t>Common features </a:t>
            </a:r>
          </a:p>
          <a:p>
            <a:pPr marL="0" indent="0">
              <a:buNone/>
            </a:pPr>
            <a:endParaRPr lang="en-US" dirty="0"/>
          </a:p>
        </p:txBody>
      </p:sp>
      <p:sp>
        <p:nvSpPr>
          <p:cNvPr id="6" name="Content Placeholder 5">
            <a:extLst>
              <a:ext uri="{FF2B5EF4-FFF2-40B4-BE49-F238E27FC236}">
                <a16:creationId xmlns:a16="http://schemas.microsoft.com/office/drawing/2014/main" id="{C50E0D8E-8142-026E-3332-40CF5716D696}"/>
              </a:ext>
            </a:extLst>
          </p:cNvPr>
          <p:cNvSpPr>
            <a:spLocks noGrp="1"/>
          </p:cNvSpPr>
          <p:nvPr>
            <p:ph sz="quarter" idx="16"/>
          </p:nvPr>
        </p:nvSpPr>
        <p:spPr>
          <a:xfrm>
            <a:off x="3429000" y="1118030"/>
            <a:ext cx="4495800" cy="3509963"/>
          </a:xfrm>
        </p:spPr>
        <p:txBody>
          <a:bodyPr>
            <a:normAutofit/>
          </a:bodyPr>
          <a:lstStyle/>
          <a:p>
            <a:r>
              <a:rPr lang="en-US" dirty="0"/>
              <a:t>Please consider to include</a:t>
            </a:r>
          </a:p>
          <a:p>
            <a:endParaRPr lang="en-US" dirty="0"/>
          </a:p>
          <a:p>
            <a:pPr marL="0" indent="0">
              <a:buNone/>
            </a:pPr>
            <a:r>
              <a:rPr lang="en-US" dirty="0"/>
              <a:t>Geofencing</a:t>
            </a:r>
          </a:p>
          <a:p>
            <a:pPr marL="0" indent="0">
              <a:buNone/>
            </a:pPr>
            <a:endParaRPr lang="en-US" dirty="0"/>
          </a:p>
          <a:p>
            <a:pPr marL="0" indent="0">
              <a:buNone/>
            </a:pPr>
            <a:r>
              <a:rPr lang="en-US" dirty="0"/>
              <a:t>Route setting</a:t>
            </a:r>
          </a:p>
          <a:p>
            <a:pPr marL="0" indent="0">
              <a:buNone/>
            </a:pPr>
            <a:endParaRPr lang="en-US" dirty="0"/>
          </a:p>
          <a:p>
            <a:pPr marL="0" indent="0">
              <a:buNone/>
            </a:pPr>
            <a:r>
              <a:rPr lang="en-US" dirty="0"/>
              <a:t>Email mobile alert</a:t>
            </a:r>
          </a:p>
          <a:p>
            <a:pPr marL="0" indent="0">
              <a:buNone/>
            </a:pPr>
            <a:endParaRPr lang="en-US" dirty="0"/>
          </a:p>
          <a:p>
            <a:pPr marL="0" indent="0">
              <a:buNone/>
            </a:pPr>
            <a:r>
              <a:rPr lang="en-US" dirty="0"/>
              <a:t>Panic button</a:t>
            </a:r>
          </a:p>
          <a:p>
            <a:pPr marL="0" indent="0">
              <a:buNone/>
            </a:pPr>
            <a:endParaRPr lang="en-US" dirty="0"/>
          </a:p>
          <a:p>
            <a:pPr marL="0" indent="0">
              <a:buNone/>
            </a:pPr>
            <a:endParaRPr lang="en-US" dirty="0"/>
          </a:p>
          <a:p>
            <a:pPr marL="0" indent="0">
              <a:buNone/>
            </a:pPr>
            <a:endParaRPr lang="en-MY" dirty="0"/>
          </a:p>
        </p:txBody>
      </p:sp>
      <p:sp>
        <p:nvSpPr>
          <p:cNvPr id="7" name="Content Placeholder 5">
            <a:extLst>
              <a:ext uri="{FF2B5EF4-FFF2-40B4-BE49-F238E27FC236}">
                <a16:creationId xmlns:a16="http://schemas.microsoft.com/office/drawing/2014/main" id="{C1A91907-49EF-2BBF-1504-23D56BA4096E}"/>
              </a:ext>
            </a:extLst>
          </p:cNvPr>
          <p:cNvSpPr txBox="1">
            <a:spLocks/>
          </p:cNvSpPr>
          <p:nvPr/>
        </p:nvSpPr>
        <p:spPr>
          <a:xfrm>
            <a:off x="6230688" y="1151211"/>
            <a:ext cx="2717389" cy="3509963"/>
          </a:xfrm>
          <a:prstGeom prst="rect">
            <a:avLst/>
          </a:prstGeom>
        </p:spPr>
        <p:txBody>
          <a:bodyPr vert="horz" lIns="91440" tIns="45720" rIns="91440" bIns="45720" rtlCol="0">
            <a:normAutofit lnSpcReduction="10000"/>
          </a:bodyPr>
          <a:lstStyle>
            <a:lvl1pPr marL="342900" indent="-342900" algn="l" rtl="0" eaLnBrk="1" fontAlgn="base" hangingPunct="1">
              <a:spcBef>
                <a:spcPct val="20000"/>
              </a:spcBef>
              <a:spcAft>
                <a:spcPct val="0"/>
              </a:spcAft>
              <a:buClr>
                <a:srgbClr val="C00000"/>
              </a:buClr>
              <a:buFont typeface="Wingdings"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itchFamily="2" charset="2"/>
              <a:buChar char="w"/>
              <a:defRPr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Font typeface="Wingdings" pitchFamily="2" charset="2"/>
              <a:buNone/>
            </a:pPr>
            <a:r>
              <a:rPr lang="en-US" dirty="0"/>
              <a:t>Fuel sensor</a:t>
            </a:r>
          </a:p>
          <a:p>
            <a:pPr marL="0" indent="0">
              <a:buFont typeface="Wingdings" pitchFamily="2" charset="2"/>
              <a:buNone/>
            </a:pPr>
            <a:endParaRPr lang="en-US" dirty="0"/>
          </a:p>
          <a:p>
            <a:pPr marL="0" indent="0">
              <a:buFont typeface="Wingdings" pitchFamily="2" charset="2"/>
              <a:buNone/>
            </a:pPr>
            <a:r>
              <a:rPr lang="en-US" dirty="0"/>
              <a:t>Tracking on map</a:t>
            </a:r>
          </a:p>
          <a:p>
            <a:pPr marL="0" indent="0">
              <a:buFont typeface="Wingdings" pitchFamily="2" charset="2"/>
              <a:buNone/>
            </a:pPr>
            <a:endParaRPr lang="en-US" dirty="0"/>
          </a:p>
          <a:p>
            <a:pPr marL="0" indent="0">
              <a:buFont typeface="Wingdings" pitchFamily="2" charset="2"/>
              <a:buNone/>
            </a:pPr>
            <a:r>
              <a:rPr lang="en-US" dirty="0"/>
              <a:t>Fleet utilization dashboard</a:t>
            </a:r>
          </a:p>
          <a:p>
            <a:pPr marL="0" indent="0">
              <a:buFont typeface="Wingdings" pitchFamily="2" charset="2"/>
              <a:buNone/>
            </a:pPr>
            <a:endParaRPr lang="en-US" dirty="0"/>
          </a:p>
          <a:p>
            <a:pPr marL="0" indent="0">
              <a:buFont typeface="Wingdings" pitchFamily="2" charset="2"/>
              <a:buNone/>
            </a:pPr>
            <a:r>
              <a:rPr lang="en-US" dirty="0"/>
              <a:t>Others</a:t>
            </a:r>
          </a:p>
          <a:p>
            <a:pPr marL="0" indent="0">
              <a:buFont typeface="Wingdings" pitchFamily="2" charset="2"/>
              <a:buNone/>
            </a:pPr>
            <a:endParaRPr lang="en-US" dirty="0"/>
          </a:p>
          <a:p>
            <a:pPr marL="0" indent="0">
              <a:buFont typeface="Wingdings" pitchFamily="2" charset="2"/>
              <a:buNone/>
            </a:pPr>
            <a:endParaRPr lang="en-US" dirty="0"/>
          </a:p>
          <a:p>
            <a:pPr marL="0" indent="0">
              <a:buFont typeface="Wingdings" pitchFamily="2" charset="2"/>
              <a:buNone/>
            </a:pPr>
            <a:endParaRPr lang="en-US" dirty="0"/>
          </a:p>
          <a:p>
            <a:pPr marL="0" indent="0">
              <a:buFont typeface="Wingdings" pitchFamily="2" charset="2"/>
              <a:buNone/>
            </a:pPr>
            <a:endParaRPr lang="en-MY" dirty="0"/>
          </a:p>
        </p:txBody>
      </p:sp>
    </p:spTree>
    <p:extLst>
      <p:ext uri="{BB962C8B-B14F-4D97-AF65-F5344CB8AC3E}">
        <p14:creationId xmlns:p14="http://schemas.microsoft.com/office/powerpoint/2010/main" val="2674676334"/>
      </p:ext>
    </p:extLst>
  </p:cSld>
  <p:clrMapOvr>
    <a:masterClrMapping/>
  </p:clrMapOvr>
</p:sld>
</file>

<file path=ppt/theme/theme1.xml><?xml version="1.0" encoding="utf-8"?>
<a:theme xmlns:a="http://schemas.openxmlformats.org/drawingml/2006/main" name="Austin Powder">
  <a:themeElements>
    <a:clrScheme name="Vlastní 2">
      <a:dk1>
        <a:sysClr val="windowText" lastClr="000000"/>
      </a:dk1>
      <a:lt1>
        <a:sysClr val="window" lastClr="FFFFFF"/>
      </a:lt1>
      <a:dk2>
        <a:srgbClr val="C00000"/>
      </a:dk2>
      <a:lt2>
        <a:srgbClr val="D8D8D8"/>
      </a:lt2>
      <a:accent1>
        <a:srgbClr val="C00000"/>
      </a:accent1>
      <a:accent2>
        <a:srgbClr val="4F81BD"/>
      </a:accent2>
      <a:accent3>
        <a:srgbClr val="9BBB59"/>
      </a:accent3>
      <a:accent4>
        <a:srgbClr val="8064A2"/>
      </a:accent4>
      <a:accent5>
        <a:srgbClr val="4BACC6"/>
      </a:accent5>
      <a:accent6>
        <a:srgbClr val="F79646"/>
      </a:accent6>
      <a:hlink>
        <a:srgbClr val="363636"/>
      </a:hlink>
      <a:folHlink>
        <a:srgbClr val="7F7F7F"/>
      </a:folHlink>
    </a:clrScheme>
    <a:fontScheme name="AD">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APHC Template  -  Read-Only" id="{C5AB2DCB-33E9-4CF6-9C11-7AC51308756A}" vid="{FF28053D-E9D3-4257-928A-BC2746FBE1D0}"/>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1ED8C9A10B154C8C2A4867BB835401" ma:contentTypeVersion="3" ma:contentTypeDescription="Create a new document." ma:contentTypeScope="" ma:versionID="4006037f0287d222d8a4ac71659ad1f1">
  <xsd:schema xmlns:xsd="http://www.w3.org/2001/XMLSchema" xmlns:xs="http://www.w3.org/2001/XMLSchema" xmlns:p="http://schemas.microsoft.com/office/2006/metadata/properties" xmlns:ns1="http://schemas.microsoft.com/sharepoint/v3" xmlns:ns2="fecd2545-a4aa-4cc6-83ca-169ad5947e7f" targetNamespace="http://schemas.microsoft.com/office/2006/metadata/properties" ma:root="true" ma:fieldsID="392548bb6be69b2014bcd036f48f9da4" ns1:_="" ns2:_="">
    <xsd:import namespace="http://schemas.microsoft.com/sharepoint/v3"/>
    <xsd:import namespace="fecd2545-a4aa-4cc6-83ca-169ad5947e7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cd2545-a4aa-4cc6-83ca-169ad5947e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7D0E04-A2AE-4109-9D63-1F9A96A761EF}">
  <ds:schemaRefs>
    <ds:schemaRef ds:uri="http://schemas.microsoft.com/office/2006/metadata/properties"/>
    <ds:schemaRef ds:uri="http://www.w3.org/2000/xmlns/"/>
    <ds:schemaRef ds:uri="http://schemas.microsoft.com/sharepoint/v3"/>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1D70CD87-263E-4CAC-BF19-5C385A8B80B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fecd2545-a4aa-4cc6-83ca-169ad5947e7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205751-389F-468D-8C8C-ACE9C2AF4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SHE reflection 2023</Template>
  <TotalTime>562</TotalTime>
  <Words>3094</Words>
  <Application>Microsoft Office PowerPoint</Application>
  <PresentationFormat>On-screen Show (16:9)</PresentationFormat>
  <Paragraphs>405</Paragraphs>
  <Slides>30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Austin Powder</vt:lpstr>
      <vt:lpstr>PowerPoint Presentation</vt:lpstr>
      <vt:lpstr>Definition</vt:lpstr>
      <vt:lpstr>The “why”</vt:lpstr>
      <vt:lpstr>Hierarchy of Risk Controls</vt:lpstr>
      <vt:lpstr>Selecting GPS &amp; IVMS</vt:lpstr>
      <vt:lpstr>Main Selection Criteria #1 - Accuracy</vt:lpstr>
      <vt:lpstr>Second-to-second data</vt:lpstr>
      <vt:lpstr>Second-to-second data</vt:lpstr>
      <vt:lpstr>Main Selection Criteria #2 – Common Features</vt:lpstr>
      <vt:lpstr>Main Selection Criteria #3 – Advance Features 1</vt:lpstr>
      <vt:lpstr>Main Selection Criteria #3 – Advance Features 1</vt:lpstr>
      <vt:lpstr>Main Selection Criteria #3 – Advance Features 1</vt:lpstr>
      <vt:lpstr>Main Selection Criteria #3 – Advance Features 1</vt:lpstr>
      <vt:lpstr>Main Selection Criteria #3 – Advance Features 2</vt:lpstr>
      <vt:lpstr>Main Selection Criteria #3 – Advance Features 2</vt:lpstr>
      <vt:lpstr>Main Selection Criteria #3 – Advance Features 3</vt:lpstr>
      <vt:lpstr>Main Selection Criteria #3 – Advance Features 3</vt:lpstr>
      <vt:lpstr>Main Selection Criteria #4 – Others</vt:lpstr>
      <vt:lpstr>Main Selection Criteria #4 – Others</vt:lpstr>
      <vt:lpstr>Implementing GPS IVMS – Obstacles &amp; Overcome #1</vt:lpstr>
      <vt:lpstr>Implementing GPS IVMS – Obstacles &amp; Overcome #2</vt:lpstr>
      <vt:lpstr>Implementing GPS IVMS – Obstacles &amp; Overcome #3</vt:lpstr>
      <vt:lpstr>Implementing GPS IVMS – Obstacles &amp; Overcome #4</vt:lpstr>
      <vt:lpstr>Implementing GPS IVMS – Obstacles &amp; Overcome #5</vt:lpstr>
      <vt:lpstr>Implementing GPS IVMS – Obstacles &amp; Overcome #6</vt:lpstr>
      <vt:lpstr>Improvements after implement GPS and IVMS </vt:lpstr>
      <vt:lpstr>Improvements after implement GPS and IVMS </vt:lpstr>
      <vt:lpstr>Conclusion</vt:lpstr>
      <vt:lpstr>Questions and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Wei Siew</dc:creator>
  <cp:lastModifiedBy>King Wei Siew</cp:lastModifiedBy>
  <cp:revision>43</cp:revision>
  <dcterms:created xsi:type="dcterms:W3CDTF">2023-01-26T04:15:28Z</dcterms:created>
  <dcterms:modified xsi:type="dcterms:W3CDTF">2023-02-10T09:28:21Z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0x010100D61ED8C9A10B154C8C2A4867BB835401</vt:lpwstr>
  </property>
</Properties>
</file>